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80" r:id="rId4"/>
    <p:sldId id="283" r:id="rId5"/>
    <p:sldId id="286" r:id="rId6"/>
    <p:sldId id="287" r:id="rId7"/>
    <p:sldId id="288" r:id="rId8"/>
    <p:sldId id="282" r:id="rId9"/>
    <p:sldId id="276" r:id="rId10"/>
    <p:sldId id="260" r:id="rId11"/>
    <p:sldId id="261" r:id="rId12"/>
    <p:sldId id="265" r:id="rId13"/>
    <p:sldId id="278" r:id="rId14"/>
    <p:sldId id="281" r:id="rId15"/>
    <p:sldId id="285" r:id="rId16"/>
    <p:sldId id="267" r:id="rId17"/>
    <p:sldId id="272" r:id="rId18"/>
    <p:sldId id="284" r:id="rId19"/>
    <p:sldId id="275"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9FDE"/>
    <a:srgbClr val="2C9E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20"/>
    <p:restoredTop sz="96405"/>
  </p:normalViewPr>
  <p:slideViewPr>
    <p:cSldViewPr snapToGrid="0" snapToObjects="1">
      <p:cViewPr varScale="1">
        <p:scale>
          <a:sx n="68" d="100"/>
          <a:sy n="68" d="100"/>
        </p:scale>
        <p:origin x="51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F751B-7986-B249-8E85-92CD56FFAC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9FD8FA-4BC6-A745-94CA-9D88BAAC66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FC34D3-E6E4-D848-9E4D-7F7AECD41485}"/>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5" name="Footer Placeholder 4">
            <a:extLst>
              <a:ext uri="{FF2B5EF4-FFF2-40B4-BE49-F238E27FC236}">
                <a16:creationId xmlns:a16="http://schemas.microsoft.com/office/drawing/2014/main" id="{C5489BA2-6D4B-E54A-8348-27CDE9C5B6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819F66-65ED-C942-B8D3-E17F648BBD32}"/>
              </a:ext>
            </a:extLst>
          </p:cNvPr>
          <p:cNvSpPr>
            <a:spLocks noGrp="1"/>
          </p:cNvSpPr>
          <p:nvPr>
            <p:ph type="sldNum" sz="quarter" idx="12"/>
          </p:nvPr>
        </p:nvSpPr>
        <p:spPr/>
        <p:txBody>
          <a:bodyPr/>
          <a:lstStyle/>
          <a:p>
            <a:fld id="{AA380190-EE00-0148-9D89-CCD5D0EC4E25}" type="slidenum">
              <a:rPr lang="en-US" smtClean="0"/>
              <a:t>‹#›</a:t>
            </a:fld>
            <a:endParaRPr lang="en-US"/>
          </a:p>
        </p:txBody>
      </p:sp>
    </p:spTree>
    <p:extLst>
      <p:ext uri="{BB962C8B-B14F-4D97-AF65-F5344CB8AC3E}">
        <p14:creationId xmlns:p14="http://schemas.microsoft.com/office/powerpoint/2010/main" val="1098178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1E3DA-CB6A-C74E-AA6D-07DB37661CF0}"/>
              </a:ext>
            </a:extLst>
          </p:cNvPr>
          <p:cNvSpPr>
            <a:spLocks noGrp="1"/>
          </p:cNvSpPr>
          <p:nvPr>
            <p:ph type="title"/>
          </p:nvPr>
        </p:nvSpPr>
        <p:spPr/>
        <p:txBody>
          <a:bodyPr/>
          <a:lstStyle>
            <a:lvl1pPr>
              <a:defRPr sz="3600">
                <a:solidFill>
                  <a:srgbClr val="2C9EDE"/>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2F3FD19-06F6-A549-8508-47EE3D406424}"/>
              </a:ext>
            </a:extLst>
          </p:cNvPr>
          <p:cNvSpPr>
            <a:spLocks noGrp="1"/>
          </p:cNvSpPr>
          <p:nvPr>
            <p:ph idx="1"/>
          </p:nvPr>
        </p:nvSpPr>
        <p:spPr/>
        <p:txBody>
          <a:bodyPr/>
          <a:lstStyle>
            <a:lvl1pPr>
              <a:defRPr>
                <a:solidFill>
                  <a:schemeClr val="tx1">
                    <a:lumMod val="65000"/>
                    <a:lumOff val="35000"/>
                  </a:schemeClr>
                </a:solidFill>
                <a:latin typeface="Arial" panose="020B0604020202020204" pitchFamily="34" charset="0"/>
                <a:cs typeface="Arial" panose="020B0604020202020204" pitchFamily="34" charset="0"/>
              </a:defRPr>
            </a:lvl1pPr>
            <a:lvl2pPr>
              <a:defRPr>
                <a:solidFill>
                  <a:schemeClr val="tx1">
                    <a:lumMod val="65000"/>
                    <a:lumOff val="35000"/>
                  </a:schemeClr>
                </a:solidFill>
                <a:latin typeface="Arial" panose="020B0604020202020204" pitchFamily="34" charset="0"/>
                <a:cs typeface="Arial" panose="020B0604020202020204" pitchFamily="34" charset="0"/>
              </a:defRPr>
            </a:lvl2pPr>
            <a:lvl3pPr>
              <a:defRPr>
                <a:solidFill>
                  <a:schemeClr val="tx1">
                    <a:lumMod val="65000"/>
                    <a:lumOff val="35000"/>
                  </a:schemeClr>
                </a:solidFill>
                <a:latin typeface="Arial" panose="020B0604020202020204" pitchFamily="34" charset="0"/>
                <a:cs typeface="Arial" panose="020B0604020202020204" pitchFamily="34" charset="0"/>
              </a:defRPr>
            </a:lvl3pPr>
            <a:lvl4pPr>
              <a:defRPr>
                <a:solidFill>
                  <a:schemeClr val="tx1">
                    <a:lumMod val="65000"/>
                    <a:lumOff val="35000"/>
                  </a:schemeClr>
                </a:solidFill>
                <a:latin typeface="Arial" panose="020B0604020202020204" pitchFamily="34" charset="0"/>
                <a:cs typeface="Arial" panose="020B0604020202020204" pitchFamily="34" charset="0"/>
              </a:defRPr>
            </a:lvl4pPr>
            <a:lvl5pPr>
              <a:defRPr>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F0EDA5F-0AE9-C241-A02E-DB40BF9AC940}"/>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5" name="Footer Placeholder 4">
            <a:extLst>
              <a:ext uri="{FF2B5EF4-FFF2-40B4-BE49-F238E27FC236}">
                <a16:creationId xmlns:a16="http://schemas.microsoft.com/office/drawing/2014/main" id="{E471502F-B854-3443-A3EC-93BBC4FBC8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D0C38-AE89-AE43-B242-B332FF8FA304}"/>
              </a:ext>
            </a:extLst>
          </p:cNvPr>
          <p:cNvSpPr>
            <a:spLocks noGrp="1"/>
          </p:cNvSpPr>
          <p:nvPr>
            <p:ph type="sldNum" sz="quarter" idx="12"/>
          </p:nvPr>
        </p:nvSpPr>
        <p:spPr/>
        <p:txBody>
          <a:bodyPr/>
          <a:lstStyle/>
          <a:p>
            <a:fld id="{AA380190-EE00-0148-9D89-CCD5D0EC4E25}" type="slidenum">
              <a:rPr lang="en-US" smtClean="0"/>
              <a:t>‹#›</a:t>
            </a:fld>
            <a:endParaRPr lang="en-US"/>
          </a:p>
        </p:txBody>
      </p:sp>
      <p:grpSp>
        <p:nvGrpSpPr>
          <p:cNvPr id="7" name="object 16">
            <a:extLst>
              <a:ext uri="{FF2B5EF4-FFF2-40B4-BE49-F238E27FC236}">
                <a16:creationId xmlns:a16="http://schemas.microsoft.com/office/drawing/2014/main" id="{626D3FD4-C3C4-644A-87D6-C34A903C96BF}"/>
              </a:ext>
            </a:extLst>
          </p:cNvPr>
          <p:cNvGrpSpPr/>
          <p:nvPr userDrawn="1"/>
        </p:nvGrpSpPr>
        <p:grpSpPr>
          <a:xfrm>
            <a:off x="10387108" y="5788548"/>
            <a:ext cx="1396520" cy="492579"/>
            <a:chOff x="1057796" y="2460744"/>
            <a:chExt cx="2728882" cy="962528"/>
          </a:xfrm>
        </p:grpSpPr>
        <p:sp>
          <p:nvSpPr>
            <p:cNvPr id="8" name="object 19">
              <a:extLst>
                <a:ext uri="{FF2B5EF4-FFF2-40B4-BE49-F238E27FC236}">
                  <a16:creationId xmlns:a16="http://schemas.microsoft.com/office/drawing/2014/main" id="{F9C869AF-AFBF-494C-B113-69C601B439F0}"/>
                </a:ext>
              </a:extLst>
            </p:cNvPr>
            <p:cNvSpPr/>
            <p:nvPr/>
          </p:nvSpPr>
          <p:spPr>
            <a:xfrm>
              <a:off x="1057796" y="2460744"/>
              <a:ext cx="2283017" cy="74675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9" name="object 20">
              <a:extLst>
                <a:ext uri="{FF2B5EF4-FFF2-40B4-BE49-F238E27FC236}">
                  <a16:creationId xmlns:a16="http://schemas.microsoft.com/office/drawing/2014/main" id="{F83A2740-2BF3-CF44-B488-9F129C8255F1}"/>
                </a:ext>
              </a:extLst>
            </p:cNvPr>
            <p:cNvSpPr/>
            <p:nvPr/>
          </p:nvSpPr>
          <p:spPr>
            <a:xfrm>
              <a:off x="3449630" y="2557362"/>
              <a:ext cx="131931" cy="17853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21">
              <a:extLst>
                <a:ext uri="{FF2B5EF4-FFF2-40B4-BE49-F238E27FC236}">
                  <a16:creationId xmlns:a16="http://schemas.microsoft.com/office/drawing/2014/main" id="{0591F2D6-66DA-4D49-8C87-D8B0A09CEBCB}"/>
                </a:ext>
              </a:extLst>
            </p:cNvPr>
            <p:cNvSpPr/>
            <p:nvPr/>
          </p:nvSpPr>
          <p:spPr>
            <a:xfrm>
              <a:off x="3370753" y="2819412"/>
              <a:ext cx="415925" cy="287020"/>
            </a:xfrm>
            <a:custGeom>
              <a:avLst/>
              <a:gdLst/>
              <a:ahLst/>
              <a:cxnLst/>
              <a:rect l="l" t="t" r="r" b="b"/>
              <a:pathLst>
                <a:path w="415925" h="287019">
                  <a:moveTo>
                    <a:pt x="251814" y="0"/>
                  </a:moveTo>
                  <a:lnTo>
                    <a:pt x="211238" y="8292"/>
                  </a:lnTo>
                  <a:lnTo>
                    <a:pt x="181925" y="33164"/>
                  </a:lnTo>
                  <a:lnTo>
                    <a:pt x="172015" y="58486"/>
                  </a:lnTo>
                  <a:lnTo>
                    <a:pt x="173429" y="64470"/>
                  </a:lnTo>
                  <a:lnTo>
                    <a:pt x="178470" y="68619"/>
                  </a:lnTo>
                  <a:lnTo>
                    <a:pt x="180315" y="70461"/>
                  </a:lnTo>
                  <a:lnTo>
                    <a:pt x="139021" y="101320"/>
                  </a:lnTo>
                  <a:lnTo>
                    <a:pt x="99291" y="129671"/>
                  </a:lnTo>
                  <a:lnTo>
                    <a:pt x="59750" y="157164"/>
                  </a:lnTo>
                  <a:lnTo>
                    <a:pt x="26402" y="179319"/>
                  </a:lnTo>
                  <a:lnTo>
                    <a:pt x="19088" y="184722"/>
                  </a:lnTo>
                  <a:lnTo>
                    <a:pt x="13066" y="189865"/>
                  </a:lnTo>
                  <a:lnTo>
                    <a:pt x="8299" y="194793"/>
                  </a:lnTo>
                  <a:lnTo>
                    <a:pt x="2766" y="201243"/>
                  </a:lnTo>
                  <a:lnTo>
                    <a:pt x="0" y="206307"/>
                  </a:lnTo>
                  <a:lnTo>
                    <a:pt x="491" y="209529"/>
                  </a:lnTo>
                  <a:lnTo>
                    <a:pt x="491" y="213218"/>
                  </a:lnTo>
                  <a:lnTo>
                    <a:pt x="35042" y="203545"/>
                  </a:lnTo>
                  <a:lnTo>
                    <a:pt x="44213" y="198538"/>
                  </a:lnTo>
                  <a:lnTo>
                    <a:pt x="77523" y="177294"/>
                  </a:lnTo>
                  <a:lnTo>
                    <a:pt x="115502" y="150163"/>
                  </a:lnTo>
                  <a:lnTo>
                    <a:pt x="195807" y="90146"/>
                  </a:lnTo>
                  <a:lnTo>
                    <a:pt x="209885" y="78747"/>
                  </a:lnTo>
                  <a:lnTo>
                    <a:pt x="218627" y="82804"/>
                  </a:lnTo>
                  <a:lnTo>
                    <a:pt x="236436" y="120538"/>
                  </a:lnTo>
                  <a:lnTo>
                    <a:pt x="235529" y="130467"/>
                  </a:lnTo>
                  <a:lnTo>
                    <a:pt x="219978" y="173037"/>
                  </a:lnTo>
                  <a:lnTo>
                    <a:pt x="190076" y="213790"/>
                  </a:lnTo>
                  <a:lnTo>
                    <a:pt x="152283" y="242889"/>
                  </a:lnTo>
                  <a:lnTo>
                    <a:pt x="121657" y="251323"/>
                  </a:lnTo>
                  <a:lnTo>
                    <a:pt x="111704" y="250531"/>
                  </a:lnTo>
                  <a:lnTo>
                    <a:pt x="101930" y="247755"/>
                  </a:lnTo>
                  <a:lnTo>
                    <a:pt x="92708" y="244533"/>
                  </a:lnTo>
                  <a:lnTo>
                    <a:pt x="88589" y="239463"/>
                  </a:lnTo>
                  <a:lnTo>
                    <a:pt x="89020" y="231637"/>
                  </a:lnTo>
                  <a:lnTo>
                    <a:pt x="89942" y="223806"/>
                  </a:lnTo>
                  <a:lnTo>
                    <a:pt x="93631" y="218742"/>
                  </a:lnTo>
                  <a:lnTo>
                    <a:pt x="100086" y="215520"/>
                  </a:lnTo>
                  <a:lnTo>
                    <a:pt x="104500" y="222188"/>
                  </a:lnTo>
                  <a:lnTo>
                    <a:pt x="109438" y="227088"/>
                  </a:lnTo>
                  <a:lnTo>
                    <a:pt x="114895" y="230349"/>
                  </a:lnTo>
                  <a:lnTo>
                    <a:pt x="120865" y="232098"/>
                  </a:lnTo>
                  <a:lnTo>
                    <a:pt x="129165" y="233479"/>
                  </a:lnTo>
                  <a:lnTo>
                    <a:pt x="136973" y="232098"/>
                  </a:lnTo>
                  <a:lnTo>
                    <a:pt x="151727" y="223806"/>
                  </a:lnTo>
                  <a:lnTo>
                    <a:pt x="157752" y="218282"/>
                  </a:lnTo>
                  <a:lnTo>
                    <a:pt x="166052" y="203545"/>
                  </a:lnTo>
                  <a:lnTo>
                    <a:pt x="166482" y="196640"/>
                  </a:lnTo>
                  <a:lnTo>
                    <a:pt x="162793" y="189729"/>
                  </a:lnTo>
                  <a:lnTo>
                    <a:pt x="159105" y="183284"/>
                  </a:lnTo>
                  <a:lnTo>
                    <a:pt x="154063" y="178675"/>
                  </a:lnTo>
                  <a:lnTo>
                    <a:pt x="147608" y="176373"/>
                  </a:lnTo>
                  <a:lnTo>
                    <a:pt x="141153" y="173611"/>
                  </a:lnTo>
                  <a:lnTo>
                    <a:pt x="134206" y="172691"/>
                  </a:lnTo>
                  <a:lnTo>
                    <a:pt x="127321" y="173151"/>
                  </a:lnTo>
                  <a:lnTo>
                    <a:pt x="120373" y="173151"/>
                  </a:lnTo>
                  <a:lnTo>
                    <a:pt x="112996" y="174992"/>
                  </a:lnTo>
                  <a:lnTo>
                    <a:pt x="105619" y="178215"/>
                  </a:lnTo>
                  <a:lnTo>
                    <a:pt x="98241" y="180983"/>
                  </a:lnTo>
                  <a:lnTo>
                    <a:pt x="69187" y="206755"/>
                  </a:lnTo>
                  <a:lnTo>
                    <a:pt x="58096" y="239003"/>
                  </a:lnTo>
                  <a:lnTo>
                    <a:pt x="58096" y="247295"/>
                  </a:lnTo>
                  <a:lnTo>
                    <a:pt x="86253" y="278149"/>
                  </a:lnTo>
                  <a:lnTo>
                    <a:pt x="117177" y="284594"/>
                  </a:lnTo>
                  <a:lnTo>
                    <a:pt x="123140" y="285514"/>
                  </a:lnTo>
                  <a:lnTo>
                    <a:pt x="125476" y="285514"/>
                  </a:lnTo>
                  <a:lnTo>
                    <a:pt x="126398" y="285975"/>
                  </a:lnTo>
                  <a:lnTo>
                    <a:pt x="127321" y="285975"/>
                  </a:lnTo>
                  <a:lnTo>
                    <a:pt x="168680" y="284076"/>
                  </a:lnTo>
                  <a:lnTo>
                    <a:pt x="206197" y="277228"/>
                  </a:lnTo>
                  <a:lnTo>
                    <a:pt x="258830" y="260842"/>
                  </a:lnTo>
                  <a:lnTo>
                    <a:pt x="306959" y="239753"/>
                  </a:lnTo>
                  <a:lnTo>
                    <a:pt x="349181" y="216425"/>
                  </a:lnTo>
                  <a:lnTo>
                    <a:pt x="383745" y="194793"/>
                  </a:lnTo>
                  <a:lnTo>
                    <a:pt x="413255" y="166706"/>
                  </a:lnTo>
                  <a:lnTo>
                    <a:pt x="415591" y="161637"/>
                  </a:lnTo>
                  <a:lnTo>
                    <a:pt x="415099" y="158414"/>
                  </a:lnTo>
                  <a:lnTo>
                    <a:pt x="414177" y="154732"/>
                  </a:lnTo>
                  <a:lnTo>
                    <a:pt x="410919" y="153811"/>
                  </a:lnTo>
                  <a:lnTo>
                    <a:pt x="405386" y="154732"/>
                  </a:lnTo>
                  <a:lnTo>
                    <a:pt x="365634" y="176058"/>
                  </a:lnTo>
                  <a:lnTo>
                    <a:pt x="350762" y="185469"/>
                  </a:lnTo>
                  <a:lnTo>
                    <a:pt x="316857" y="205847"/>
                  </a:lnTo>
                  <a:lnTo>
                    <a:pt x="280708" y="225937"/>
                  </a:lnTo>
                  <a:lnTo>
                    <a:pt x="244928" y="242225"/>
                  </a:lnTo>
                  <a:lnTo>
                    <a:pt x="260225" y="229432"/>
                  </a:lnTo>
                  <a:lnTo>
                    <a:pt x="274307" y="215862"/>
                  </a:lnTo>
                  <a:lnTo>
                    <a:pt x="298844" y="186046"/>
                  </a:lnTo>
                  <a:lnTo>
                    <a:pt x="321573" y="140973"/>
                  </a:lnTo>
                  <a:lnTo>
                    <a:pt x="324435" y="112997"/>
                  </a:lnTo>
                  <a:lnTo>
                    <a:pt x="321599" y="100391"/>
                  </a:lnTo>
                  <a:lnTo>
                    <a:pt x="295253" y="69659"/>
                  </a:lnTo>
                  <a:lnTo>
                    <a:pt x="236628" y="56645"/>
                  </a:lnTo>
                  <a:lnTo>
                    <a:pt x="241239" y="53422"/>
                  </a:lnTo>
                  <a:lnTo>
                    <a:pt x="261035" y="21647"/>
                  </a:lnTo>
                  <a:lnTo>
                    <a:pt x="262449" y="15657"/>
                  </a:lnTo>
                  <a:lnTo>
                    <a:pt x="261957" y="10593"/>
                  </a:lnTo>
                  <a:lnTo>
                    <a:pt x="259683" y="6450"/>
                  </a:lnTo>
                  <a:lnTo>
                    <a:pt x="256916" y="2301"/>
                  </a:lnTo>
                  <a:lnTo>
                    <a:pt x="251814" y="0"/>
                  </a:lnTo>
                  <a:close/>
                </a:path>
              </a:pathLst>
            </a:custGeom>
            <a:solidFill>
              <a:srgbClr val="2C9EDE"/>
            </a:solidFill>
          </p:spPr>
          <p:txBody>
            <a:bodyPr wrap="square" lIns="0" tIns="0" rIns="0" bIns="0" rtlCol="0"/>
            <a:lstStyle/>
            <a:p>
              <a:endParaRPr/>
            </a:p>
          </p:txBody>
        </p:sp>
        <p:sp>
          <p:nvSpPr>
            <p:cNvPr id="11" name="object 22">
              <a:extLst>
                <a:ext uri="{FF2B5EF4-FFF2-40B4-BE49-F238E27FC236}">
                  <a16:creationId xmlns:a16="http://schemas.microsoft.com/office/drawing/2014/main" id="{8F0D1E04-980D-B54F-8CDB-A5BD9C51001E}"/>
                </a:ext>
              </a:extLst>
            </p:cNvPr>
            <p:cNvSpPr/>
            <p:nvPr/>
          </p:nvSpPr>
          <p:spPr>
            <a:xfrm>
              <a:off x="1369576" y="3275316"/>
              <a:ext cx="148506" cy="14782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23">
              <a:extLst>
                <a:ext uri="{FF2B5EF4-FFF2-40B4-BE49-F238E27FC236}">
                  <a16:creationId xmlns:a16="http://schemas.microsoft.com/office/drawing/2014/main" id="{2DD42020-EA70-E54C-A309-354E7F50703C}"/>
                </a:ext>
              </a:extLst>
            </p:cNvPr>
            <p:cNvSpPr/>
            <p:nvPr/>
          </p:nvSpPr>
          <p:spPr>
            <a:xfrm>
              <a:off x="1560975" y="3275316"/>
              <a:ext cx="123620" cy="14782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 name="object 24">
              <a:extLst>
                <a:ext uri="{FF2B5EF4-FFF2-40B4-BE49-F238E27FC236}">
                  <a16:creationId xmlns:a16="http://schemas.microsoft.com/office/drawing/2014/main" id="{B16F32B5-201A-AC47-A9F6-7D6714887543}"/>
                </a:ext>
              </a:extLst>
            </p:cNvPr>
            <p:cNvSpPr/>
            <p:nvPr/>
          </p:nvSpPr>
          <p:spPr>
            <a:xfrm>
              <a:off x="1727015" y="3275316"/>
              <a:ext cx="136050" cy="147820"/>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4" name="object 25">
              <a:extLst>
                <a:ext uri="{FF2B5EF4-FFF2-40B4-BE49-F238E27FC236}">
                  <a16:creationId xmlns:a16="http://schemas.microsoft.com/office/drawing/2014/main" id="{D943AE80-7CD9-674D-AC69-08F330C95A1C}"/>
                </a:ext>
              </a:extLst>
            </p:cNvPr>
            <p:cNvSpPr/>
            <p:nvPr/>
          </p:nvSpPr>
          <p:spPr>
            <a:xfrm>
              <a:off x="1893498" y="3275316"/>
              <a:ext cx="148530" cy="147820"/>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5" name="object 26">
              <a:extLst>
                <a:ext uri="{FF2B5EF4-FFF2-40B4-BE49-F238E27FC236}">
                  <a16:creationId xmlns:a16="http://schemas.microsoft.com/office/drawing/2014/main" id="{D3B0BDA9-5893-074B-94A0-DDB9F6996B47}"/>
                </a:ext>
              </a:extLst>
            </p:cNvPr>
            <p:cNvSpPr/>
            <p:nvPr/>
          </p:nvSpPr>
          <p:spPr>
            <a:xfrm>
              <a:off x="2084449" y="3274855"/>
              <a:ext cx="123632" cy="148280"/>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6" name="object 27">
              <a:extLst>
                <a:ext uri="{FF2B5EF4-FFF2-40B4-BE49-F238E27FC236}">
                  <a16:creationId xmlns:a16="http://schemas.microsoft.com/office/drawing/2014/main" id="{74C3FA65-46DA-744C-959D-864F010DCA08}"/>
                </a:ext>
              </a:extLst>
            </p:cNvPr>
            <p:cNvSpPr/>
            <p:nvPr/>
          </p:nvSpPr>
          <p:spPr>
            <a:xfrm>
              <a:off x="2250931" y="3275316"/>
              <a:ext cx="24765" cy="147955"/>
            </a:xfrm>
            <a:custGeom>
              <a:avLst/>
              <a:gdLst/>
              <a:ahLst/>
              <a:cxnLst/>
              <a:rect l="l" t="t" r="r" b="b"/>
              <a:pathLst>
                <a:path w="24764" h="147954">
                  <a:moveTo>
                    <a:pt x="24468" y="0"/>
                  </a:moveTo>
                  <a:lnTo>
                    <a:pt x="0" y="0"/>
                  </a:lnTo>
                  <a:lnTo>
                    <a:pt x="0" y="147359"/>
                  </a:lnTo>
                  <a:lnTo>
                    <a:pt x="24468" y="147359"/>
                  </a:lnTo>
                  <a:lnTo>
                    <a:pt x="24468" y="0"/>
                  </a:lnTo>
                  <a:close/>
                </a:path>
              </a:pathLst>
            </a:custGeom>
            <a:solidFill>
              <a:srgbClr val="B8B8B8"/>
            </a:solidFill>
          </p:spPr>
          <p:txBody>
            <a:bodyPr wrap="square" lIns="0" tIns="0" rIns="0" bIns="0" rtlCol="0"/>
            <a:lstStyle/>
            <a:p>
              <a:endParaRPr/>
            </a:p>
          </p:txBody>
        </p:sp>
        <p:sp>
          <p:nvSpPr>
            <p:cNvPr id="17" name="object 28">
              <a:extLst>
                <a:ext uri="{FF2B5EF4-FFF2-40B4-BE49-F238E27FC236}">
                  <a16:creationId xmlns:a16="http://schemas.microsoft.com/office/drawing/2014/main" id="{2FE8D8E8-73BB-FA4A-8920-52E12BFA911F}"/>
                </a:ext>
              </a:extLst>
            </p:cNvPr>
            <p:cNvSpPr/>
            <p:nvPr/>
          </p:nvSpPr>
          <p:spPr>
            <a:xfrm>
              <a:off x="2317819" y="3275316"/>
              <a:ext cx="126829" cy="147820"/>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object 29">
              <a:extLst>
                <a:ext uri="{FF2B5EF4-FFF2-40B4-BE49-F238E27FC236}">
                  <a16:creationId xmlns:a16="http://schemas.microsoft.com/office/drawing/2014/main" id="{37F83CB6-4AFB-3A44-9CA4-A2790FD5F174}"/>
                </a:ext>
              </a:extLst>
            </p:cNvPr>
            <p:cNvSpPr/>
            <p:nvPr/>
          </p:nvSpPr>
          <p:spPr>
            <a:xfrm>
              <a:off x="2552112" y="3275316"/>
              <a:ext cx="123632" cy="147820"/>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9" name="object 30">
              <a:extLst>
                <a:ext uri="{FF2B5EF4-FFF2-40B4-BE49-F238E27FC236}">
                  <a16:creationId xmlns:a16="http://schemas.microsoft.com/office/drawing/2014/main" id="{6C230F82-827C-D04F-A20B-79FC2059CD0F}"/>
                </a:ext>
              </a:extLst>
            </p:cNvPr>
            <p:cNvSpPr/>
            <p:nvPr/>
          </p:nvSpPr>
          <p:spPr>
            <a:xfrm>
              <a:off x="2718595" y="3275316"/>
              <a:ext cx="123140" cy="147820"/>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0" name="object 31">
              <a:extLst>
                <a:ext uri="{FF2B5EF4-FFF2-40B4-BE49-F238E27FC236}">
                  <a16:creationId xmlns:a16="http://schemas.microsoft.com/office/drawing/2014/main" id="{52816EAA-4383-854D-8275-396DD4DEAF31}"/>
                </a:ext>
              </a:extLst>
            </p:cNvPr>
            <p:cNvSpPr/>
            <p:nvPr/>
          </p:nvSpPr>
          <p:spPr>
            <a:xfrm>
              <a:off x="2884647" y="3275316"/>
              <a:ext cx="24765" cy="147955"/>
            </a:xfrm>
            <a:custGeom>
              <a:avLst/>
              <a:gdLst/>
              <a:ahLst/>
              <a:cxnLst/>
              <a:rect l="l" t="t" r="r" b="b"/>
              <a:pathLst>
                <a:path w="24764" h="147954">
                  <a:moveTo>
                    <a:pt x="24468" y="0"/>
                  </a:moveTo>
                  <a:lnTo>
                    <a:pt x="0" y="0"/>
                  </a:lnTo>
                  <a:lnTo>
                    <a:pt x="0" y="147359"/>
                  </a:lnTo>
                  <a:lnTo>
                    <a:pt x="24468" y="147359"/>
                  </a:lnTo>
                  <a:lnTo>
                    <a:pt x="24468" y="0"/>
                  </a:lnTo>
                  <a:close/>
                </a:path>
              </a:pathLst>
            </a:custGeom>
            <a:solidFill>
              <a:srgbClr val="B8B8B8"/>
            </a:solidFill>
          </p:spPr>
          <p:txBody>
            <a:bodyPr wrap="square" lIns="0" tIns="0" rIns="0" bIns="0" rtlCol="0"/>
            <a:lstStyle/>
            <a:p>
              <a:endParaRPr/>
            </a:p>
          </p:txBody>
        </p:sp>
        <p:sp>
          <p:nvSpPr>
            <p:cNvPr id="21" name="object 32">
              <a:extLst>
                <a:ext uri="{FF2B5EF4-FFF2-40B4-BE49-F238E27FC236}">
                  <a16:creationId xmlns:a16="http://schemas.microsoft.com/office/drawing/2014/main" id="{B874A4BE-B1F8-C643-8EC0-A3D05BC2F46F}"/>
                </a:ext>
              </a:extLst>
            </p:cNvPr>
            <p:cNvSpPr/>
            <p:nvPr/>
          </p:nvSpPr>
          <p:spPr>
            <a:xfrm>
              <a:off x="2951965" y="3275316"/>
              <a:ext cx="123140" cy="147820"/>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2" name="object 33">
              <a:extLst>
                <a:ext uri="{FF2B5EF4-FFF2-40B4-BE49-F238E27FC236}">
                  <a16:creationId xmlns:a16="http://schemas.microsoft.com/office/drawing/2014/main" id="{D45D620E-0620-E84F-99A5-69C5ECED79C6}"/>
                </a:ext>
              </a:extLst>
            </p:cNvPr>
            <p:cNvSpPr/>
            <p:nvPr/>
          </p:nvSpPr>
          <p:spPr>
            <a:xfrm>
              <a:off x="3118015" y="3275317"/>
              <a:ext cx="191135" cy="147955"/>
            </a:xfrm>
            <a:custGeom>
              <a:avLst/>
              <a:gdLst/>
              <a:ahLst/>
              <a:cxnLst/>
              <a:rect l="l" t="t" r="r" b="b"/>
              <a:pathLst>
                <a:path w="191135" h="147954">
                  <a:moveTo>
                    <a:pt x="24460" y="0"/>
                  </a:moveTo>
                  <a:lnTo>
                    <a:pt x="0" y="0"/>
                  </a:lnTo>
                  <a:lnTo>
                    <a:pt x="0" y="147370"/>
                  </a:lnTo>
                  <a:lnTo>
                    <a:pt x="24460" y="147370"/>
                  </a:lnTo>
                  <a:lnTo>
                    <a:pt x="24460" y="0"/>
                  </a:lnTo>
                  <a:close/>
                </a:path>
                <a:path w="191135" h="147954">
                  <a:moveTo>
                    <a:pt x="190944" y="393"/>
                  </a:moveTo>
                  <a:lnTo>
                    <a:pt x="67310" y="393"/>
                  </a:lnTo>
                  <a:lnTo>
                    <a:pt x="67310" y="24498"/>
                  </a:lnTo>
                  <a:lnTo>
                    <a:pt x="116687" y="24498"/>
                  </a:lnTo>
                  <a:lnTo>
                    <a:pt x="116687" y="147599"/>
                  </a:lnTo>
                  <a:lnTo>
                    <a:pt x="141579" y="147599"/>
                  </a:lnTo>
                  <a:lnTo>
                    <a:pt x="141579" y="24498"/>
                  </a:lnTo>
                  <a:lnTo>
                    <a:pt x="190944" y="24498"/>
                  </a:lnTo>
                  <a:lnTo>
                    <a:pt x="190944" y="393"/>
                  </a:lnTo>
                  <a:close/>
                </a:path>
              </a:pathLst>
            </a:custGeom>
            <a:solidFill>
              <a:srgbClr val="B8B8B8"/>
            </a:solidFill>
          </p:spPr>
          <p:txBody>
            <a:bodyPr wrap="square" lIns="0" tIns="0" rIns="0" bIns="0" rtlCol="0"/>
            <a:lstStyle/>
            <a:p>
              <a:endParaRPr/>
            </a:p>
          </p:txBody>
        </p:sp>
        <p:sp>
          <p:nvSpPr>
            <p:cNvPr id="23" name="object 34">
              <a:extLst>
                <a:ext uri="{FF2B5EF4-FFF2-40B4-BE49-F238E27FC236}">
                  <a16:creationId xmlns:a16="http://schemas.microsoft.com/office/drawing/2014/main" id="{CFCD1235-E99C-5141-86A2-60E8C5C95DB1}"/>
                </a:ext>
              </a:extLst>
            </p:cNvPr>
            <p:cNvSpPr/>
            <p:nvPr/>
          </p:nvSpPr>
          <p:spPr>
            <a:xfrm>
              <a:off x="3351388" y="3275316"/>
              <a:ext cx="123632" cy="147820"/>
            </a:xfrm>
            <a:prstGeom prst="rect">
              <a:avLst/>
            </a:prstGeom>
            <a:blipFill>
              <a:blip r:embed="rId1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grpSp>
      <p:sp>
        <p:nvSpPr>
          <p:cNvPr id="26" name="Rectangle 25">
            <a:extLst>
              <a:ext uri="{FF2B5EF4-FFF2-40B4-BE49-F238E27FC236}">
                <a16:creationId xmlns:a16="http://schemas.microsoft.com/office/drawing/2014/main" id="{E89BEAD1-B04A-254B-90C6-CEFA403ED6FC}"/>
              </a:ext>
            </a:extLst>
          </p:cNvPr>
          <p:cNvSpPr/>
          <p:nvPr userDrawn="1"/>
        </p:nvSpPr>
        <p:spPr>
          <a:xfrm>
            <a:off x="0" y="6652671"/>
            <a:ext cx="12192000" cy="205329"/>
          </a:xfrm>
          <a:prstGeom prst="rect">
            <a:avLst/>
          </a:prstGeom>
          <a:solidFill>
            <a:srgbClr val="2C9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5048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18FB0-1A4A-3D40-90C1-A96BC51C92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E924E0-7D9B-4E4F-A244-D8DC7A46EB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F9BC44-298B-7A47-9451-C50DD309D22E}"/>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5" name="Footer Placeholder 4">
            <a:extLst>
              <a:ext uri="{FF2B5EF4-FFF2-40B4-BE49-F238E27FC236}">
                <a16:creationId xmlns:a16="http://schemas.microsoft.com/office/drawing/2014/main" id="{23EC97D0-97A1-0647-90DD-0AE9131277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BA375E-D70A-4643-90DB-45C77303686C}"/>
              </a:ext>
            </a:extLst>
          </p:cNvPr>
          <p:cNvSpPr>
            <a:spLocks noGrp="1"/>
          </p:cNvSpPr>
          <p:nvPr>
            <p:ph type="sldNum" sz="quarter" idx="12"/>
          </p:nvPr>
        </p:nvSpPr>
        <p:spPr/>
        <p:txBody>
          <a:bodyPr/>
          <a:lstStyle/>
          <a:p>
            <a:fld id="{AA380190-EE00-0148-9D89-CCD5D0EC4E25}" type="slidenum">
              <a:rPr lang="en-US" smtClean="0"/>
              <a:t>‹#›</a:t>
            </a:fld>
            <a:endParaRPr lang="en-US"/>
          </a:p>
        </p:txBody>
      </p:sp>
    </p:spTree>
    <p:extLst>
      <p:ext uri="{BB962C8B-B14F-4D97-AF65-F5344CB8AC3E}">
        <p14:creationId xmlns:p14="http://schemas.microsoft.com/office/powerpoint/2010/main" val="2139805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052A8-863C-5542-B6F3-16316D66CF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22DA6E-D1C5-664E-96A6-840BA2B083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361C77-C5EB-9D42-A6F7-E91408724C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017089-E339-934F-9B38-811D7D3D8968}"/>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6" name="Footer Placeholder 5">
            <a:extLst>
              <a:ext uri="{FF2B5EF4-FFF2-40B4-BE49-F238E27FC236}">
                <a16:creationId xmlns:a16="http://schemas.microsoft.com/office/drawing/2014/main" id="{33A02EAA-9D6A-CA4C-9CA3-AF16CF6037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C364AC-9C3D-9940-94A6-337166FEBD83}"/>
              </a:ext>
            </a:extLst>
          </p:cNvPr>
          <p:cNvSpPr>
            <a:spLocks noGrp="1"/>
          </p:cNvSpPr>
          <p:nvPr>
            <p:ph type="sldNum" sz="quarter" idx="12"/>
          </p:nvPr>
        </p:nvSpPr>
        <p:spPr/>
        <p:txBody>
          <a:bodyPr/>
          <a:lstStyle/>
          <a:p>
            <a:fld id="{AA380190-EE00-0148-9D89-CCD5D0EC4E25}" type="slidenum">
              <a:rPr lang="en-US" smtClean="0"/>
              <a:t>‹#›</a:t>
            </a:fld>
            <a:endParaRPr lang="en-US"/>
          </a:p>
        </p:txBody>
      </p:sp>
    </p:spTree>
    <p:extLst>
      <p:ext uri="{BB962C8B-B14F-4D97-AF65-F5344CB8AC3E}">
        <p14:creationId xmlns:p14="http://schemas.microsoft.com/office/powerpoint/2010/main" val="542931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316B3-E334-8644-BB35-A11C98132F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8F71D0-6946-1A4B-B215-451F9A0D5E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452962-77F9-A84A-861D-E8658EC51F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8BE6C6-EEDF-264A-AFC5-0A471621E3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681C20-2023-5D43-8DF8-79FAD38435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5DBEAD-C316-0D46-A35C-40C4FF12C2B7}"/>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8" name="Footer Placeholder 7">
            <a:extLst>
              <a:ext uri="{FF2B5EF4-FFF2-40B4-BE49-F238E27FC236}">
                <a16:creationId xmlns:a16="http://schemas.microsoft.com/office/drawing/2014/main" id="{4147682B-4BA9-2145-BB54-2E89F2D7D1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C1AE7D-D2DD-8748-BB7F-23ACE7BAF2AA}"/>
              </a:ext>
            </a:extLst>
          </p:cNvPr>
          <p:cNvSpPr>
            <a:spLocks noGrp="1"/>
          </p:cNvSpPr>
          <p:nvPr>
            <p:ph type="sldNum" sz="quarter" idx="12"/>
          </p:nvPr>
        </p:nvSpPr>
        <p:spPr/>
        <p:txBody>
          <a:bodyPr/>
          <a:lstStyle/>
          <a:p>
            <a:fld id="{AA380190-EE00-0148-9D89-CCD5D0EC4E25}" type="slidenum">
              <a:rPr lang="en-US" smtClean="0"/>
              <a:t>‹#›</a:t>
            </a:fld>
            <a:endParaRPr lang="en-US"/>
          </a:p>
        </p:txBody>
      </p:sp>
    </p:spTree>
    <p:extLst>
      <p:ext uri="{BB962C8B-B14F-4D97-AF65-F5344CB8AC3E}">
        <p14:creationId xmlns:p14="http://schemas.microsoft.com/office/powerpoint/2010/main" val="1787716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9C0C-01F0-C640-AC1F-40825D65A2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4A839D-25AB-7C4B-93A8-ABF5282F685A}"/>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4" name="Footer Placeholder 3">
            <a:extLst>
              <a:ext uri="{FF2B5EF4-FFF2-40B4-BE49-F238E27FC236}">
                <a16:creationId xmlns:a16="http://schemas.microsoft.com/office/drawing/2014/main" id="{BD7EC21F-D57F-2F4B-B69D-99D8C46AB7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28277A-A231-F84D-9EB6-7BC1C7EA96DF}"/>
              </a:ext>
            </a:extLst>
          </p:cNvPr>
          <p:cNvSpPr>
            <a:spLocks noGrp="1"/>
          </p:cNvSpPr>
          <p:nvPr>
            <p:ph type="sldNum" sz="quarter" idx="12"/>
          </p:nvPr>
        </p:nvSpPr>
        <p:spPr/>
        <p:txBody>
          <a:bodyPr/>
          <a:lstStyle/>
          <a:p>
            <a:fld id="{AA380190-EE00-0148-9D89-CCD5D0EC4E25}" type="slidenum">
              <a:rPr lang="en-US" smtClean="0"/>
              <a:t>‹#›</a:t>
            </a:fld>
            <a:endParaRPr lang="en-US"/>
          </a:p>
        </p:txBody>
      </p:sp>
    </p:spTree>
    <p:extLst>
      <p:ext uri="{BB962C8B-B14F-4D97-AF65-F5344CB8AC3E}">
        <p14:creationId xmlns:p14="http://schemas.microsoft.com/office/powerpoint/2010/main" val="2548746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1CC325-9C10-4D4C-8770-36936771B6A4}"/>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3" name="Footer Placeholder 2">
            <a:extLst>
              <a:ext uri="{FF2B5EF4-FFF2-40B4-BE49-F238E27FC236}">
                <a16:creationId xmlns:a16="http://schemas.microsoft.com/office/drawing/2014/main" id="{48520861-984F-8F40-97AC-7DB4B974AA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173A1C-334F-744B-A90C-4A70A57C449F}"/>
              </a:ext>
            </a:extLst>
          </p:cNvPr>
          <p:cNvSpPr>
            <a:spLocks noGrp="1"/>
          </p:cNvSpPr>
          <p:nvPr>
            <p:ph type="sldNum" sz="quarter" idx="12"/>
          </p:nvPr>
        </p:nvSpPr>
        <p:spPr/>
        <p:txBody>
          <a:bodyPr/>
          <a:lstStyle/>
          <a:p>
            <a:fld id="{AA380190-EE00-0148-9D89-CCD5D0EC4E25}" type="slidenum">
              <a:rPr lang="en-US" smtClean="0"/>
              <a:t>‹#›</a:t>
            </a:fld>
            <a:endParaRPr lang="en-US"/>
          </a:p>
        </p:txBody>
      </p:sp>
    </p:spTree>
    <p:extLst>
      <p:ext uri="{BB962C8B-B14F-4D97-AF65-F5344CB8AC3E}">
        <p14:creationId xmlns:p14="http://schemas.microsoft.com/office/powerpoint/2010/main" val="777485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9BB00-4B03-9B4F-8E88-055C86D588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577675-8041-BF4D-8890-CD5C734546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604BC4-731C-C54F-968B-E67DCA68AA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B519E1-1D33-024D-8164-52CFBCB4D5B2}"/>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6" name="Footer Placeholder 5">
            <a:extLst>
              <a:ext uri="{FF2B5EF4-FFF2-40B4-BE49-F238E27FC236}">
                <a16:creationId xmlns:a16="http://schemas.microsoft.com/office/drawing/2014/main" id="{69D52BA3-2559-D340-91DF-6D8038515D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0A4737-0550-BF4D-A063-1608B5996F78}"/>
              </a:ext>
            </a:extLst>
          </p:cNvPr>
          <p:cNvSpPr>
            <a:spLocks noGrp="1"/>
          </p:cNvSpPr>
          <p:nvPr>
            <p:ph type="sldNum" sz="quarter" idx="12"/>
          </p:nvPr>
        </p:nvSpPr>
        <p:spPr/>
        <p:txBody>
          <a:bodyPr/>
          <a:lstStyle/>
          <a:p>
            <a:fld id="{AA380190-EE00-0148-9D89-CCD5D0EC4E25}" type="slidenum">
              <a:rPr lang="en-US" smtClean="0"/>
              <a:t>‹#›</a:t>
            </a:fld>
            <a:endParaRPr lang="en-US"/>
          </a:p>
        </p:txBody>
      </p:sp>
    </p:spTree>
    <p:extLst>
      <p:ext uri="{BB962C8B-B14F-4D97-AF65-F5344CB8AC3E}">
        <p14:creationId xmlns:p14="http://schemas.microsoft.com/office/powerpoint/2010/main" val="1527121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EE841-2E9C-474F-B51F-612D374C4B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6C4E25-01F3-B24B-8B57-71A159238F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9B7BBF-24D2-924F-B30A-13A076BA90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91B677-FD3A-1041-85A1-5457D27D5ED7}"/>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6" name="Footer Placeholder 5">
            <a:extLst>
              <a:ext uri="{FF2B5EF4-FFF2-40B4-BE49-F238E27FC236}">
                <a16:creationId xmlns:a16="http://schemas.microsoft.com/office/drawing/2014/main" id="{2339C60D-6031-B044-AABC-72BF4ABA66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0C6498-36ED-154D-B47A-49101E00CEE6}"/>
              </a:ext>
            </a:extLst>
          </p:cNvPr>
          <p:cNvSpPr>
            <a:spLocks noGrp="1"/>
          </p:cNvSpPr>
          <p:nvPr>
            <p:ph type="sldNum" sz="quarter" idx="12"/>
          </p:nvPr>
        </p:nvSpPr>
        <p:spPr/>
        <p:txBody>
          <a:bodyPr/>
          <a:lstStyle/>
          <a:p>
            <a:fld id="{AA380190-EE00-0148-9D89-CCD5D0EC4E25}" type="slidenum">
              <a:rPr lang="en-US" smtClean="0"/>
              <a:t>‹#›</a:t>
            </a:fld>
            <a:endParaRPr lang="en-US"/>
          </a:p>
        </p:txBody>
      </p:sp>
    </p:spTree>
    <p:extLst>
      <p:ext uri="{BB962C8B-B14F-4D97-AF65-F5344CB8AC3E}">
        <p14:creationId xmlns:p14="http://schemas.microsoft.com/office/powerpoint/2010/main" val="3707468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7A6DE-3649-2345-A26F-E8097268FF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B0DDB9-8C18-5E4E-8FE9-48A0861C8C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CFA881-7D1A-FD49-9043-C352535ECDD6}"/>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5" name="Footer Placeholder 4">
            <a:extLst>
              <a:ext uri="{FF2B5EF4-FFF2-40B4-BE49-F238E27FC236}">
                <a16:creationId xmlns:a16="http://schemas.microsoft.com/office/drawing/2014/main" id="{7E63762D-BACC-3745-9364-7D0696E57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2614FE-96B5-864A-8940-6D4A890066B5}"/>
              </a:ext>
            </a:extLst>
          </p:cNvPr>
          <p:cNvSpPr>
            <a:spLocks noGrp="1"/>
          </p:cNvSpPr>
          <p:nvPr>
            <p:ph type="sldNum" sz="quarter" idx="12"/>
          </p:nvPr>
        </p:nvSpPr>
        <p:spPr/>
        <p:txBody>
          <a:bodyPr/>
          <a:lstStyle/>
          <a:p>
            <a:fld id="{AA380190-EE00-0148-9D89-CCD5D0EC4E25}" type="slidenum">
              <a:rPr lang="en-US" smtClean="0"/>
              <a:t>‹#›</a:t>
            </a:fld>
            <a:endParaRPr lang="en-US"/>
          </a:p>
        </p:txBody>
      </p:sp>
    </p:spTree>
    <p:extLst>
      <p:ext uri="{BB962C8B-B14F-4D97-AF65-F5344CB8AC3E}">
        <p14:creationId xmlns:p14="http://schemas.microsoft.com/office/powerpoint/2010/main" val="3015221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251916-1659-4D42-B158-BE37CAC5E5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4E6E3-AE45-B24A-ABA0-5864DBC69C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A9B381-8E88-E849-9A7A-B95A3A9D7082}"/>
              </a:ext>
            </a:extLst>
          </p:cNvPr>
          <p:cNvSpPr>
            <a:spLocks noGrp="1"/>
          </p:cNvSpPr>
          <p:nvPr>
            <p:ph type="dt" sz="half" idx="10"/>
          </p:nvPr>
        </p:nvSpPr>
        <p:spPr/>
        <p:txBody>
          <a:bodyPr/>
          <a:lstStyle/>
          <a:p>
            <a:fld id="{3F96C79A-AD51-AA48-BD4C-FE7A49E9EC67}" type="datetimeFigureOut">
              <a:rPr lang="en-US" smtClean="0"/>
              <a:t>3/15/2022</a:t>
            </a:fld>
            <a:endParaRPr lang="en-US"/>
          </a:p>
        </p:txBody>
      </p:sp>
      <p:sp>
        <p:nvSpPr>
          <p:cNvPr id="5" name="Footer Placeholder 4">
            <a:extLst>
              <a:ext uri="{FF2B5EF4-FFF2-40B4-BE49-F238E27FC236}">
                <a16:creationId xmlns:a16="http://schemas.microsoft.com/office/drawing/2014/main" id="{A4B5F4DF-9C14-5542-A9DF-E55E12C9B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1AEF83-550D-574C-A920-C7D63174B7A6}"/>
              </a:ext>
            </a:extLst>
          </p:cNvPr>
          <p:cNvSpPr>
            <a:spLocks noGrp="1"/>
          </p:cNvSpPr>
          <p:nvPr>
            <p:ph type="sldNum" sz="quarter" idx="12"/>
          </p:nvPr>
        </p:nvSpPr>
        <p:spPr/>
        <p:txBody>
          <a:bodyPr/>
          <a:lstStyle/>
          <a:p>
            <a:fld id="{AA380190-EE00-0148-9D89-CCD5D0EC4E25}" type="slidenum">
              <a:rPr lang="en-US" smtClean="0"/>
              <a:t>‹#›</a:t>
            </a:fld>
            <a:endParaRPr lang="en-US"/>
          </a:p>
        </p:txBody>
      </p:sp>
    </p:spTree>
    <p:extLst>
      <p:ext uri="{BB962C8B-B14F-4D97-AF65-F5344CB8AC3E}">
        <p14:creationId xmlns:p14="http://schemas.microsoft.com/office/powerpoint/2010/main" val="1109637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42E182-4F93-4B40-B5E8-D17986F990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714491-5FB9-C944-9BF3-A0437E2A89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BBFF57-0AEE-7B4B-A4DC-E46F87E439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96C79A-AD51-AA48-BD4C-FE7A49E9EC67}" type="datetimeFigureOut">
              <a:rPr lang="en-US" smtClean="0"/>
              <a:t>3/15/2022</a:t>
            </a:fld>
            <a:endParaRPr lang="en-US"/>
          </a:p>
        </p:txBody>
      </p:sp>
      <p:sp>
        <p:nvSpPr>
          <p:cNvPr id="5" name="Footer Placeholder 4">
            <a:extLst>
              <a:ext uri="{FF2B5EF4-FFF2-40B4-BE49-F238E27FC236}">
                <a16:creationId xmlns:a16="http://schemas.microsoft.com/office/drawing/2014/main" id="{55D9C231-6D1B-F743-B1EA-F7788C30D2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00C0C9-0AF0-D347-8A97-B8384E2372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380190-EE00-0148-9D89-CCD5D0EC4E25}" type="slidenum">
              <a:rPr lang="en-US" smtClean="0"/>
              <a:t>‹#›</a:t>
            </a:fld>
            <a:endParaRPr lang="en-US"/>
          </a:p>
        </p:txBody>
      </p:sp>
    </p:spTree>
    <p:extLst>
      <p:ext uri="{BB962C8B-B14F-4D97-AF65-F5344CB8AC3E}">
        <p14:creationId xmlns:p14="http://schemas.microsoft.com/office/powerpoint/2010/main" val="819944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jpeg"/><Relationship Id="rId3" Type="http://schemas.openxmlformats.org/officeDocument/2006/relationships/image" Target="../media/image14.png"/><Relationship Id="rId21" Type="http://schemas.openxmlformats.org/officeDocument/2006/relationships/image" Target="../media/image32.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image" Target="../media/image13.png"/><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tiff"/><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tiff"/><Relationship Id="rId22" Type="http://schemas.openxmlformats.org/officeDocument/2006/relationships/image" Target="../media/image33.png"/></Relationships>
</file>

<file path=ppt/slides/_rels/slide2.xml.rels><?xml version="1.0" encoding="UTF-8" standalone="yes"?>
<Relationships xmlns="http://schemas.openxmlformats.org/package/2006/relationships"><Relationship Id="rId3" Type="http://schemas.openxmlformats.org/officeDocument/2006/relationships/image" Target="../media/image35.tiff"/><Relationship Id="rId7" Type="http://schemas.openxmlformats.org/officeDocument/2006/relationships/image" Target="../media/image39.emf"/><Relationship Id="rId2" Type="http://schemas.openxmlformats.org/officeDocument/2006/relationships/image" Target="../media/image34.tiff"/><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png"/><Relationship Id="rId18" Type="http://schemas.openxmlformats.org/officeDocument/2006/relationships/image" Target="../media/image63.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png"/><Relationship Id="rId2" Type="http://schemas.openxmlformats.org/officeDocument/2006/relationships/image" Target="../media/image47.png"/><Relationship Id="rId16"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tiff"/></Relationships>
</file>

<file path=ppt/slides/_rels/slide10.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18" Type="http://schemas.openxmlformats.org/officeDocument/2006/relationships/image" Target="../media/image80.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image" Target="../media/image64.png"/><Relationship Id="rId16"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82.tiff"/><Relationship Id="rId7" Type="http://schemas.openxmlformats.org/officeDocument/2006/relationships/image" Target="../media/image86.jpe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tiff"/></Relationships>
</file>

<file path=ppt/slides/_rels/slide1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4.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3.tiff"/><Relationship Id="rId7" Type="http://schemas.openxmlformats.org/officeDocument/2006/relationships/image" Target="../media/image92.jpeg"/><Relationship Id="rId2" Type="http://schemas.openxmlformats.org/officeDocument/2006/relationships/image" Target="../media/image82.tiff"/><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png"/><Relationship Id="rId4" Type="http://schemas.openxmlformats.org/officeDocument/2006/relationships/image" Target="../media/image84.png"/></Relationships>
</file>

<file path=ppt/slides/_rels/slide15.xml.rels><?xml version="1.0" encoding="UTF-8" standalone="yes"?>
<Relationships xmlns="http://schemas.openxmlformats.org/package/2006/relationships"><Relationship Id="rId3" Type="http://schemas.openxmlformats.org/officeDocument/2006/relationships/image" Target="../media/image83.tiff"/><Relationship Id="rId7" Type="http://schemas.openxmlformats.org/officeDocument/2006/relationships/image" Target="../media/image94.png"/><Relationship Id="rId2" Type="http://schemas.openxmlformats.org/officeDocument/2006/relationships/image" Target="../media/image82.tiff"/><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png"/><Relationship Id="rId4" Type="http://schemas.openxmlformats.org/officeDocument/2006/relationships/image" Target="../media/image84.png"/></Relationships>
</file>

<file path=ppt/slides/_rels/slide1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eg"/><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17.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tiff"/><Relationship Id="rId7" Type="http://schemas.openxmlformats.org/officeDocument/2006/relationships/image" Target="../media/image105.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104.jpeg"/><Relationship Id="rId5" Type="http://schemas.openxmlformats.org/officeDocument/2006/relationships/image" Target="../media/image103.png"/><Relationship Id="rId4" Type="http://schemas.openxmlformats.org/officeDocument/2006/relationships/image" Target="../media/image102.png"/></Relationships>
</file>

<file path=ppt/slides/_rels/slide1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1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20.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png"/><Relationship Id="rId3" Type="http://schemas.openxmlformats.org/officeDocument/2006/relationships/image" Target="../media/image118.png"/><Relationship Id="rId7" Type="http://schemas.openxmlformats.org/officeDocument/2006/relationships/image" Target="../media/image18.png"/><Relationship Id="rId12" Type="http://schemas.openxmlformats.org/officeDocument/2006/relationships/image" Target="../media/image126.png"/><Relationship Id="rId17" Type="http://schemas.openxmlformats.org/officeDocument/2006/relationships/image" Target="../media/image33.png"/><Relationship Id="rId2" Type="http://schemas.openxmlformats.org/officeDocument/2006/relationships/image" Target="../media/image117.png"/><Relationship Id="rId16"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121.png"/><Relationship Id="rId11" Type="http://schemas.openxmlformats.org/officeDocument/2006/relationships/image" Target="../media/image125.png"/><Relationship Id="rId5" Type="http://schemas.openxmlformats.org/officeDocument/2006/relationships/image" Target="../media/image120.png"/><Relationship Id="rId15" Type="http://schemas.openxmlformats.org/officeDocument/2006/relationships/image" Target="../media/image31.png"/><Relationship Id="rId10" Type="http://schemas.openxmlformats.org/officeDocument/2006/relationships/image" Target="../media/image124.png"/><Relationship Id="rId4" Type="http://schemas.openxmlformats.org/officeDocument/2006/relationships/image" Target="../media/image119.png"/><Relationship Id="rId9" Type="http://schemas.openxmlformats.org/officeDocument/2006/relationships/image" Target="../media/image123.png"/><Relationship Id="rId1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E987BF70-A28B-2546-A2F2-E2E8FF50CAD9}"/>
              </a:ext>
            </a:extLst>
          </p:cNvPr>
          <p:cNvGrpSpPr/>
          <p:nvPr/>
        </p:nvGrpSpPr>
        <p:grpSpPr>
          <a:xfrm>
            <a:off x="4163199" y="1054701"/>
            <a:ext cx="3865601" cy="2720289"/>
            <a:chOff x="763122" y="1463787"/>
            <a:chExt cx="4393340" cy="3091668"/>
          </a:xfrm>
        </p:grpSpPr>
        <p:grpSp>
          <p:nvGrpSpPr>
            <p:cNvPr id="42" name="object 16">
              <a:extLst>
                <a:ext uri="{FF2B5EF4-FFF2-40B4-BE49-F238E27FC236}">
                  <a16:creationId xmlns:a16="http://schemas.microsoft.com/office/drawing/2014/main" id="{0FAF2694-7154-EB41-B7B1-455F98D19151}"/>
                </a:ext>
              </a:extLst>
            </p:cNvPr>
            <p:cNvGrpSpPr/>
            <p:nvPr/>
          </p:nvGrpSpPr>
          <p:grpSpPr>
            <a:xfrm>
              <a:off x="763122" y="1463787"/>
              <a:ext cx="4306336" cy="1518926"/>
              <a:chOff x="1057796" y="2460744"/>
              <a:chExt cx="2728882" cy="962528"/>
            </a:xfrm>
          </p:grpSpPr>
          <p:sp>
            <p:nvSpPr>
              <p:cNvPr id="50" name="object 19">
                <a:extLst>
                  <a:ext uri="{FF2B5EF4-FFF2-40B4-BE49-F238E27FC236}">
                    <a16:creationId xmlns:a16="http://schemas.microsoft.com/office/drawing/2014/main" id="{0EBC917E-6E1E-8049-9646-4101B3FE1C49}"/>
                  </a:ext>
                </a:extLst>
              </p:cNvPr>
              <p:cNvSpPr/>
              <p:nvPr/>
            </p:nvSpPr>
            <p:spPr>
              <a:xfrm>
                <a:off x="1057796" y="2460744"/>
                <a:ext cx="2283017" cy="74675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52" name="object 20">
                <a:extLst>
                  <a:ext uri="{FF2B5EF4-FFF2-40B4-BE49-F238E27FC236}">
                    <a16:creationId xmlns:a16="http://schemas.microsoft.com/office/drawing/2014/main" id="{03FD6ED0-A109-B745-A5C5-4AF825494196}"/>
                  </a:ext>
                </a:extLst>
              </p:cNvPr>
              <p:cNvSpPr/>
              <p:nvPr/>
            </p:nvSpPr>
            <p:spPr>
              <a:xfrm>
                <a:off x="3449630" y="2557362"/>
                <a:ext cx="131931" cy="17853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3" name="object 21">
                <a:extLst>
                  <a:ext uri="{FF2B5EF4-FFF2-40B4-BE49-F238E27FC236}">
                    <a16:creationId xmlns:a16="http://schemas.microsoft.com/office/drawing/2014/main" id="{C29C8BC0-7FB2-0646-AC66-9DA32A36C15C}"/>
                  </a:ext>
                </a:extLst>
              </p:cNvPr>
              <p:cNvSpPr/>
              <p:nvPr/>
            </p:nvSpPr>
            <p:spPr>
              <a:xfrm>
                <a:off x="3370753" y="2819412"/>
                <a:ext cx="415925" cy="287020"/>
              </a:xfrm>
              <a:custGeom>
                <a:avLst/>
                <a:gdLst/>
                <a:ahLst/>
                <a:cxnLst/>
                <a:rect l="l" t="t" r="r" b="b"/>
                <a:pathLst>
                  <a:path w="415925" h="287019">
                    <a:moveTo>
                      <a:pt x="251814" y="0"/>
                    </a:moveTo>
                    <a:lnTo>
                      <a:pt x="211238" y="8292"/>
                    </a:lnTo>
                    <a:lnTo>
                      <a:pt x="181925" y="33164"/>
                    </a:lnTo>
                    <a:lnTo>
                      <a:pt x="172015" y="58486"/>
                    </a:lnTo>
                    <a:lnTo>
                      <a:pt x="173429" y="64470"/>
                    </a:lnTo>
                    <a:lnTo>
                      <a:pt x="178470" y="68619"/>
                    </a:lnTo>
                    <a:lnTo>
                      <a:pt x="180315" y="70461"/>
                    </a:lnTo>
                    <a:lnTo>
                      <a:pt x="139021" y="101320"/>
                    </a:lnTo>
                    <a:lnTo>
                      <a:pt x="99291" y="129671"/>
                    </a:lnTo>
                    <a:lnTo>
                      <a:pt x="59750" y="157164"/>
                    </a:lnTo>
                    <a:lnTo>
                      <a:pt x="26402" y="179319"/>
                    </a:lnTo>
                    <a:lnTo>
                      <a:pt x="19088" y="184722"/>
                    </a:lnTo>
                    <a:lnTo>
                      <a:pt x="13066" y="189865"/>
                    </a:lnTo>
                    <a:lnTo>
                      <a:pt x="8299" y="194793"/>
                    </a:lnTo>
                    <a:lnTo>
                      <a:pt x="2766" y="201243"/>
                    </a:lnTo>
                    <a:lnTo>
                      <a:pt x="0" y="206307"/>
                    </a:lnTo>
                    <a:lnTo>
                      <a:pt x="491" y="209529"/>
                    </a:lnTo>
                    <a:lnTo>
                      <a:pt x="491" y="213218"/>
                    </a:lnTo>
                    <a:lnTo>
                      <a:pt x="35042" y="203545"/>
                    </a:lnTo>
                    <a:lnTo>
                      <a:pt x="44213" y="198538"/>
                    </a:lnTo>
                    <a:lnTo>
                      <a:pt x="77523" y="177294"/>
                    </a:lnTo>
                    <a:lnTo>
                      <a:pt x="115502" y="150163"/>
                    </a:lnTo>
                    <a:lnTo>
                      <a:pt x="195807" y="90146"/>
                    </a:lnTo>
                    <a:lnTo>
                      <a:pt x="209885" y="78747"/>
                    </a:lnTo>
                    <a:lnTo>
                      <a:pt x="218627" y="82804"/>
                    </a:lnTo>
                    <a:lnTo>
                      <a:pt x="236436" y="120538"/>
                    </a:lnTo>
                    <a:lnTo>
                      <a:pt x="235529" y="130467"/>
                    </a:lnTo>
                    <a:lnTo>
                      <a:pt x="219978" y="173037"/>
                    </a:lnTo>
                    <a:lnTo>
                      <a:pt x="190076" y="213790"/>
                    </a:lnTo>
                    <a:lnTo>
                      <a:pt x="152283" y="242889"/>
                    </a:lnTo>
                    <a:lnTo>
                      <a:pt x="121657" y="251323"/>
                    </a:lnTo>
                    <a:lnTo>
                      <a:pt x="111704" y="250531"/>
                    </a:lnTo>
                    <a:lnTo>
                      <a:pt x="101930" y="247755"/>
                    </a:lnTo>
                    <a:lnTo>
                      <a:pt x="92708" y="244533"/>
                    </a:lnTo>
                    <a:lnTo>
                      <a:pt x="88589" y="239463"/>
                    </a:lnTo>
                    <a:lnTo>
                      <a:pt x="89020" y="231637"/>
                    </a:lnTo>
                    <a:lnTo>
                      <a:pt x="89942" y="223806"/>
                    </a:lnTo>
                    <a:lnTo>
                      <a:pt x="93631" y="218742"/>
                    </a:lnTo>
                    <a:lnTo>
                      <a:pt x="100086" y="215520"/>
                    </a:lnTo>
                    <a:lnTo>
                      <a:pt x="104500" y="222188"/>
                    </a:lnTo>
                    <a:lnTo>
                      <a:pt x="109438" y="227088"/>
                    </a:lnTo>
                    <a:lnTo>
                      <a:pt x="114895" y="230349"/>
                    </a:lnTo>
                    <a:lnTo>
                      <a:pt x="120865" y="232098"/>
                    </a:lnTo>
                    <a:lnTo>
                      <a:pt x="129165" y="233479"/>
                    </a:lnTo>
                    <a:lnTo>
                      <a:pt x="136973" y="232098"/>
                    </a:lnTo>
                    <a:lnTo>
                      <a:pt x="151727" y="223806"/>
                    </a:lnTo>
                    <a:lnTo>
                      <a:pt x="157752" y="218282"/>
                    </a:lnTo>
                    <a:lnTo>
                      <a:pt x="166052" y="203545"/>
                    </a:lnTo>
                    <a:lnTo>
                      <a:pt x="166482" y="196640"/>
                    </a:lnTo>
                    <a:lnTo>
                      <a:pt x="162793" y="189729"/>
                    </a:lnTo>
                    <a:lnTo>
                      <a:pt x="159105" y="183284"/>
                    </a:lnTo>
                    <a:lnTo>
                      <a:pt x="154063" y="178675"/>
                    </a:lnTo>
                    <a:lnTo>
                      <a:pt x="147608" y="176373"/>
                    </a:lnTo>
                    <a:lnTo>
                      <a:pt x="141153" y="173611"/>
                    </a:lnTo>
                    <a:lnTo>
                      <a:pt x="134206" y="172691"/>
                    </a:lnTo>
                    <a:lnTo>
                      <a:pt x="127321" y="173151"/>
                    </a:lnTo>
                    <a:lnTo>
                      <a:pt x="120373" y="173151"/>
                    </a:lnTo>
                    <a:lnTo>
                      <a:pt x="112996" y="174992"/>
                    </a:lnTo>
                    <a:lnTo>
                      <a:pt x="105619" y="178215"/>
                    </a:lnTo>
                    <a:lnTo>
                      <a:pt x="98241" y="180983"/>
                    </a:lnTo>
                    <a:lnTo>
                      <a:pt x="69187" y="206755"/>
                    </a:lnTo>
                    <a:lnTo>
                      <a:pt x="58096" y="239003"/>
                    </a:lnTo>
                    <a:lnTo>
                      <a:pt x="58096" y="247295"/>
                    </a:lnTo>
                    <a:lnTo>
                      <a:pt x="86253" y="278149"/>
                    </a:lnTo>
                    <a:lnTo>
                      <a:pt x="117177" y="284594"/>
                    </a:lnTo>
                    <a:lnTo>
                      <a:pt x="123140" y="285514"/>
                    </a:lnTo>
                    <a:lnTo>
                      <a:pt x="125476" y="285514"/>
                    </a:lnTo>
                    <a:lnTo>
                      <a:pt x="126398" y="285975"/>
                    </a:lnTo>
                    <a:lnTo>
                      <a:pt x="127321" y="285975"/>
                    </a:lnTo>
                    <a:lnTo>
                      <a:pt x="168680" y="284076"/>
                    </a:lnTo>
                    <a:lnTo>
                      <a:pt x="206197" y="277228"/>
                    </a:lnTo>
                    <a:lnTo>
                      <a:pt x="258830" y="260842"/>
                    </a:lnTo>
                    <a:lnTo>
                      <a:pt x="306959" y="239753"/>
                    </a:lnTo>
                    <a:lnTo>
                      <a:pt x="349181" y="216425"/>
                    </a:lnTo>
                    <a:lnTo>
                      <a:pt x="383745" y="194793"/>
                    </a:lnTo>
                    <a:lnTo>
                      <a:pt x="413255" y="166706"/>
                    </a:lnTo>
                    <a:lnTo>
                      <a:pt x="415591" y="161637"/>
                    </a:lnTo>
                    <a:lnTo>
                      <a:pt x="415099" y="158414"/>
                    </a:lnTo>
                    <a:lnTo>
                      <a:pt x="414177" y="154732"/>
                    </a:lnTo>
                    <a:lnTo>
                      <a:pt x="410919" y="153811"/>
                    </a:lnTo>
                    <a:lnTo>
                      <a:pt x="405386" y="154732"/>
                    </a:lnTo>
                    <a:lnTo>
                      <a:pt x="365634" y="176058"/>
                    </a:lnTo>
                    <a:lnTo>
                      <a:pt x="350762" y="185469"/>
                    </a:lnTo>
                    <a:lnTo>
                      <a:pt x="316857" y="205847"/>
                    </a:lnTo>
                    <a:lnTo>
                      <a:pt x="280708" y="225937"/>
                    </a:lnTo>
                    <a:lnTo>
                      <a:pt x="244928" y="242225"/>
                    </a:lnTo>
                    <a:lnTo>
                      <a:pt x="260225" y="229432"/>
                    </a:lnTo>
                    <a:lnTo>
                      <a:pt x="274307" y="215862"/>
                    </a:lnTo>
                    <a:lnTo>
                      <a:pt x="298844" y="186046"/>
                    </a:lnTo>
                    <a:lnTo>
                      <a:pt x="321573" y="140973"/>
                    </a:lnTo>
                    <a:lnTo>
                      <a:pt x="324435" y="112997"/>
                    </a:lnTo>
                    <a:lnTo>
                      <a:pt x="321599" y="100391"/>
                    </a:lnTo>
                    <a:lnTo>
                      <a:pt x="295253" y="69659"/>
                    </a:lnTo>
                    <a:lnTo>
                      <a:pt x="236628" y="56645"/>
                    </a:lnTo>
                    <a:lnTo>
                      <a:pt x="241239" y="53422"/>
                    </a:lnTo>
                    <a:lnTo>
                      <a:pt x="261035" y="21647"/>
                    </a:lnTo>
                    <a:lnTo>
                      <a:pt x="262449" y="15657"/>
                    </a:lnTo>
                    <a:lnTo>
                      <a:pt x="261957" y="10593"/>
                    </a:lnTo>
                    <a:lnTo>
                      <a:pt x="259683" y="6450"/>
                    </a:lnTo>
                    <a:lnTo>
                      <a:pt x="256916" y="2301"/>
                    </a:lnTo>
                    <a:lnTo>
                      <a:pt x="251814" y="0"/>
                    </a:lnTo>
                    <a:close/>
                  </a:path>
                </a:pathLst>
              </a:custGeom>
              <a:solidFill>
                <a:srgbClr val="2C9EDE"/>
              </a:solidFill>
            </p:spPr>
            <p:txBody>
              <a:bodyPr wrap="square" lIns="0" tIns="0" rIns="0" bIns="0" rtlCol="0"/>
              <a:lstStyle/>
              <a:p>
                <a:endParaRPr dirty="0"/>
              </a:p>
            </p:txBody>
          </p:sp>
          <p:sp>
            <p:nvSpPr>
              <p:cNvPr id="54" name="object 22">
                <a:extLst>
                  <a:ext uri="{FF2B5EF4-FFF2-40B4-BE49-F238E27FC236}">
                    <a16:creationId xmlns:a16="http://schemas.microsoft.com/office/drawing/2014/main" id="{9BDDE693-E2C8-094B-AA75-AECF42FE5945}"/>
                  </a:ext>
                </a:extLst>
              </p:cNvPr>
              <p:cNvSpPr/>
              <p:nvPr/>
            </p:nvSpPr>
            <p:spPr>
              <a:xfrm>
                <a:off x="1369576" y="3275316"/>
                <a:ext cx="148506" cy="14782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5" name="object 23">
                <a:extLst>
                  <a:ext uri="{FF2B5EF4-FFF2-40B4-BE49-F238E27FC236}">
                    <a16:creationId xmlns:a16="http://schemas.microsoft.com/office/drawing/2014/main" id="{B1F04E02-B230-9A4E-A016-075E5F8C3C96}"/>
                  </a:ext>
                </a:extLst>
              </p:cNvPr>
              <p:cNvSpPr/>
              <p:nvPr/>
            </p:nvSpPr>
            <p:spPr>
              <a:xfrm>
                <a:off x="1560975" y="3275316"/>
                <a:ext cx="123620" cy="14782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6" name="object 24">
                <a:extLst>
                  <a:ext uri="{FF2B5EF4-FFF2-40B4-BE49-F238E27FC236}">
                    <a16:creationId xmlns:a16="http://schemas.microsoft.com/office/drawing/2014/main" id="{67299FBD-F4E0-084A-ABCF-87213A73E671}"/>
                  </a:ext>
                </a:extLst>
              </p:cNvPr>
              <p:cNvSpPr/>
              <p:nvPr/>
            </p:nvSpPr>
            <p:spPr>
              <a:xfrm>
                <a:off x="1727015" y="3275316"/>
                <a:ext cx="136050" cy="147820"/>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7" name="object 25">
                <a:extLst>
                  <a:ext uri="{FF2B5EF4-FFF2-40B4-BE49-F238E27FC236}">
                    <a16:creationId xmlns:a16="http://schemas.microsoft.com/office/drawing/2014/main" id="{048BBBEA-8EF3-CD44-B762-CF9C21C2FA75}"/>
                  </a:ext>
                </a:extLst>
              </p:cNvPr>
              <p:cNvSpPr/>
              <p:nvPr/>
            </p:nvSpPr>
            <p:spPr>
              <a:xfrm>
                <a:off x="1893498" y="3275316"/>
                <a:ext cx="148530" cy="147820"/>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8" name="object 26">
                <a:extLst>
                  <a:ext uri="{FF2B5EF4-FFF2-40B4-BE49-F238E27FC236}">
                    <a16:creationId xmlns:a16="http://schemas.microsoft.com/office/drawing/2014/main" id="{7EAE73CA-655A-5C4D-ACF8-8697FFF7ECFD}"/>
                  </a:ext>
                </a:extLst>
              </p:cNvPr>
              <p:cNvSpPr/>
              <p:nvPr/>
            </p:nvSpPr>
            <p:spPr>
              <a:xfrm>
                <a:off x="2084449" y="3274855"/>
                <a:ext cx="123632" cy="148280"/>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0" name="object 27">
                <a:extLst>
                  <a:ext uri="{FF2B5EF4-FFF2-40B4-BE49-F238E27FC236}">
                    <a16:creationId xmlns:a16="http://schemas.microsoft.com/office/drawing/2014/main" id="{FD5ECC9C-28F6-944C-93F7-462861CD6E5A}"/>
                  </a:ext>
                </a:extLst>
              </p:cNvPr>
              <p:cNvSpPr/>
              <p:nvPr/>
            </p:nvSpPr>
            <p:spPr>
              <a:xfrm>
                <a:off x="2250931" y="3275316"/>
                <a:ext cx="24765" cy="147955"/>
              </a:xfrm>
              <a:custGeom>
                <a:avLst/>
                <a:gdLst/>
                <a:ahLst/>
                <a:cxnLst/>
                <a:rect l="l" t="t" r="r" b="b"/>
                <a:pathLst>
                  <a:path w="24764" h="147954">
                    <a:moveTo>
                      <a:pt x="24468" y="0"/>
                    </a:moveTo>
                    <a:lnTo>
                      <a:pt x="0" y="0"/>
                    </a:lnTo>
                    <a:lnTo>
                      <a:pt x="0" y="147359"/>
                    </a:lnTo>
                    <a:lnTo>
                      <a:pt x="24468" y="147359"/>
                    </a:lnTo>
                    <a:lnTo>
                      <a:pt x="24468" y="0"/>
                    </a:lnTo>
                    <a:close/>
                  </a:path>
                </a:pathLst>
              </a:custGeom>
              <a:solidFill>
                <a:srgbClr val="B8B8B8"/>
              </a:solidFill>
            </p:spPr>
            <p:txBody>
              <a:bodyPr wrap="square" lIns="0" tIns="0" rIns="0" bIns="0" rtlCol="0"/>
              <a:lstStyle/>
              <a:p>
                <a:endParaRPr/>
              </a:p>
            </p:txBody>
          </p:sp>
          <p:sp>
            <p:nvSpPr>
              <p:cNvPr id="61" name="object 28">
                <a:extLst>
                  <a:ext uri="{FF2B5EF4-FFF2-40B4-BE49-F238E27FC236}">
                    <a16:creationId xmlns:a16="http://schemas.microsoft.com/office/drawing/2014/main" id="{4FE0BE4D-30A6-8E4E-A83B-FC314C96330D}"/>
                  </a:ext>
                </a:extLst>
              </p:cNvPr>
              <p:cNvSpPr/>
              <p:nvPr/>
            </p:nvSpPr>
            <p:spPr>
              <a:xfrm>
                <a:off x="2317819" y="3275316"/>
                <a:ext cx="126829" cy="147820"/>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2" name="object 29">
                <a:extLst>
                  <a:ext uri="{FF2B5EF4-FFF2-40B4-BE49-F238E27FC236}">
                    <a16:creationId xmlns:a16="http://schemas.microsoft.com/office/drawing/2014/main" id="{0F747A5B-27C4-BB43-8A6C-CD77C329A9A4}"/>
                  </a:ext>
                </a:extLst>
              </p:cNvPr>
              <p:cNvSpPr/>
              <p:nvPr/>
            </p:nvSpPr>
            <p:spPr>
              <a:xfrm>
                <a:off x="2552112" y="3275316"/>
                <a:ext cx="123632" cy="147820"/>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3" name="object 30">
                <a:extLst>
                  <a:ext uri="{FF2B5EF4-FFF2-40B4-BE49-F238E27FC236}">
                    <a16:creationId xmlns:a16="http://schemas.microsoft.com/office/drawing/2014/main" id="{96394B1A-D85E-B34C-9513-3AC7121BDB0E}"/>
                  </a:ext>
                </a:extLst>
              </p:cNvPr>
              <p:cNvSpPr/>
              <p:nvPr/>
            </p:nvSpPr>
            <p:spPr>
              <a:xfrm>
                <a:off x="2718595" y="3275316"/>
                <a:ext cx="123140" cy="147820"/>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4" name="object 31">
                <a:extLst>
                  <a:ext uri="{FF2B5EF4-FFF2-40B4-BE49-F238E27FC236}">
                    <a16:creationId xmlns:a16="http://schemas.microsoft.com/office/drawing/2014/main" id="{0D2B112B-E5D9-2A47-97C7-A57D7FB63B7B}"/>
                  </a:ext>
                </a:extLst>
              </p:cNvPr>
              <p:cNvSpPr/>
              <p:nvPr/>
            </p:nvSpPr>
            <p:spPr>
              <a:xfrm>
                <a:off x="2884647" y="3275316"/>
                <a:ext cx="24765" cy="147955"/>
              </a:xfrm>
              <a:custGeom>
                <a:avLst/>
                <a:gdLst/>
                <a:ahLst/>
                <a:cxnLst/>
                <a:rect l="l" t="t" r="r" b="b"/>
                <a:pathLst>
                  <a:path w="24764" h="147954">
                    <a:moveTo>
                      <a:pt x="24468" y="0"/>
                    </a:moveTo>
                    <a:lnTo>
                      <a:pt x="0" y="0"/>
                    </a:lnTo>
                    <a:lnTo>
                      <a:pt x="0" y="147359"/>
                    </a:lnTo>
                    <a:lnTo>
                      <a:pt x="24468" y="147359"/>
                    </a:lnTo>
                    <a:lnTo>
                      <a:pt x="24468" y="0"/>
                    </a:lnTo>
                    <a:close/>
                  </a:path>
                </a:pathLst>
              </a:custGeom>
              <a:solidFill>
                <a:srgbClr val="B8B8B8"/>
              </a:solidFill>
            </p:spPr>
            <p:txBody>
              <a:bodyPr wrap="square" lIns="0" tIns="0" rIns="0" bIns="0" rtlCol="0"/>
              <a:lstStyle/>
              <a:p>
                <a:endParaRPr/>
              </a:p>
            </p:txBody>
          </p:sp>
          <p:sp>
            <p:nvSpPr>
              <p:cNvPr id="65" name="object 32">
                <a:extLst>
                  <a:ext uri="{FF2B5EF4-FFF2-40B4-BE49-F238E27FC236}">
                    <a16:creationId xmlns:a16="http://schemas.microsoft.com/office/drawing/2014/main" id="{F9F7A93F-C21D-9C46-8B3B-D0998076DB0F}"/>
                  </a:ext>
                </a:extLst>
              </p:cNvPr>
              <p:cNvSpPr/>
              <p:nvPr/>
            </p:nvSpPr>
            <p:spPr>
              <a:xfrm>
                <a:off x="2951965" y="3275316"/>
                <a:ext cx="123140" cy="147820"/>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6" name="object 33">
                <a:extLst>
                  <a:ext uri="{FF2B5EF4-FFF2-40B4-BE49-F238E27FC236}">
                    <a16:creationId xmlns:a16="http://schemas.microsoft.com/office/drawing/2014/main" id="{90EE2796-A8BA-5647-B3CD-D44694D2A9AA}"/>
                  </a:ext>
                </a:extLst>
              </p:cNvPr>
              <p:cNvSpPr/>
              <p:nvPr/>
            </p:nvSpPr>
            <p:spPr>
              <a:xfrm>
                <a:off x="3118015" y="3275317"/>
                <a:ext cx="191135" cy="147955"/>
              </a:xfrm>
              <a:custGeom>
                <a:avLst/>
                <a:gdLst/>
                <a:ahLst/>
                <a:cxnLst/>
                <a:rect l="l" t="t" r="r" b="b"/>
                <a:pathLst>
                  <a:path w="191135" h="147954">
                    <a:moveTo>
                      <a:pt x="24460" y="0"/>
                    </a:moveTo>
                    <a:lnTo>
                      <a:pt x="0" y="0"/>
                    </a:lnTo>
                    <a:lnTo>
                      <a:pt x="0" y="147370"/>
                    </a:lnTo>
                    <a:lnTo>
                      <a:pt x="24460" y="147370"/>
                    </a:lnTo>
                    <a:lnTo>
                      <a:pt x="24460" y="0"/>
                    </a:lnTo>
                    <a:close/>
                  </a:path>
                  <a:path w="191135" h="147954">
                    <a:moveTo>
                      <a:pt x="190944" y="393"/>
                    </a:moveTo>
                    <a:lnTo>
                      <a:pt x="67310" y="393"/>
                    </a:lnTo>
                    <a:lnTo>
                      <a:pt x="67310" y="24498"/>
                    </a:lnTo>
                    <a:lnTo>
                      <a:pt x="116687" y="24498"/>
                    </a:lnTo>
                    <a:lnTo>
                      <a:pt x="116687" y="147599"/>
                    </a:lnTo>
                    <a:lnTo>
                      <a:pt x="141579" y="147599"/>
                    </a:lnTo>
                    <a:lnTo>
                      <a:pt x="141579" y="24498"/>
                    </a:lnTo>
                    <a:lnTo>
                      <a:pt x="190944" y="24498"/>
                    </a:lnTo>
                    <a:lnTo>
                      <a:pt x="190944" y="393"/>
                    </a:lnTo>
                    <a:close/>
                  </a:path>
                </a:pathLst>
              </a:custGeom>
              <a:solidFill>
                <a:srgbClr val="B8B8B8"/>
              </a:solidFill>
            </p:spPr>
            <p:txBody>
              <a:bodyPr wrap="square" lIns="0" tIns="0" rIns="0" bIns="0" rtlCol="0"/>
              <a:lstStyle/>
              <a:p>
                <a:endParaRPr/>
              </a:p>
            </p:txBody>
          </p:sp>
          <p:sp>
            <p:nvSpPr>
              <p:cNvPr id="67" name="object 34">
                <a:extLst>
                  <a:ext uri="{FF2B5EF4-FFF2-40B4-BE49-F238E27FC236}">
                    <a16:creationId xmlns:a16="http://schemas.microsoft.com/office/drawing/2014/main" id="{4EF43CB5-E6DA-9F4E-84CA-F9B1F92A3429}"/>
                  </a:ext>
                </a:extLst>
              </p:cNvPr>
              <p:cNvSpPr/>
              <p:nvPr/>
            </p:nvSpPr>
            <p:spPr>
              <a:xfrm>
                <a:off x="3351388" y="3275316"/>
                <a:ext cx="123632" cy="147820"/>
              </a:xfrm>
              <a:prstGeom prst="rect">
                <a:avLst/>
              </a:prstGeom>
              <a:blipFill>
                <a:blip r:embed="rId1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grpSp>
        <p:grpSp>
          <p:nvGrpSpPr>
            <p:cNvPr id="43" name="Group 42">
              <a:extLst>
                <a:ext uri="{FF2B5EF4-FFF2-40B4-BE49-F238E27FC236}">
                  <a16:creationId xmlns:a16="http://schemas.microsoft.com/office/drawing/2014/main" id="{A53745F6-6112-E84B-8EDC-23B8DC957AE0}"/>
                </a:ext>
              </a:extLst>
            </p:cNvPr>
            <p:cNvGrpSpPr/>
            <p:nvPr/>
          </p:nvGrpSpPr>
          <p:grpSpPr>
            <a:xfrm>
              <a:off x="1723776" y="4084903"/>
              <a:ext cx="2508719" cy="470552"/>
              <a:chOff x="3059730" y="2331992"/>
              <a:chExt cx="3981742" cy="746841"/>
            </a:xfrm>
          </p:grpSpPr>
          <p:pic>
            <p:nvPicPr>
              <p:cNvPr id="45" name="Picture 44">
                <a:extLst>
                  <a:ext uri="{FF2B5EF4-FFF2-40B4-BE49-F238E27FC236}">
                    <a16:creationId xmlns:a16="http://schemas.microsoft.com/office/drawing/2014/main" id="{BE70B650-C056-2741-9827-80A5A08122FC}"/>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039496" y="2366840"/>
                <a:ext cx="1001976" cy="616600"/>
              </a:xfrm>
              <a:prstGeom prst="rect">
                <a:avLst/>
              </a:prstGeom>
            </p:spPr>
          </p:pic>
          <p:pic>
            <p:nvPicPr>
              <p:cNvPr id="46" name="Picture 45">
                <a:extLst>
                  <a:ext uri="{FF2B5EF4-FFF2-40B4-BE49-F238E27FC236}">
                    <a16:creationId xmlns:a16="http://schemas.microsoft.com/office/drawing/2014/main" id="{81FAAEEF-34ED-0046-9368-17D29E87FCBC}"/>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5297974" y="2331992"/>
                <a:ext cx="715724" cy="746841"/>
              </a:xfrm>
              <a:prstGeom prst="rect">
                <a:avLst/>
              </a:prstGeom>
            </p:spPr>
          </p:pic>
          <p:pic>
            <p:nvPicPr>
              <p:cNvPr id="47" name="Picture 46">
                <a:extLst>
                  <a:ext uri="{FF2B5EF4-FFF2-40B4-BE49-F238E27FC236}">
                    <a16:creationId xmlns:a16="http://schemas.microsoft.com/office/drawing/2014/main" id="{98CD7E05-07BA-E24D-BEE1-C0E8E55AC093}"/>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588636" y="2337259"/>
                <a:ext cx="658538" cy="658539"/>
              </a:xfrm>
              <a:prstGeom prst="rect">
                <a:avLst/>
              </a:prstGeom>
            </p:spPr>
          </p:pic>
          <p:pic>
            <p:nvPicPr>
              <p:cNvPr id="48" name="Picture 47">
                <a:extLst>
                  <a:ext uri="{FF2B5EF4-FFF2-40B4-BE49-F238E27FC236}">
                    <a16:creationId xmlns:a16="http://schemas.microsoft.com/office/drawing/2014/main" id="{6E13C28F-8CA5-6D4B-AC4F-2FDA4AA81AD1}"/>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829280" y="2337259"/>
                <a:ext cx="677060" cy="677061"/>
              </a:xfrm>
              <a:prstGeom prst="rect">
                <a:avLst/>
              </a:prstGeom>
            </p:spPr>
          </p:pic>
          <p:pic>
            <p:nvPicPr>
              <p:cNvPr id="49" name="Picture 48">
                <a:extLst>
                  <a:ext uri="{FF2B5EF4-FFF2-40B4-BE49-F238E27FC236}">
                    <a16:creationId xmlns:a16="http://schemas.microsoft.com/office/drawing/2014/main" id="{8C073AFB-4BDA-1F4C-A233-DA12EAE1E439}"/>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3059730" y="2331992"/>
                <a:ext cx="677060" cy="677059"/>
              </a:xfrm>
              <a:prstGeom prst="rect">
                <a:avLst/>
              </a:prstGeom>
            </p:spPr>
          </p:pic>
        </p:grpSp>
        <p:sp>
          <p:nvSpPr>
            <p:cNvPr id="44" name="TextBox 43">
              <a:extLst>
                <a:ext uri="{FF2B5EF4-FFF2-40B4-BE49-F238E27FC236}">
                  <a16:creationId xmlns:a16="http://schemas.microsoft.com/office/drawing/2014/main" id="{2F81EA72-2940-6E4B-99EF-0F4DBBAC0311}"/>
                </a:ext>
              </a:extLst>
            </p:cNvPr>
            <p:cNvSpPr txBox="1"/>
            <p:nvPr/>
          </p:nvSpPr>
          <p:spPr>
            <a:xfrm>
              <a:off x="881693" y="3452726"/>
              <a:ext cx="4274769" cy="602984"/>
            </a:xfrm>
            <a:prstGeom prst="rect">
              <a:avLst/>
            </a:prstGeom>
            <a:noFill/>
          </p:spPr>
          <p:txBody>
            <a:bodyPr wrap="square" rtlCol="0">
              <a:spAutoFit/>
            </a:bodyPr>
            <a:lstStyle/>
            <a:p>
              <a:pPr algn="ctr"/>
              <a:r>
                <a:rPr lang="en-US" sz="1200" spc="600" dirty="0">
                  <a:solidFill>
                    <a:srgbClr val="2C9EDE"/>
                  </a:solidFill>
                  <a:latin typeface="Arial" panose="020B0604020202020204" pitchFamily="34" charset="0"/>
                  <a:cs typeface="Arial" panose="020B0604020202020204" pitchFamily="34" charset="0"/>
                </a:rPr>
                <a:t>AWARD-WINNING ORGANIC SPIRITS</a:t>
              </a:r>
            </a:p>
          </p:txBody>
        </p:sp>
      </p:grpSp>
      <p:grpSp>
        <p:nvGrpSpPr>
          <p:cNvPr id="77" name="Group 76">
            <a:extLst>
              <a:ext uri="{FF2B5EF4-FFF2-40B4-BE49-F238E27FC236}">
                <a16:creationId xmlns:a16="http://schemas.microsoft.com/office/drawing/2014/main" id="{B79A7716-9FC2-D446-BFC4-81254728E6E2}"/>
              </a:ext>
            </a:extLst>
          </p:cNvPr>
          <p:cNvGrpSpPr/>
          <p:nvPr/>
        </p:nvGrpSpPr>
        <p:grpSpPr>
          <a:xfrm>
            <a:off x="512021" y="4132465"/>
            <a:ext cx="11045126" cy="2137044"/>
            <a:chOff x="150996" y="1687133"/>
            <a:chExt cx="13590459" cy="2629524"/>
          </a:xfrm>
        </p:grpSpPr>
        <p:sp>
          <p:nvSpPr>
            <p:cNvPr id="78" name="object 27">
              <a:extLst>
                <a:ext uri="{FF2B5EF4-FFF2-40B4-BE49-F238E27FC236}">
                  <a16:creationId xmlns:a16="http://schemas.microsoft.com/office/drawing/2014/main" id="{ED064AC9-4839-C54B-8574-C794DA5AC129}"/>
                </a:ext>
              </a:extLst>
            </p:cNvPr>
            <p:cNvSpPr/>
            <p:nvPr/>
          </p:nvSpPr>
          <p:spPr>
            <a:xfrm>
              <a:off x="8797110" y="1687133"/>
              <a:ext cx="4944345" cy="2629524"/>
            </a:xfrm>
            <a:prstGeom prst="rect">
              <a:avLst/>
            </a:prstGeom>
            <a:blipFill>
              <a:blip r:embed="rId19" cstate="email">
                <a:extLst>
                  <a:ext uri="{28A0092B-C50C-407E-A947-70E740481C1C}">
                    <a14:useLocalDpi xmlns:a14="http://schemas.microsoft.com/office/drawing/2010/main"/>
                  </a:ext>
                </a:extLst>
              </a:blip>
              <a:stretch>
                <a:fillRect l="-140921" r="-1"/>
              </a:stretch>
            </a:blipFill>
          </p:spPr>
          <p:txBody>
            <a:bodyPr wrap="square" lIns="0" tIns="0" rIns="0" bIns="0" rtlCol="0"/>
            <a:lstStyle/>
            <a:p>
              <a:endParaRPr dirty="0"/>
            </a:p>
          </p:txBody>
        </p:sp>
        <p:sp>
          <p:nvSpPr>
            <p:cNvPr id="79" name="object 27">
              <a:extLst>
                <a:ext uri="{FF2B5EF4-FFF2-40B4-BE49-F238E27FC236}">
                  <a16:creationId xmlns:a16="http://schemas.microsoft.com/office/drawing/2014/main" id="{498DD954-DE62-F148-BD1B-D5DCE74ACBE9}"/>
                </a:ext>
              </a:extLst>
            </p:cNvPr>
            <p:cNvSpPr/>
            <p:nvPr/>
          </p:nvSpPr>
          <p:spPr>
            <a:xfrm>
              <a:off x="150996" y="1722497"/>
              <a:ext cx="4308841" cy="2558795"/>
            </a:xfrm>
            <a:prstGeom prst="rect">
              <a:avLst/>
            </a:prstGeom>
            <a:blipFill>
              <a:blip r:embed="rId20" cstate="email">
                <a:extLst>
                  <a:ext uri="{28A0092B-C50C-407E-A947-70E740481C1C}">
                    <a14:useLocalDpi xmlns:a14="http://schemas.microsoft.com/office/drawing/2010/main"/>
                  </a:ext>
                </a:extLst>
              </a:blip>
              <a:stretch>
                <a:fillRect r="-169018"/>
              </a:stretch>
            </a:blipFill>
          </p:spPr>
          <p:txBody>
            <a:bodyPr wrap="square" lIns="0" tIns="0" rIns="0" bIns="0" rtlCol="0"/>
            <a:lstStyle/>
            <a:p>
              <a:endParaRPr dirty="0"/>
            </a:p>
          </p:txBody>
        </p:sp>
      </p:grpSp>
      <p:pic>
        <p:nvPicPr>
          <p:cNvPr id="80" name="Picture 79">
            <a:extLst>
              <a:ext uri="{FF2B5EF4-FFF2-40B4-BE49-F238E27FC236}">
                <a16:creationId xmlns:a16="http://schemas.microsoft.com/office/drawing/2014/main" id="{50BBEB1C-AE1F-4C43-ABB8-94C391CF2D92}"/>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4054811" y="4524476"/>
            <a:ext cx="3365114" cy="1711960"/>
          </a:xfrm>
          <a:prstGeom prst="rect">
            <a:avLst/>
          </a:prstGeom>
        </p:spPr>
      </p:pic>
      <p:pic>
        <p:nvPicPr>
          <p:cNvPr id="81" name="Picture 80">
            <a:extLst>
              <a:ext uri="{FF2B5EF4-FFF2-40B4-BE49-F238E27FC236}">
                <a16:creationId xmlns:a16="http://schemas.microsoft.com/office/drawing/2014/main" id="{99E2CA2B-EC00-E045-A5CB-F6EAC13E2EF8}"/>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3453408" y="4704424"/>
            <a:ext cx="532496" cy="1429850"/>
          </a:xfrm>
          <a:prstGeom prst="rect">
            <a:avLst/>
          </a:prstGeom>
        </p:spPr>
      </p:pic>
    </p:spTree>
    <p:extLst>
      <p:ext uri="{BB962C8B-B14F-4D97-AF65-F5344CB8AC3E}">
        <p14:creationId xmlns:p14="http://schemas.microsoft.com/office/powerpoint/2010/main" val="1043300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D4819FBA-4C21-1348-AF03-A430AD95D03B}"/>
              </a:ext>
            </a:extLst>
          </p:cNvPr>
          <p:cNvGrpSpPr/>
          <p:nvPr/>
        </p:nvGrpSpPr>
        <p:grpSpPr>
          <a:xfrm>
            <a:off x="7166865" y="1920537"/>
            <a:ext cx="2091075" cy="1514339"/>
            <a:chOff x="3777467" y="2159489"/>
            <a:chExt cx="1212655" cy="878194"/>
          </a:xfrm>
        </p:grpSpPr>
        <p:pic>
          <p:nvPicPr>
            <p:cNvPr id="37" name="Picture 36">
              <a:extLst>
                <a:ext uri="{FF2B5EF4-FFF2-40B4-BE49-F238E27FC236}">
                  <a16:creationId xmlns:a16="http://schemas.microsoft.com/office/drawing/2014/main" id="{3DB73B64-2A3F-C945-BC41-78D79F28A09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15362" y="2642974"/>
              <a:ext cx="555467" cy="341826"/>
            </a:xfrm>
            <a:prstGeom prst="rect">
              <a:avLst/>
            </a:prstGeom>
          </p:spPr>
        </p:pic>
        <p:pic>
          <p:nvPicPr>
            <p:cNvPr id="38" name="Picture 37">
              <a:extLst>
                <a:ext uri="{FF2B5EF4-FFF2-40B4-BE49-F238E27FC236}">
                  <a16:creationId xmlns:a16="http://schemas.microsoft.com/office/drawing/2014/main" id="{1EFD1508-ACDA-4C4A-95E2-0832EC94BAC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04283" y="2623655"/>
              <a:ext cx="396777" cy="414028"/>
            </a:xfrm>
            <a:prstGeom prst="rect">
              <a:avLst/>
            </a:prstGeom>
          </p:spPr>
        </p:pic>
        <p:pic>
          <p:nvPicPr>
            <p:cNvPr id="39" name="Picture 38">
              <a:extLst>
                <a:ext uri="{FF2B5EF4-FFF2-40B4-BE49-F238E27FC236}">
                  <a16:creationId xmlns:a16="http://schemas.microsoft.com/office/drawing/2014/main" id="{81A4275E-61D6-5847-A650-70DC9BBF87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25047" y="2162408"/>
              <a:ext cx="365075" cy="365076"/>
            </a:xfrm>
            <a:prstGeom prst="rect">
              <a:avLst/>
            </a:prstGeom>
          </p:spPr>
        </p:pic>
        <p:pic>
          <p:nvPicPr>
            <p:cNvPr id="40" name="Picture 39">
              <a:extLst>
                <a:ext uri="{FF2B5EF4-FFF2-40B4-BE49-F238E27FC236}">
                  <a16:creationId xmlns:a16="http://schemas.microsoft.com/office/drawing/2014/main" id="{70E0F190-BC07-C94A-9D95-492A5A04915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04083" y="2162408"/>
              <a:ext cx="375343" cy="375344"/>
            </a:xfrm>
            <a:prstGeom prst="rect">
              <a:avLst/>
            </a:prstGeom>
          </p:spPr>
        </p:pic>
        <p:pic>
          <p:nvPicPr>
            <p:cNvPr id="41" name="Picture 40">
              <a:extLst>
                <a:ext uri="{FF2B5EF4-FFF2-40B4-BE49-F238E27FC236}">
                  <a16:creationId xmlns:a16="http://schemas.microsoft.com/office/drawing/2014/main" id="{674C0D14-6D51-A246-B739-632DBF9FC05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77467" y="2159489"/>
              <a:ext cx="375343" cy="375343"/>
            </a:xfrm>
            <a:prstGeom prst="rect">
              <a:avLst/>
            </a:prstGeom>
          </p:spPr>
        </p:pic>
      </p:grpSp>
      <p:sp>
        <p:nvSpPr>
          <p:cNvPr id="16" name="Content Placeholder 2">
            <a:extLst>
              <a:ext uri="{FF2B5EF4-FFF2-40B4-BE49-F238E27FC236}">
                <a16:creationId xmlns:a16="http://schemas.microsoft.com/office/drawing/2014/main" id="{F7D79B78-EC3F-0F45-8139-02B59B7AC6F6}"/>
              </a:ext>
            </a:extLst>
          </p:cNvPr>
          <p:cNvSpPr>
            <a:spLocks noGrp="1"/>
          </p:cNvSpPr>
          <p:nvPr>
            <p:ph idx="1"/>
          </p:nvPr>
        </p:nvSpPr>
        <p:spPr>
          <a:xfrm>
            <a:off x="6796294" y="3787835"/>
            <a:ext cx="2849137" cy="1514340"/>
          </a:xfrm>
        </p:spPr>
        <p:txBody>
          <a:bodyPr>
            <a:normAutofit/>
          </a:bodyPr>
          <a:lstStyle/>
          <a:p>
            <a:pPr marL="0" indent="0" algn="ctr">
              <a:buNone/>
            </a:pPr>
            <a:r>
              <a:rPr lang="en-US" sz="2000" dirty="0"/>
              <a:t>We lead the industry with 5 certifications.</a:t>
            </a:r>
          </a:p>
        </p:txBody>
      </p:sp>
      <p:sp>
        <p:nvSpPr>
          <p:cNvPr id="17" name="Content Placeholder 2">
            <a:extLst>
              <a:ext uri="{FF2B5EF4-FFF2-40B4-BE49-F238E27FC236}">
                <a16:creationId xmlns:a16="http://schemas.microsoft.com/office/drawing/2014/main" id="{CA8DAE28-DE00-E84F-A1B9-6781B7AB9833}"/>
              </a:ext>
            </a:extLst>
          </p:cNvPr>
          <p:cNvSpPr txBox="1">
            <a:spLocks/>
          </p:cNvSpPr>
          <p:nvPr/>
        </p:nvSpPr>
        <p:spPr>
          <a:xfrm>
            <a:off x="1998836" y="3787835"/>
            <a:ext cx="3822294" cy="13268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t>We source the highest quality, sustainable, organic, Non-GMO Verified cane alcohol.</a:t>
            </a:r>
          </a:p>
        </p:txBody>
      </p:sp>
      <p:pic>
        <p:nvPicPr>
          <p:cNvPr id="5" name="Picture 4">
            <a:extLst>
              <a:ext uri="{FF2B5EF4-FFF2-40B4-BE49-F238E27FC236}">
                <a16:creationId xmlns:a16="http://schemas.microsoft.com/office/drawing/2014/main" id="{E597237F-48B5-9F43-B795-2EFCAE11901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31923" y="2137625"/>
            <a:ext cx="1356121" cy="932539"/>
          </a:xfrm>
          <a:prstGeom prst="rect">
            <a:avLst/>
          </a:prstGeom>
        </p:spPr>
      </p:pic>
      <p:sp>
        <p:nvSpPr>
          <p:cNvPr id="18" name="Content Placeholder 2">
            <a:extLst>
              <a:ext uri="{FF2B5EF4-FFF2-40B4-BE49-F238E27FC236}">
                <a16:creationId xmlns:a16="http://schemas.microsoft.com/office/drawing/2014/main" id="{CBB3F36F-66F5-7F40-B05B-C2C8F5115F64}"/>
              </a:ext>
            </a:extLst>
          </p:cNvPr>
          <p:cNvSpPr txBox="1">
            <a:spLocks/>
          </p:cNvSpPr>
          <p:nvPr/>
        </p:nvSpPr>
        <p:spPr>
          <a:xfrm>
            <a:off x="2473182" y="4808977"/>
            <a:ext cx="2849137" cy="13268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a:t>12 million case annual capacity</a:t>
            </a:r>
          </a:p>
        </p:txBody>
      </p:sp>
    </p:spTree>
    <p:extLst>
      <p:ext uri="{BB962C8B-B14F-4D97-AF65-F5344CB8AC3E}">
        <p14:creationId xmlns:p14="http://schemas.microsoft.com/office/powerpoint/2010/main" val="253443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a:xfrm>
            <a:off x="5389651" y="848011"/>
            <a:ext cx="10515600" cy="1325563"/>
          </a:xfrm>
        </p:spPr>
        <p:txBody>
          <a:bodyPr/>
          <a:lstStyle/>
          <a:p>
            <a:r>
              <a:rPr lang="en-US" dirty="0"/>
              <a:t>Sustainable Spirits</a:t>
            </a:r>
          </a:p>
        </p:txBody>
      </p:sp>
      <p:sp>
        <p:nvSpPr>
          <p:cNvPr id="4" name="Content Placeholder 2">
            <a:extLst>
              <a:ext uri="{FF2B5EF4-FFF2-40B4-BE49-F238E27FC236}">
                <a16:creationId xmlns:a16="http://schemas.microsoft.com/office/drawing/2014/main" id="{0D3672EE-A878-AE4F-B760-41609DDDC23F}"/>
              </a:ext>
            </a:extLst>
          </p:cNvPr>
          <p:cNvSpPr txBox="1">
            <a:spLocks/>
          </p:cNvSpPr>
          <p:nvPr/>
        </p:nvSpPr>
        <p:spPr>
          <a:xfrm>
            <a:off x="5389651" y="1924844"/>
            <a:ext cx="6384533" cy="30083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2000" dirty="0">
                <a:latin typeface="Arial"/>
                <a:cs typeface="Arial"/>
              </a:rPr>
              <a:t>Drake's Organic Spirits are produced with organic can sugar harvested from fields certified by the USDA rather than from grain alcohol produced from genetically modified corn. This allows Drake's to provide clean, high-quality organic alcohol while reducing soil erosion, and the use of chemicals and pesticides, and lowering carbon emissions. </a:t>
            </a:r>
          </a:p>
          <a:p>
            <a:pPr marL="12065" marR="128905" indent="0">
              <a:lnSpc>
                <a:spcPct val="100000"/>
              </a:lnSpc>
              <a:spcBef>
                <a:spcPts val="100"/>
              </a:spcBef>
              <a:buNone/>
              <a:tabLst>
                <a:tab pos="299720" algn="l"/>
              </a:tabLst>
            </a:pPr>
            <a:endParaRPr lang="en-US" sz="2000" b="1" dirty="0">
              <a:latin typeface="Arial"/>
              <a:cs typeface="Arial"/>
            </a:endParaRPr>
          </a:p>
          <a:p>
            <a:pPr marL="12065" marR="128905" indent="0">
              <a:lnSpc>
                <a:spcPct val="100000"/>
              </a:lnSpc>
              <a:spcBef>
                <a:spcPts val="100"/>
              </a:spcBef>
              <a:buNone/>
              <a:tabLst>
                <a:tab pos="299720" algn="l"/>
              </a:tabLst>
            </a:pPr>
            <a:r>
              <a:rPr lang="en-US" sz="2000" b="1" dirty="0">
                <a:latin typeface="Arial"/>
                <a:cs typeface="Arial"/>
              </a:rPr>
              <a:t>Better for you, Better for the planet.</a:t>
            </a:r>
          </a:p>
        </p:txBody>
      </p:sp>
      <p:pic>
        <p:nvPicPr>
          <p:cNvPr id="5" name="Picture 4" descr="A group of bottles&#10;&#10;Description automatically generated with medium confidence">
            <a:extLst>
              <a:ext uri="{FF2B5EF4-FFF2-40B4-BE49-F238E27FC236}">
                <a16:creationId xmlns:a16="http://schemas.microsoft.com/office/drawing/2014/main" id="{3FBEBE99-9CE3-4A41-A627-0153674409A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703" y="0"/>
            <a:ext cx="5298948" cy="6858000"/>
          </a:xfrm>
          <a:prstGeom prst="rect">
            <a:avLst/>
          </a:prstGeom>
        </p:spPr>
      </p:pic>
    </p:spTree>
    <p:extLst>
      <p:ext uri="{BB962C8B-B14F-4D97-AF65-F5344CB8AC3E}">
        <p14:creationId xmlns:p14="http://schemas.microsoft.com/office/powerpoint/2010/main" val="1124129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A8DAE28-DE00-E84F-A1B9-6781B7AB9833}"/>
              </a:ext>
            </a:extLst>
          </p:cNvPr>
          <p:cNvSpPr txBox="1">
            <a:spLocks/>
          </p:cNvSpPr>
          <p:nvPr/>
        </p:nvSpPr>
        <p:spPr>
          <a:xfrm>
            <a:off x="1946599" y="4674902"/>
            <a:ext cx="7799707" cy="19779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t>Sugarcane is a fast-growing grass that can be harvested twice per year for up to four years before the need to replant it. Corn requires annual planting and tilling, and creates a large carbon footprint and causes soil erosion, as well as the release of tons of pesticides and herbicides into the environment.</a:t>
            </a:r>
          </a:p>
        </p:txBody>
      </p:sp>
      <p:pic>
        <p:nvPicPr>
          <p:cNvPr id="13" name="Picture 12" descr="A field of tall grass with palm trees in the background&#10;&#10;Description automatically generated with low confidence">
            <a:extLst>
              <a:ext uri="{FF2B5EF4-FFF2-40B4-BE49-F238E27FC236}">
                <a16:creationId xmlns:a16="http://schemas.microsoft.com/office/drawing/2014/main" id="{9BE4C649-60DC-4940-97F3-22041B3C81D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20"/>
          <a:stretch/>
        </p:blipFill>
        <p:spPr>
          <a:xfrm>
            <a:off x="2084032" y="736600"/>
            <a:ext cx="3178323" cy="2924585"/>
          </a:xfrm>
          <a:prstGeom prst="rect">
            <a:avLst/>
          </a:prstGeom>
        </p:spPr>
      </p:pic>
      <p:pic>
        <p:nvPicPr>
          <p:cNvPr id="14" name="Picture 13" descr="A picture containing grass, outdoor, corn&#10;&#10;Description automatically generated">
            <a:extLst>
              <a:ext uri="{FF2B5EF4-FFF2-40B4-BE49-F238E27FC236}">
                <a16:creationId xmlns:a16="http://schemas.microsoft.com/office/drawing/2014/main" id="{E84B9877-BB47-0C4A-BFA8-DCA8D9A210B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3711"/>
          <a:stretch/>
        </p:blipFill>
        <p:spPr>
          <a:xfrm>
            <a:off x="6579924" y="720061"/>
            <a:ext cx="3028950" cy="2924584"/>
          </a:xfrm>
          <a:prstGeom prst="rect">
            <a:avLst/>
          </a:prstGeom>
        </p:spPr>
      </p:pic>
      <p:sp>
        <p:nvSpPr>
          <p:cNvPr id="7" name="Content Placeholder 2">
            <a:extLst>
              <a:ext uri="{FF2B5EF4-FFF2-40B4-BE49-F238E27FC236}">
                <a16:creationId xmlns:a16="http://schemas.microsoft.com/office/drawing/2014/main" id="{568FB893-A13F-D94A-9151-696349048493}"/>
              </a:ext>
            </a:extLst>
          </p:cNvPr>
          <p:cNvSpPr txBox="1">
            <a:spLocks/>
          </p:cNvSpPr>
          <p:nvPr/>
        </p:nvSpPr>
        <p:spPr>
          <a:xfrm>
            <a:off x="2084032" y="3842696"/>
            <a:ext cx="7524842" cy="19779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t>Organic sugar cane alcohol is sustainable </a:t>
            </a:r>
            <a:r>
              <a:rPr lang="en-US" sz="2000" dirty="0"/>
              <a:t>and carbon negative compared to corn alcohol.</a:t>
            </a:r>
          </a:p>
        </p:txBody>
      </p:sp>
    </p:spTree>
    <p:extLst>
      <p:ext uri="{BB962C8B-B14F-4D97-AF65-F5344CB8AC3E}">
        <p14:creationId xmlns:p14="http://schemas.microsoft.com/office/powerpoint/2010/main" val="1902784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3636AE7-ABEB-4444-985D-65682B47DF77}"/>
              </a:ext>
            </a:extLst>
          </p:cNvPr>
          <p:cNvSpPr/>
          <p:nvPr/>
        </p:nvSpPr>
        <p:spPr>
          <a:xfrm>
            <a:off x="1316181" y="1677522"/>
            <a:ext cx="886691" cy="3726119"/>
          </a:xfrm>
          <a:prstGeom prst="rect">
            <a:avLst/>
          </a:prstGeom>
          <a:solidFill>
            <a:srgbClr val="2C9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a:xfrm>
            <a:off x="5389651" y="848011"/>
            <a:ext cx="10515600" cy="1325563"/>
          </a:xfrm>
        </p:spPr>
        <p:txBody>
          <a:bodyPr/>
          <a:lstStyle/>
          <a:p>
            <a:r>
              <a:rPr lang="en-US" dirty="0"/>
              <a:t>Energy Balance</a:t>
            </a:r>
          </a:p>
        </p:txBody>
      </p:sp>
      <p:sp>
        <p:nvSpPr>
          <p:cNvPr id="4" name="Content Placeholder 2">
            <a:extLst>
              <a:ext uri="{FF2B5EF4-FFF2-40B4-BE49-F238E27FC236}">
                <a16:creationId xmlns:a16="http://schemas.microsoft.com/office/drawing/2014/main" id="{0D3672EE-A878-AE4F-B760-41609DDDC23F}"/>
              </a:ext>
            </a:extLst>
          </p:cNvPr>
          <p:cNvSpPr txBox="1">
            <a:spLocks/>
          </p:cNvSpPr>
          <p:nvPr/>
        </p:nvSpPr>
        <p:spPr>
          <a:xfrm>
            <a:off x="5389651" y="1924844"/>
            <a:ext cx="6384533" cy="30083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2000" dirty="0">
                <a:latin typeface="Arial"/>
                <a:cs typeface="Arial"/>
              </a:rPr>
              <a:t>Sugarcane-based ethanol has an energy balance that is 8 times greater than that of corn-based ethanol.</a:t>
            </a:r>
          </a:p>
          <a:p>
            <a:pPr marL="12065" marR="128905" indent="0">
              <a:lnSpc>
                <a:spcPct val="100000"/>
              </a:lnSpc>
              <a:spcBef>
                <a:spcPts val="100"/>
              </a:spcBef>
              <a:buNone/>
              <a:tabLst>
                <a:tab pos="299720" algn="l"/>
              </a:tabLst>
            </a:pPr>
            <a:endParaRPr lang="en-US" sz="2000" dirty="0">
              <a:latin typeface="Arial"/>
              <a:cs typeface="Arial"/>
            </a:endParaRPr>
          </a:p>
          <a:p>
            <a:pPr marL="12065" marR="128905" indent="0">
              <a:lnSpc>
                <a:spcPct val="100000"/>
              </a:lnSpc>
              <a:spcBef>
                <a:spcPts val="100"/>
              </a:spcBef>
              <a:buNone/>
              <a:tabLst>
                <a:tab pos="299720" algn="l"/>
              </a:tabLst>
            </a:pPr>
            <a:r>
              <a:rPr lang="en-US" sz="2000" dirty="0">
                <a:latin typeface="Arial"/>
                <a:cs typeface="Arial"/>
              </a:rPr>
              <a:t>Energy balance is the difference between the energy expended to convert the crop into ethanol and the amount of energy released from its consumption. </a:t>
            </a:r>
            <a:endParaRPr lang="en-US" sz="2000" b="1" dirty="0">
              <a:latin typeface="Arial"/>
              <a:cs typeface="Arial"/>
            </a:endParaRPr>
          </a:p>
        </p:txBody>
      </p:sp>
      <p:sp>
        <p:nvSpPr>
          <p:cNvPr id="6" name="Content Placeholder 2">
            <a:extLst>
              <a:ext uri="{FF2B5EF4-FFF2-40B4-BE49-F238E27FC236}">
                <a16:creationId xmlns:a16="http://schemas.microsoft.com/office/drawing/2014/main" id="{E7ED97FD-ABD0-454E-A235-15C35AE68D3B}"/>
              </a:ext>
            </a:extLst>
          </p:cNvPr>
          <p:cNvSpPr txBox="1">
            <a:spLocks/>
          </p:cNvSpPr>
          <p:nvPr/>
        </p:nvSpPr>
        <p:spPr>
          <a:xfrm>
            <a:off x="5389651" y="4152587"/>
            <a:ext cx="6384533" cy="4112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000" dirty="0">
                <a:latin typeface="Arial"/>
                <a:cs typeface="Arial"/>
              </a:rPr>
              <a:t>Aurelie </a:t>
            </a:r>
            <a:r>
              <a:rPr lang="en-US" sz="1000" dirty="0" err="1">
                <a:latin typeface="Arial"/>
                <a:cs typeface="Arial"/>
              </a:rPr>
              <a:t>Mejeon</a:t>
            </a:r>
            <a:r>
              <a:rPr lang="en-US" sz="1000" dirty="0">
                <a:latin typeface="Arial"/>
                <a:cs typeface="Arial"/>
              </a:rPr>
              <a:t> &amp; Chris Hope. "Modeling the Costs of Energy</a:t>
            </a:r>
          </a:p>
          <a:p>
            <a:pPr marL="12065" marR="128905" indent="0">
              <a:lnSpc>
                <a:spcPct val="100000"/>
              </a:lnSpc>
              <a:spcBef>
                <a:spcPts val="100"/>
              </a:spcBef>
              <a:buNone/>
              <a:tabLst>
                <a:tab pos="299720" algn="l"/>
              </a:tabLst>
            </a:pPr>
            <a:r>
              <a:rPr lang="en-US" sz="1000" dirty="0">
                <a:latin typeface="Arial"/>
                <a:cs typeface="Arial"/>
              </a:rPr>
              <a:t>Crops: A Case Study of US Corn and Brazilian Sugarcane</a:t>
            </a:r>
          </a:p>
        </p:txBody>
      </p:sp>
      <p:sp>
        <p:nvSpPr>
          <p:cNvPr id="3" name="TextBox 2">
            <a:extLst>
              <a:ext uri="{FF2B5EF4-FFF2-40B4-BE49-F238E27FC236}">
                <a16:creationId xmlns:a16="http://schemas.microsoft.com/office/drawing/2014/main" id="{5C343163-937B-C749-A3D4-6492AC48282A}"/>
              </a:ext>
            </a:extLst>
          </p:cNvPr>
          <p:cNvSpPr txBox="1"/>
          <p:nvPr/>
        </p:nvSpPr>
        <p:spPr>
          <a:xfrm>
            <a:off x="1734308" y="4563824"/>
            <a:ext cx="184731" cy="369332"/>
          </a:xfrm>
          <a:prstGeom prst="rect">
            <a:avLst/>
          </a:prstGeom>
          <a:noFill/>
        </p:spPr>
        <p:txBody>
          <a:bodyPr wrap="none" rtlCol="0">
            <a:spAutoFit/>
          </a:bodyPr>
          <a:lstStyle/>
          <a:p>
            <a:endParaRPr lang="en-US" dirty="0"/>
          </a:p>
        </p:txBody>
      </p:sp>
      <p:sp>
        <p:nvSpPr>
          <p:cNvPr id="7" name="Oval 6">
            <a:extLst>
              <a:ext uri="{FF2B5EF4-FFF2-40B4-BE49-F238E27FC236}">
                <a16:creationId xmlns:a16="http://schemas.microsoft.com/office/drawing/2014/main" id="{A80A17D0-FF30-FB4C-8CB3-6425D7A38CB6}"/>
              </a:ext>
            </a:extLst>
          </p:cNvPr>
          <p:cNvSpPr/>
          <p:nvPr/>
        </p:nvSpPr>
        <p:spPr>
          <a:xfrm>
            <a:off x="1260764" y="1171676"/>
            <a:ext cx="997527" cy="997527"/>
          </a:xfrm>
          <a:prstGeom prst="ellipse">
            <a:avLst/>
          </a:prstGeom>
          <a:blipFill>
            <a:blip r:embed="rId2" cstate="email">
              <a:extLst>
                <a:ext uri="{28A0092B-C50C-407E-A947-70E740481C1C}">
                  <a14:useLocalDpi xmlns:a14="http://schemas.microsoft.com/office/drawing/2010/main"/>
                </a:ext>
              </a:extLst>
            </a:blip>
            <a:stretch>
              <a:fillRect/>
            </a:stretch>
          </a:blipFill>
          <a:ln w="22225">
            <a:solidFill>
              <a:schemeClr val="bg1"/>
            </a:solidFill>
          </a:ln>
          <a:effectLst>
            <a:outerShdw blurRad="50800" dist="3746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a:extLst>
              <a:ext uri="{FF2B5EF4-FFF2-40B4-BE49-F238E27FC236}">
                <a16:creationId xmlns:a16="http://schemas.microsoft.com/office/drawing/2014/main" id="{F7585CCC-03AE-B347-BB11-B9EAEDF349DA}"/>
              </a:ext>
            </a:extLst>
          </p:cNvPr>
          <p:cNvSpPr txBox="1">
            <a:spLocks/>
          </p:cNvSpPr>
          <p:nvPr/>
        </p:nvSpPr>
        <p:spPr>
          <a:xfrm>
            <a:off x="925560" y="194869"/>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r>
              <a:rPr lang="en-US" sz="2000" b="1" dirty="0"/>
              <a:t>7x</a:t>
            </a:r>
            <a:br>
              <a:rPr lang="en-US" sz="2000" b="1" dirty="0"/>
            </a:br>
            <a:r>
              <a:rPr lang="en-US" sz="1400" b="1" dirty="0"/>
              <a:t>GREATER</a:t>
            </a:r>
          </a:p>
        </p:txBody>
      </p:sp>
      <p:sp>
        <p:nvSpPr>
          <p:cNvPr id="21" name="Rectangle 20">
            <a:extLst>
              <a:ext uri="{FF2B5EF4-FFF2-40B4-BE49-F238E27FC236}">
                <a16:creationId xmlns:a16="http://schemas.microsoft.com/office/drawing/2014/main" id="{ED2CFA75-D55D-E04A-8226-A634AF7295F8}"/>
              </a:ext>
            </a:extLst>
          </p:cNvPr>
          <p:cNvSpPr/>
          <p:nvPr/>
        </p:nvSpPr>
        <p:spPr>
          <a:xfrm>
            <a:off x="871138" y="5408013"/>
            <a:ext cx="10903045"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7F8ACD6-42DB-BB4B-B6F2-DCE867A9F85A}"/>
              </a:ext>
            </a:extLst>
          </p:cNvPr>
          <p:cNvSpPr/>
          <p:nvPr/>
        </p:nvSpPr>
        <p:spPr>
          <a:xfrm>
            <a:off x="3186544" y="4867686"/>
            <a:ext cx="886691" cy="535955"/>
          </a:xfrm>
          <a:prstGeom prst="rect">
            <a:avLst/>
          </a:prstGeom>
          <a:solidFill>
            <a:srgbClr val="2C9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D434C90C-EF24-3848-A3A7-A5901BCA72B1}"/>
              </a:ext>
            </a:extLst>
          </p:cNvPr>
          <p:cNvSpPr/>
          <p:nvPr/>
        </p:nvSpPr>
        <p:spPr>
          <a:xfrm>
            <a:off x="3131125" y="4138136"/>
            <a:ext cx="997527" cy="997527"/>
          </a:xfrm>
          <a:prstGeom prst="ellipse">
            <a:avLst/>
          </a:prstGeom>
          <a:blipFill>
            <a:blip r:embed="rId3" cstate="email">
              <a:extLst>
                <a:ext uri="{28A0092B-C50C-407E-A947-70E740481C1C}">
                  <a14:useLocalDpi xmlns:a14="http://schemas.microsoft.com/office/drawing/2010/main"/>
                </a:ext>
              </a:extLst>
            </a:blip>
            <a:stretch>
              <a:fillRect/>
            </a:stretch>
          </a:blipFill>
          <a:ln w="22225">
            <a:solidFill>
              <a:schemeClr val="bg1"/>
            </a:solidFill>
          </a:ln>
          <a:effectLst>
            <a:outerShdw blurRad="50800" dist="3746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CE7D1D7B-7C45-104B-959D-C577C44A1F57}"/>
              </a:ext>
            </a:extLst>
          </p:cNvPr>
          <p:cNvSpPr txBox="1">
            <a:spLocks/>
          </p:cNvSpPr>
          <p:nvPr/>
        </p:nvSpPr>
        <p:spPr>
          <a:xfrm>
            <a:off x="925560" y="4867686"/>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br>
              <a:rPr lang="en-US" sz="2000" b="1" dirty="0">
                <a:solidFill>
                  <a:schemeClr val="tx1">
                    <a:lumMod val="75000"/>
                    <a:lumOff val="25000"/>
                  </a:schemeClr>
                </a:solidFill>
              </a:rPr>
            </a:br>
            <a:r>
              <a:rPr lang="en-US" sz="1400" b="1" dirty="0">
                <a:solidFill>
                  <a:schemeClr val="tx1">
                    <a:lumMod val="75000"/>
                    <a:lumOff val="25000"/>
                  </a:schemeClr>
                </a:solidFill>
              </a:rPr>
              <a:t>SUGARCANE</a:t>
            </a:r>
          </a:p>
        </p:txBody>
      </p:sp>
      <p:sp>
        <p:nvSpPr>
          <p:cNvPr id="33" name="Title 1">
            <a:extLst>
              <a:ext uri="{FF2B5EF4-FFF2-40B4-BE49-F238E27FC236}">
                <a16:creationId xmlns:a16="http://schemas.microsoft.com/office/drawing/2014/main" id="{9054B458-86B8-224F-937F-603A1A89B3A4}"/>
              </a:ext>
            </a:extLst>
          </p:cNvPr>
          <p:cNvSpPr txBox="1">
            <a:spLocks/>
          </p:cNvSpPr>
          <p:nvPr/>
        </p:nvSpPr>
        <p:spPr>
          <a:xfrm>
            <a:off x="2809778" y="4867686"/>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br>
              <a:rPr lang="en-US" sz="2000" b="1" dirty="0">
                <a:solidFill>
                  <a:schemeClr val="tx1">
                    <a:lumMod val="75000"/>
                    <a:lumOff val="25000"/>
                  </a:schemeClr>
                </a:solidFill>
              </a:rPr>
            </a:br>
            <a:r>
              <a:rPr lang="en-US" sz="1400" b="1" dirty="0">
                <a:solidFill>
                  <a:schemeClr val="tx1">
                    <a:lumMod val="75000"/>
                    <a:lumOff val="25000"/>
                  </a:schemeClr>
                </a:solidFill>
              </a:rPr>
              <a:t>CORN</a:t>
            </a:r>
          </a:p>
        </p:txBody>
      </p:sp>
    </p:spTree>
    <p:extLst>
      <p:ext uri="{BB962C8B-B14F-4D97-AF65-F5344CB8AC3E}">
        <p14:creationId xmlns:p14="http://schemas.microsoft.com/office/powerpoint/2010/main" val="2037446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FF31F65-1397-D742-884A-9EFEFECB1B66}"/>
              </a:ext>
            </a:extLst>
          </p:cNvPr>
          <p:cNvSpPr/>
          <p:nvPr/>
        </p:nvSpPr>
        <p:spPr>
          <a:xfrm>
            <a:off x="1316182" y="1288474"/>
            <a:ext cx="886691" cy="4115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9FD032C-57E0-814E-BB02-277DCCC64669}"/>
              </a:ext>
            </a:extLst>
          </p:cNvPr>
          <p:cNvSpPr/>
          <p:nvPr/>
        </p:nvSpPr>
        <p:spPr>
          <a:xfrm>
            <a:off x="3186545" y="1288474"/>
            <a:ext cx="886691" cy="411516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a:xfrm>
            <a:off x="5389651" y="848011"/>
            <a:ext cx="10515600" cy="1325563"/>
          </a:xfrm>
        </p:spPr>
        <p:txBody>
          <a:bodyPr/>
          <a:lstStyle/>
          <a:p>
            <a:r>
              <a:rPr lang="en-US" dirty="0"/>
              <a:t>Greenhouse Gas</a:t>
            </a:r>
            <a:br>
              <a:rPr lang="en-US" dirty="0"/>
            </a:br>
            <a:r>
              <a:rPr lang="en-US" dirty="0"/>
              <a:t>Reductions</a:t>
            </a:r>
          </a:p>
        </p:txBody>
      </p:sp>
      <p:sp>
        <p:nvSpPr>
          <p:cNvPr id="4" name="Content Placeholder 2">
            <a:extLst>
              <a:ext uri="{FF2B5EF4-FFF2-40B4-BE49-F238E27FC236}">
                <a16:creationId xmlns:a16="http://schemas.microsoft.com/office/drawing/2014/main" id="{0D3672EE-A878-AE4F-B760-41609DDDC23F}"/>
              </a:ext>
            </a:extLst>
          </p:cNvPr>
          <p:cNvSpPr txBox="1">
            <a:spLocks/>
          </p:cNvSpPr>
          <p:nvPr/>
        </p:nvSpPr>
        <p:spPr>
          <a:xfrm>
            <a:off x="5389651" y="2160371"/>
            <a:ext cx="6384533" cy="30083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2000" dirty="0">
                <a:latin typeface="Arial"/>
                <a:cs typeface="Arial"/>
              </a:rPr>
              <a:t>Relative to petroleum gasoline, ethanol from corn can reduce life-cycle Greenhouse Gas emissions by 19-48%. Ethanol from sugarcane can reduce life-cycle Greenhouse Gas emissions by 40-62%</a:t>
            </a:r>
          </a:p>
          <a:p>
            <a:pPr marL="12065" marR="128905" indent="0">
              <a:lnSpc>
                <a:spcPct val="100000"/>
              </a:lnSpc>
              <a:spcBef>
                <a:spcPts val="100"/>
              </a:spcBef>
              <a:buNone/>
              <a:tabLst>
                <a:tab pos="299720" algn="l"/>
              </a:tabLst>
            </a:pPr>
            <a:endParaRPr lang="en-US" sz="2000" dirty="0">
              <a:latin typeface="Arial"/>
              <a:cs typeface="Arial"/>
            </a:endParaRPr>
          </a:p>
        </p:txBody>
      </p:sp>
      <p:sp>
        <p:nvSpPr>
          <p:cNvPr id="6" name="Content Placeholder 2">
            <a:extLst>
              <a:ext uri="{FF2B5EF4-FFF2-40B4-BE49-F238E27FC236}">
                <a16:creationId xmlns:a16="http://schemas.microsoft.com/office/drawing/2014/main" id="{E7ED97FD-ABD0-454E-A235-15C35AE68D3B}"/>
              </a:ext>
            </a:extLst>
          </p:cNvPr>
          <p:cNvSpPr txBox="1">
            <a:spLocks/>
          </p:cNvSpPr>
          <p:nvPr/>
        </p:nvSpPr>
        <p:spPr>
          <a:xfrm>
            <a:off x="5389652" y="3664527"/>
            <a:ext cx="4959694" cy="7805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000" dirty="0">
                <a:latin typeface="Arial"/>
                <a:cs typeface="Arial"/>
              </a:rPr>
              <a:t>Well-</a:t>
            </a:r>
            <a:r>
              <a:rPr lang="en-US" sz="1000" dirty="0" err="1">
                <a:latin typeface="Arial"/>
                <a:cs typeface="Arial"/>
              </a:rPr>
              <a:t>to.Wneels</a:t>
            </a:r>
            <a:r>
              <a:rPr lang="en-US" sz="1000" dirty="0">
                <a:latin typeface="Arial"/>
                <a:cs typeface="Arial"/>
              </a:rPr>
              <a:t> </a:t>
            </a:r>
            <a:r>
              <a:rPr lang="en-US" sz="1000" dirty="0" err="1">
                <a:latin typeface="Arial"/>
                <a:cs typeface="Arial"/>
              </a:rPr>
              <a:t>Enerav</a:t>
            </a:r>
            <a:r>
              <a:rPr lang="en-US" sz="1000" dirty="0">
                <a:latin typeface="Arial"/>
                <a:cs typeface="Arial"/>
              </a:rPr>
              <a:t> Use and Greenhouse Gas Emissions by Michael Wang, Argonne National Laboratory</a:t>
            </a:r>
          </a:p>
        </p:txBody>
      </p:sp>
      <p:sp>
        <p:nvSpPr>
          <p:cNvPr id="3" name="TextBox 2">
            <a:extLst>
              <a:ext uri="{FF2B5EF4-FFF2-40B4-BE49-F238E27FC236}">
                <a16:creationId xmlns:a16="http://schemas.microsoft.com/office/drawing/2014/main" id="{5C343163-937B-C749-A3D4-6492AC48282A}"/>
              </a:ext>
            </a:extLst>
          </p:cNvPr>
          <p:cNvSpPr txBox="1"/>
          <p:nvPr/>
        </p:nvSpPr>
        <p:spPr>
          <a:xfrm>
            <a:off x="1734308" y="4563824"/>
            <a:ext cx="184731" cy="369332"/>
          </a:xfrm>
          <a:prstGeom prst="rect">
            <a:avLst/>
          </a:prstGeom>
          <a:noFill/>
        </p:spPr>
        <p:txBody>
          <a:bodyPr wrap="none" rtlCol="0">
            <a:spAutoFit/>
          </a:bodyPr>
          <a:lstStyle/>
          <a:p>
            <a:endParaRPr lang="en-US" dirty="0"/>
          </a:p>
        </p:txBody>
      </p:sp>
      <p:sp>
        <p:nvSpPr>
          <p:cNvPr id="8" name="Rectangle 7">
            <a:extLst>
              <a:ext uri="{FF2B5EF4-FFF2-40B4-BE49-F238E27FC236}">
                <a16:creationId xmlns:a16="http://schemas.microsoft.com/office/drawing/2014/main" id="{674DCCF1-9EFB-5A48-A211-DEBFD147DDFB}"/>
              </a:ext>
            </a:extLst>
          </p:cNvPr>
          <p:cNvSpPr/>
          <p:nvPr/>
        </p:nvSpPr>
        <p:spPr>
          <a:xfrm>
            <a:off x="1316181" y="2923309"/>
            <a:ext cx="886691" cy="2480332"/>
          </a:xfrm>
          <a:prstGeom prst="rect">
            <a:avLst/>
          </a:prstGeom>
          <a:solidFill>
            <a:srgbClr val="2C9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7BE4F2B-BD93-6646-93BC-64F5BEE8ED5A}"/>
              </a:ext>
            </a:extLst>
          </p:cNvPr>
          <p:cNvSpPr txBox="1"/>
          <p:nvPr/>
        </p:nvSpPr>
        <p:spPr>
          <a:xfrm>
            <a:off x="1734308" y="4563824"/>
            <a:ext cx="184731" cy="369332"/>
          </a:xfrm>
          <a:prstGeom prst="rect">
            <a:avLst/>
          </a:prstGeom>
          <a:noFill/>
        </p:spPr>
        <p:txBody>
          <a:bodyPr wrap="none" rtlCol="0">
            <a:spAutoFit/>
          </a:bodyPr>
          <a:lstStyle/>
          <a:p>
            <a:endParaRPr lang="en-US" dirty="0"/>
          </a:p>
        </p:txBody>
      </p:sp>
      <p:sp>
        <p:nvSpPr>
          <p:cNvPr id="10" name="Oval 9">
            <a:extLst>
              <a:ext uri="{FF2B5EF4-FFF2-40B4-BE49-F238E27FC236}">
                <a16:creationId xmlns:a16="http://schemas.microsoft.com/office/drawing/2014/main" id="{91D97978-76BC-274D-93B9-4D3CCBA32641}"/>
              </a:ext>
            </a:extLst>
          </p:cNvPr>
          <p:cNvSpPr/>
          <p:nvPr/>
        </p:nvSpPr>
        <p:spPr>
          <a:xfrm>
            <a:off x="1260764" y="2294503"/>
            <a:ext cx="997527" cy="997527"/>
          </a:xfrm>
          <a:prstGeom prst="ellipse">
            <a:avLst/>
          </a:prstGeom>
          <a:blipFill>
            <a:blip r:embed="rId2" cstate="email">
              <a:extLst>
                <a:ext uri="{28A0092B-C50C-407E-A947-70E740481C1C}">
                  <a14:useLocalDpi xmlns:a14="http://schemas.microsoft.com/office/drawing/2010/main"/>
                </a:ext>
              </a:extLst>
            </a:blip>
            <a:stretch>
              <a:fillRect/>
            </a:stretch>
          </a:blipFill>
          <a:ln w="22225">
            <a:solidFill>
              <a:schemeClr val="bg1"/>
            </a:solidFill>
          </a:ln>
          <a:effectLst>
            <a:outerShdw blurRad="50800" dist="3746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3AB0FD9-4276-DB4A-A74A-DA33E7FA570B}"/>
              </a:ext>
            </a:extLst>
          </p:cNvPr>
          <p:cNvSpPr txBox="1">
            <a:spLocks/>
          </p:cNvSpPr>
          <p:nvPr/>
        </p:nvSpPr>
        <p:spPr>
          <a:xfrm>
            <a:off x="953270" y="240252"/>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br>
              <a:rPr lang="en-US" sz="2000" b="1" dirty="0"/>
            </a:br>
            <a:r>
              <a:rPr lang="en-US" sz="1400" b="1" dirty="0"/>
              <a:t>40-62%</a:t>
            </a:r>
          </a:p>
        </p:txBody>
      </p:sp>
      <p:sp>
        <p:nvSpPr>
          <p:cNvPr id="12" name="Rectangle 11">
            <a:extLst>
              <a:ext uri="{FF2B5EF4-FFF2-40B4-BE49-F238E27FC236}">
                <a16:creationId xmlns:a16="http://schemas.microsoft.com/office/drawing/2014/main" id="{1D419EE2-D3D0-0C4B-B16B-A729ED6B4D96}"/>
              </a:ext>
            </a:extLst>
          </p:cNvPr>
          <p:cNvSpPr/>
          <p:nvPr/>
        </p:nvSpPr>
        <p:spPr>
          <a:xfrm>
            <a:off x="871138" y="5408013"/>
            <a:ext cx="10903045"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AA3CF8A-05FE-3448-B718-D1DFEC2A1C51}"/>
              </a:ext>
            </a:extLst>
          </p:cNvPr>
          <p:cNvSpPr/>
          <p:nvPr/>
        </p:nvSpPr>
        <p:spPr>
          <a:xfrm>
            <a:off x="3186544" y="4021976"/>
            <a:ext cx="886691" cy="1381666"/>
          </a:xfrm>
          <a:prstGeom prst="rect">
            <a:avLst/>
          </a:prstGeom>
          <a:solidFill>
            <a:srgbClr val="2C9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D14A6D5-2837-7C4C-9BF9-1DC37A0D494C}"/>
              </a:ext>
            </a:extLst>
          </p:cNvPr>
          <p:cNvSpPr/>
          <p:nvPr/>
        </p:nvSpPr>
        <p:spPr>
          <a:xfrm>
            <a:off x="3131125" y="3750494"/>
            <a:ext cx="997527" cy="997527"/>
          </a:xfrm>
          <a:prstGeom prst="ellipse">
            <a:avLst/>
          </a:prstGeom>
          <a:blipFill>
            <a:blip r:embed="rId3" cstate="email">
              <a:extLst>
                <a:ext uri="{28A0092B-C50C-407E-A947-70E740481C1C}">
                  <a14:useLocalDpi xmlns:a14="http://schemas.microsoft.com/office/drawing/2010/main"/>
                </a:ext>
              </a:extLst>
            </a:blip>
            <a:stretch>
              <a:fillRect/>
            </a:stretch>
          </a:blipFill>
          <a:ln w="22225">
            <a:solidFill>
              <a:schemeClr val="bg1"/>
            </a:solidFill>
          </a:ln>
          <a:effectLst>
            <a:outerShdw blurRad="50800" dist="3746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51797E29-7A9B-2940-9C63-91098EB7E5CF}"/>
              </a:ext>
            </a:extLst>
          </p:cNvPr>
          <p:cNvSpPr txBox="1">
            <a:spLocks/>
          </p:cNvSpPr>
          <p:nvPr/>
        </p:nvSpPr>
        <p:spPr>
          <a:xfrm>
            <a:off x="925560" y="4867686"/>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br>
              <a:rPr lang="en-US" sz="2000" b="1" dirty="0">
                <a:solidFill>
                  <a:schemeClr val="tx1">
                    <a:lumMod val="75000"/>
                    <a:lumOff val="25000"/>
                  </a:schemeClr>
                </a:solidFill>
              </a:rPr>
            </a:br>
            <a:r>
              <a:rPr lang="en-US" sz="1400" b="1" dirty="0">
                <a:solidFill>
                  <a:schemeClr val="tx1">
                    <a:lumMod val="75000"/>
                    <a:lumOff val="25000"/>
                  </a:schemeClr>
                </a:solidFill>
              </a:rPr>
              <a:t>SUGARCANE</a:t>
            </a:r>
          </a:p>
        </p:txBody>
      </p:sp>
      <p:sp>
        <p:nvSpPr>
          <p:cNvPr id="16" name="Title 1">
            <a:extLst>
              <a:ext uri="{FF2B5EF4-FFF2-40B4-BE49-F238E27FC236}">
                <a16:creationId xmlns:a16="http://schemas.microsoft.com/office/drawing/2014/main" id="{094C05D8-7C0E-2743-837A-61A8F8BC342C}"/>
              </a:ext>
            </a:extLst>
          </p:cNvPr>
          <p:cNvSpPr txBox="1">
            <a:spLocks/>
          </p:cNvSpPr>
          <p:nvPr/>
        </p:nvSpPr>
        <p:spPr>
          <a:xfrm>
            <a:off x="2809778" y="4867686"/>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br>
              <a:rPr lang="en-US" sz="2000" b="1" dirty="0">
                <a:solidFill>
                  <a:schemeClr val="tx1">
                    <a:lumMod val="75000"/>
                    <a:lumOff val="25000"/>
                  </a:schemeClr>
                </a:solidFill>
              </a:rPr>
            </a:br>
            <a:r>
              <a:rPr lang="en-US" sz="1400" b="1" dirty="0">
                <a:solidFill>
                  <a:schemeClr val="tx1">
                    <a:lumMod val="75000"/>
                    <a:lumOff val="25000"/>
                  </a:schemeClr>
                </a:solidFill>
              </a:rPr>
              <a:t>CORN</a:t>
            </a:r>
          </a:p>
        </p:txBody>
      </p:sp>
      <p:sp>
        <p:nvSpPr>
          <p:cNvPr id="19" name="Title 1">
            <a:extLst>
              <a:ext uri="{FF2B5EF4-FFF2-40B4-BE49-F238E27FC236}">
                <a16:creationId xmlns:a16="http://schemas.microsoft.com/office/drawing/2014/main" id="{37CAE3F9-75DE-8249-AFCF-A824F2C4A216}"/>
              </a:ext>
            </a:extLst>
          </p:cNvPr>
          <p:cNvSpPr txBox="1">
            <a:spLocks/>
          </p:cNvSpPr>
          <p:nvPr/>
        </p:nvSpPr>
        <p:spPr>
          <a:xfrm>
            <a:off x="2865197" y="240252"/>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br>
              <a:rPr lang="en-US" sz="2000" b="1" dirty="0"/>
            </a:br>
            <a:r>
              <a:rPr lang="en-US" sz="1400" b="1" dirty="0"/>
              <a:t>19-48%</a:t>
            </a:r>
          </a:p>
        </p:txBody>
      </p:sp>
    </p:spTree>
    <p:extLst>
      <p:ext uri="{BB962C8B-B14F-4D97-AF65-F5344CB8AC3E}">
        <p14:creationId xmlns:p14="http://schemas.microsoft.com/office/powerpoint/2010/main" val="3553055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a:xfrm>
            <a:off x="5389651" y="848011"/>
            <a:ext cx="10515600" cy="1325563"/>
          </a:xfrm>
        </p:spPr>
        <p:txBody>
          <a:bodyPr/>
          <a:lstStyle/>
          <a:p>
            <a:r>
              <a:rPr lang="en-US" dirty="0"/>
              <a:t>Emission Savings</a:t>
            </a:r>
          </a:p>
        </p:txBody>
      </p:sp>
      <p:sp>
        <p:nvSpPr>
          <p:cNvPr id="4" name="Content Placeholder 2">
            <a:extLst>
              <a:ext uri="{FF2B5EF4-FFF2-40B4-BE49-F238E27FC236}">
                <a16:creationId xmlns:a16="http://schemas.microsoft.com/office/drawing/2014/main" id="{0D3672EE-A878-AE4F-B760-41609DDDC23F}"/>
              </a:ext>
            </a:extLst>
          </p:cNvPr>
          <p:cNvSpPr txBox="1">
            <a:spLocks/>
          </p:cNvSpPr>
          <p:nvPr/>
        </p:nvSpPr>
        <p:spPr>
          <a:xfrm>
            <a:off x="5389652" y="1924844"/>
            <a:ext cx="6384532" cy="30083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2000" dirty="0">
                <a:latin typeface="Arial"/>
                <a:cs typeface="Arial"/>
              </a:rPr>
              <a:t>Ethanol produced from sugarcane has a 71% emission saving relative to fossil fuels. Emission savings using corn, wheat or sugar beet are</a:t>
            </a:r>
          </a:p>
          <a:p>
            <a:pPr marL="12065" marR="128905" indent="0">
              <a:lnSpc>
                <a:spcPct val="100000"/>
              </a:lnSpc>
              <a:spcBef>
                <a:spcPts val="100"/>
              </a:spcBef>
              <a:buNone/>
              <a:tabLst>
                <a:tab pos="299720" algn="l"/>
              </a:tabLst>
            </a:pPr>
            <a:r>
              <a:rPr lang="en-US" sz="2000" dirty="0">
                <a:latin typeface="Arial"/>
                <a:cs typeface="Arial"/>
              </a:rPr>
              <a:t>significantly lower, varying between 16 and 52% depending on the feedstock and the process used.</a:t>
            </a:r>
          </a:p>
        </p:txBody>
      </p:sp>
      <p:sp>
        <p:nvSpPr>
          <p:cNvPr id="6" name="Content Placeholder 2">
            <a:extLst>
              <a:ext uri="{FF2B5EF4-FFF2-40B4-BE49-F238E27FC236}">
                <a16:creationId xmlns:a16="http://schemas.microsoft.com/office/drawing/2014/main" id="{E7ED97FD-ABD0-454E-A235-15C35AE68D3B}"/>
              </a:ext>
            </a:extLst>
          </p:cNvPr>
          <p:cNvSpPr txBox="1">
            <a:spLocks/>
          </p:cNvSpPr>
          <p:nvPr/>
        </p:nvSpPr>
        <p:spPr>
          <a:xfrm>
            <a:off x="5389651" y="3746064"/>
            <a:ext cx="4959694" cy="7805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000" dirty="0">
                <a:latin typeface="Arial"/>
                <a:cs typeface="Arial"/>
              </a:rPr>
              <a:t>THE CARBON FOOTPRINT OF SUGAR</a:t>
            </a:r>
          </a:p>
          <a:p>
            <a:pPr marL="12065" marR="128905" indent="0">
              <a:lnSpc>
                <a:spcPct val="100000"/>
              </a:lnSpc>
              <a:spcBef>
                <a:spcPts val="100"/>
              </a:spcBef>
              <a:buNone/>
              <a:tabLst>
                <a:tab pos="299720" algn="l"/>
              </a:tabLst>
            </a:pPr>
            <a:r>
              <a:rPr lang="en-US" sz="1000" dirty="0">
                <a:latin typeface="Arial"/>
                <a:cs typeface="Arial"/>
              </a:rPr>
              <a:t>By P.W REIN. Louisiana State </a:t>
            </a:r>
            <a:r>
              <a:rPr lang="en-US" sz="1000" dirty="0" err="1">
                <a:latin typeface="Arial"/>
                <a:cs typeface="Arial"/>
              </a:rPr>
              <a:t>Universiv</a:t>
            </a:r>
            <a:endParaRPr lang="en-US" sz="1000" dirty="0">
              <a:latin typeface="Arial"/>
              <a:cs typeface="Arial"/>
            </a:endParaRPr>
          </a:p>
          <a:p>
            <a:pPr marL="12065" marR="128905" indent="0">
              <a:lnSpc>
                <a:spcPct val="100000"/>
              </a:lnSpc>
              <a:spcBef>
                <a:spcPts val="100"/>
              </a:spcBef>
              <a:buNone/>
              <a:tabLst>
                <a:tab pos="299720" algn="l"/>
              </a:tabLst>
            </a:pPr>
            <a:endParaRPr lang="en-US" sz="1000" dirty="0">
              <a:latin typeface="Arial"/>
              <a:cs typeface="Arial"/>
            </a:endParaRPr>
          </a:p>
        </p:txBody>
      </p:sp>
      <p:sp>
        <p:nvSpPr>
          <p:cNvPr id="7" name="Content Placeholder 2">
            <a:extLst>
              <a:ext uri="{FF2B5EF4-FFF2-40B4-BE49-F238E27FC236}">
                <a16:creationId xmlns:a16="http://schemas.microsoft.com/office/drawing/2014/main" id="{75A501F5-8D83-F742-9EC5-86028488B8C5}"/>
              </a:ext>
            </a:extLst>
          </p:cNvPr>
          <p:cNvSpPr txBox="1">
            <a:spLocks/>
          </p:cNvSpPr>
          <p:nvPr/>
        </p:nvSpPr>
        <p:spPr>
          <a:xfrm>
            <a:off x="1080887" y="1814007"/>
            <a:ext cx="6384533" cy="30083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endParaRPr lang="en-US" sz="2000" dirty="0">
              <a:latin typeface="Arial"/>
              <a:cs typeface="Arial"/>
            </a:endParaRPr>
          </a:p>
        </p:txBody>
      </p:sp>
      <p:sp>
        <p:nvSpPr>
          <p:cNvPr id="17" name="Rectangle 16">
            <a:extLst>
              <a:ext uri="{FF2B5EF4-FFF2-40B4-BE49-F238E27FC236}">
                <a16:creationId xmlns:a16="http://schemas.microsoft.com/office/drawing/2014/main" id="{378EF7E6-F2A8-C749-AFA3-2189AAE0B59F}"/>
              </a:ext>
            </a:extLst>
          </p:cNvPr>
          <p:cNvSpPr/>
          <p:nvPr/>
        </p:nvSpPr>
        <p:spPr>
          <a:xfrm>
            <a:off x="1316182" y="1288474"/>
            <a:ext cx="886691" cy="4115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121D0D7-93DE-9C41-A1DC-1E73C26389B2}"/>
              </a:ext>
            </a:extLst>
          </p:cNvPr>
          <p:cNvSpPr/>
          <p:nvPr/>
        </p:nvSpPr>
        <p:spPr>
          <a:xfrm>
            <a:off x="3186545" y="1288474"/>
            <a:ext cx="886691" cy="411516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3862AEF-B274-4E45-8943-E3E22AD538FF}"/>
              </a:ext>
            </a:extLst>
          </p:cNvPr>
          <p:cNvSpPr txBox="1"/>
          <p:nvPr/>
        </p:nvSpPr>
        <p:spPr>
          <a:xfrm>
            <a:off x="1734308" y="4563824"/>
            <a:ext cx="184731" cy="369332"/>
          </a:xfrm>
          <a:prstGeom prst="rect">
            <a:avLst/>
          </a:prstGeom>
          <a:noFill/>
        </p:spPr>
        <p:txBody>
          <a:bodyPr wrap="none" rtlCol="0">
            <a:spAutoFit/>
          </a:bodyPr>
          <a:lstStyle/>
          <a:p>
            <a:endParaRPr lang="en-US" dirty="0"/>
          </a:p>
        </p:txBody>
      </p:sp>
      <p:sp>
        <p:nvSpPr>
          <p:cNvPr id="20" name="Rectangle 19">
            <a:extLst>
              <a:ext uri="{FF2B5EF4-FFF2-40B4-BE49-F238E27FC236}">
                <a16:creationId xmlns:a16="http://schemas.microsoft.com/office/drawing/2014/main" id="{F1A2AB0D-D62C-9C4C-A33F-0CC9AD00BED7}"/>
              </a:ext>
            </a:extLst>
          </p:cNvPr>
          <p:cNvSpPr/>
          <p:nvPr/>
        </p:nvSpPr>
        <p:spPr>
          <a:xfrm>
            <a:off x="1316181" y="2173574"/>
            <a:ext cx="886691" cy="3230067"/>
          </a:xfrm>
          <a:prstGeom prst="rect">
            <a:avLst/>
          </a:prstGeom>
          <a:solidFill>
            <a:srgbClr val="2C9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9A7A895A-AF07-9546-AB65-B68B3971690F}"/>
              </a:ext>
            </a:extLst>
          </p:cNvPr>
          <p:cNvSpPr txBox="1"/>
          <p:nvPr/>
        </p:nvSpPr>
        <p:spPr>
          <a:xfrm>
            <a:off x="1734308" y="4563824"/>
            <a:ext cx="184731" cy="369332"/>
          </a:xfrm>
          <a:prstGeom prst="rect">
            <a:avLst/>
          </a:prstGeom>
          <a:noFill/>
        </p:spPr>
        <p:txBody>
          <a:bodyPr wrap="none" rtlCol="0">
            <a:spAutoFit/>
          </a:bodyPr>
          <a:lstStyle/>
          <a:p>
            <a:endParaRPr lang="en-US" dirty="0"/>
          </a:p>
        </p:txBody>
      </p:sp>
      <p:sp>
        <p:nvSpPr>
          <p:cNvPr id="22" name="Oval 21">
            <a:extLst>
              <a:ext uri="{FF2B5EF4-FFF2-40B4-BE49-F238E27FC236}">
                <a16:creationId xmlns:a16="http://schemas.microsoft.com/office/drawing/2014/main" id="{296FFCF7-5E3F-6741-86D1-BD346B7CD32E}"/>
              </a:ext>
            </a:extLst>
          </p:cNvPr>
          <p:cNvSpPr/>
          <p:nvPr/>
        </p:nvSpPr>
        <p:spPr>
          <a:xfrm>
            <a:off x="1260764" y="1674810"/>
            <a:ext cx="997527" cy="997527"/>
          </a:xfrm>
          <a:prstGeom prst="ellipse">
            <a:avLst/>
          </a:prstGeom>
          <a:blipFill>
            <a:blip r:embed="rId2" cstate="email">
              <a:extLst>
                <a:ext uri="{28A0092B-C50C-407E-A947-70E740481C1C}">
                  <a14:useLocalDpi xmlns:a14="http://schemas.microsoft.com/office/drawing/2010/main"/>
                </a:ext>
              </a:extLst>
            </a:blip>
            <a:stretch>
              <a:fillRect/>
            </a:stretch>
          </a:blipFill>
          <a:ln w="22225">
            <a:solidFill>
              <a:schemeClr val="bg1"/>
            </a:solidFill>
          </a:ln>
          <a:effectLst>
            <a:outerShdw blurRad="50800" dist="3746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466E23C-F577-3248-8663-A2D6B8C83407}"/>
              </a:ext>
            </a:extLst>
          </p:cNvPr>
          <p:cNvSpPr/>
          <p:nvPr/>
        </p:nvSpPr>
        <p:spPr>
          <a:xfrm>
            <a:off x="871138" y="5408013"/>
            <a:ext cx="10903045"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707DB44-9149-8841-80BD-484DE78145C4}"/>
              </a:ext>
            </a:extLst>
          </p:cNvPr>
          <p:cNvSpPr/>
          <p:nvPr/>
        </p:nvSpPr>
        <p:spPr>
          <a:xfrm>
            <a:off x="3186544" y="3429001"/>
            <a:ext cx="886691" cy="1974642"/>
          </a:xfrm>
          <a:prstGeom prst="rect">
            <a:avLst/>
          </a:prstGeom>
          <a:solidFill>
            <a:srgbClr val="2C9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D0E15AA-BB2A-6C4C-B362-CFCCD09AB204}"/>
              </a:ext>
            </a:extLst>
          </p:cNvPr>
          <p:cNvSpPr/>
          <p:nvPr/>
        </p:nvSpPr>
        <p:spPr>
          <a:xfrm>
            <a:off x="3131125" y="2748537"/>
            <a:ext cx="997527" cy="997527"/>
          </a:xfrm>
          <a:prstGeom prst="ellipse">
            <a:avLst/>
          </a:prstGeom>
          <a:blipFill>
            <a:blip r:embed="rId3" cstate="email">
              <a:extLst>
                <a:ext uri="{28A0092B-C50C-407E-A947-70E740481C1C}">
                  <a14:useLocalDpi xmlns:a14="http://schemas.microsoft.com/office/drawing/2010/main"/>
                </a:ext>
              </a:extLst>
            </a:blip>
            <a:stretch>
              <a:fillRect/>
            </a:stretch>
          </a:blipFill>
          <a:ln w="22225">
            <a:solidFill>
              <a:schemeClr val="bg1"/>
            </a:solidFill>
          </a:ln>
          <a:effectLst>
            <a:outerShdw blurRad="50800" dist="3746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A65BB2EA-0113-EC41-9EB9-DA0C831A348E}"/>
              </a:ext>
            </a:extLst>
          </p:cNvPr>
          <p:cNvSpPr txBox="1">
            <a:spLocks/>
          </p:cNvSpPr>
          <p:nvPr/>
        </p:nvSpPr>
        <p:spPr>
          <a:xfrm>
            <a:off x="925560" y="4867686"/>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br>
              <a:rPr lang="en-US" sz="2000" b="1" dirty="0">
                <a:solidFill>
                  <a:schemeClr val="tx1">
                    <a:lumMod val="75000"/>
                    <a:lumOff val="25000"/>
                  </a:schemeClr>
                </a:solidFill>
              </a:rPr>
            </a:br>
            <a:r>
              <a:rPr lang="en-US" sz="1400" b="1" dirty="0">
                <a:solidFill>
                  <a:schemeClr val="tx1">
                    <a:lumMod val="75000"/>
                    <a:lumOff val="25000"/>
                  </a:schemeClr>
                </a:solidFill>
              </a:rPr>
              <a:t>SUGARCANE</a:t>
            </a:r>
          </a:p>
        </p:txBody>
      </p:sp>
      <p:sp>
        <p:nvSpPr>
          <p:cNvPr id="27" name="Title 1">
            <a:extLst>
              <a:ext uri="{FF2B5EF4-FFF2-40B4-BE49-F238E27FC236}">
                <a16:creationId xmlns:a16="http://schemas.microsoft.com/office/drawing/2014/main" id="{5BF7D0EF-8344-B747-8A77-3B9880B13675}"/>
              </a:ext>
            </a:extLst>
          </p:cNvPr>
          <p:cNvSpPr txBox="1">
            <a:spLocks/>
          </p:cNvSpPr>
          <p:nvPr/>
        </p:nvSpPr>
        <p:spPr>
          <a:xfrm>
            <a:off x="2809778" y="4867686"/>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br>
              <a:rPr lang="en-US" sz="2000" b="1" dirty="0">
                <a:solidFill>
                  <a:schemeClr val="tx1">
                    <a:lumMod val="75000"/>
                    <a:lumOff val="25000"/>
                  </a:schemeClr>
                </a:solidFill>
              </a:rPr>
            </a:br>
            <a:r>
              <a:rPr lang="en-US" sz="1400" b="1" dirty="0">
                <a:solidFill>
                  <a:schemeClr val="tx1">
                    <a:lumMod val="75000"/>
                    <a:lumOff val="25000"/>
                  </a:schemeClr>
                </a:solidFill>
              </a:rPr>
              <a:t>CORN</a:t>
            </a:r>
          </a:p>
        </p:txBody>
      </p:sp>
      <p:sp>
        <p:nvSpPr>
          <p:cNvPr id="28" name="Title 1">
            <a:extLst>
              <a:ext uri="{FF2B5EF4-FFF2-40B4-BE49-F238E27FC236}">
                <a16:creationId xmlns:a16="http://schemas.microsoft.com/office/drawing/2014/main" id="{F11DB29D-A30D-3941-9DB2-4112C638406C}"/>
              </a:ext>
            </a:extLst>
          </p:cNvPr>
          <p:cNvSpPr txBox="1">
            <a:spLocks/>
          </p:cNvSpPr>
          <p:nvPr/>
        </p:nvSpPr>
        <p:spPr>
          <a:xfrm>
            <a:off x="953270" y="240252"/>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br>
              <a:rPr lang="en-US" sz="2000" b="1" dirty="0"/>
            </a:br>
            <a:r>
              <a:rPr lang="en-US" sz="1400" b="1" dirty="0"/>
              <a:t>71%</a:t>
            </a:r>
          </a:p>
        </p:txBody>
      </p:sp>
      <p:sp>
        <p:nvSpPr>
          <p:cNvPr id="29" name="Title 1">
            <a:extLst>
              <a:ext uri="{FF2B5EF4-FFF2-40B4-BE49-F238E27FC236}">
                <a16:creationId xmlns:a16="http://schemas.microsoft.com/office/drawing/2014/main" id="{DD6D2A76-DFDE-7142-B0CB-E1363942AEC5}"/>
              </a:ext>
            </a:extLst>
          </p:cNvPr>
          <p:cNvSpPr txBox="1">
            <a:spLocks/>
          </p:cNvSpPr>
          <p:nvPr/>
        </p:nvSpPr>
        <p:spPr>
          <a:xfrm>
            <a:off x="2865197" y="240252"/>
            <a:ext cx="16174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pPr algn="ctr"/>
            <a:br>
              <a:rPr lang="en-US" sz="2000" b="1" dirty="0"/>
            </a:br>
            <a:r>
              <a:rPr lang="en-US" sz="1400" b="1" dirty="0"/>
              <a:t>16-52%</a:t>
            </a:r>
          </a:p>
        </p:txBody>
      </p:sp>
    </p:spTree>
    <p:extLst>
      <p:ext uri="{BB962C8B-B14F-4D97-AF65-F5344CB8AC3E}">
        <p14:creationId xmlns:p14="http://schemas.microsoft.com/office/powerpoint/2010/main" val="2886435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p:txBody>
          <a:bodyPr/>
          <a:lstStyle/>
          <a:p>
            <a:r>
              <a:rPr lang="en-US" dirty="0"/>
              <a:t>Global Brand</a:t>
            </a:r>
          </a:p>
        </p:txBody>
      </p:sp>
      <p:sp>
        <p:nvSpPr>
          <p:cNvPr id="3" name="Content Placeholder 2">
            <a:extLst>
              <a:ext uri="{FF2B5EF4-FFF2-40B4-BE49-F238E27FC236}">
                <a16:creationId xmlns:a16="http://schemas.microsoft.com/office/drawing/2014/main" id="{201CF579-C9CC-384A-8C65-B6F407EA3801}"/>
              </a:ext>
            </a:extLst>
          </p:cNvPr>
          <p:cNvSpPr>
            <a:spLocks noGrp="1"/>
          </p:cNvSpPr>
          <p:nvPr>
            <p:ph idx="1"/>
          </p:nvPr>
        </p:nvSpPr>
        <p:spPr>
          <a:xfrm>
            <a:off x="838200" y="1694898"/>
            <a:ext cx="2399270" cy="423305"/>
          </a:xfrm>
        </p:spPr>
        <p:txBody>
          <a:bodyPr>
            <a:normAutofit/>
          </a:bodyPr>
          <a:lstStyle/>
          <a:p>
            <a:pPr marL="0" indent="0">
              <a:buNone/>
            </a:pPr>
            <a:r>
              <a:rPr lang="en-US" sz="2000" dirty="0"/>
              <a:t>All 5 Certifications</a:t>
            </a:r>
          </a:p>
        </p:txBody>
      </p:sp>
      <p:sp>
        <p:nvSpPr>
          <p:cNvPr id="4" name="Content Placeholder 2">
            <a:extLst>
              <a:ext uri="{FF2B5EF4-FFF2-40B4-BE49-F238E27FC236}">
                <a16:creationId xmlns:a16="http://schemas.microsoft.com/office/drawing/2014/main" id="{0D3672EE-A878-AE4F-B760-41609DDDC23F}"/>
              </a:ext>
            </a:extLst>
          </p:cNvPr>
          <p:cNvSpPr txBox="1">
            <a:spLocks/>
          </p:cNvSpPr>
          <p:nvPr/>
        </p:nvSpPr>
        <p:spPr>
          <a:xfrm>
            <a:off x="838199" y="2093489"/>
            <a:ext cx="3070879" cy="1050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400" dirty="0">
                <a:latin typeface="Arial"/>
                <a:cs typeface="Arial"/>
              </a:rPr>
              <a:t>Only spirit line to achieve all 5 certifications including USDA Organic, Non-GMO Verified, Gluten Free, Vegan, Kosher.</a:t>
            </a:r>
          </a:p>
        </p:txBody>
      </p:sp>
      <p:sp>
        <p:nvSpPr>
          <p:cNvPr id="7" name="Content Placeholder 2">
            <a:extLst>
              <a:ext uri="{FF2B5EF4-FFF2-40B4-BE49-F238E27FC236}">
                <a16:creationId xmlns:a16="http://schemas.microsoft.com/office/drawing/2014/main" id="{BE254514-35DD-0F4E-9DC6-77E596B949E6}"/>
              </a:ext>
            </a:extLst>
          </p:cNvPr>
          <p:cNvSpPr txBox="1">
            <a:spLocks/>
          </p:cNvSpPr>
          <p:nvPr/>
        </p:nvSpPr>
        <p:spPr>
          <a:xfrm>
            <a:off x="838201" y="4718867"/>
            <a:ext cx="2399270" cy="4233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Product Line</a:t>
            </a:r>
          </a:p>
        </p:txBody>
      </p:sp>
      <p:sp>
        <p:nvSpPr>
          <p:cNvPr id="8" name="Content Placeholder 2">
            <a:extLst>
              <a:ext uri="{FF2B5EF4-FFF2-40B4-BE49-F238E27FC236}">
                <a16:creationId xmlns:a16="http://schemas.microsoft.com/office/drawing/2014/main" id="{6AB8643C-DA3B-A547-BC99-6456324EB5A9}"/>
              </a:ext>
            </a:extLst>
          </p:cNvPr>
          <p:cNvSpPr txBox="1">
            <a:spLocks/>
          </p:cNvSpPr>
          <p:nvPr/>
        </p:nvSpPr>
        <p:spPr>
          <a:xfrm>
            <a:off x="838200" y="5117458"/>
            <a:ext cx="3400167" cy="19029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400" dirty="0">
                <a:latin typeface="Arial"/>
                <a:cs typeface="Arial"/>
              </a:rPr>
              <a:t>Organic vodka, organic white rum, organic spiced rum, ready to drink organic Boxtails, and spiked ice. Organic dark rum and organic tequila coming soon.</a:t>
            </a:r>
          </a:p>
        </p:txBody>
      </p:sp>
      <p:sp>
        <p:nvSpPr>
          <p:cNvPr id="9" name="Content Placeholder 2">
            <a:extLst>
              <a:ext uri="{FF2B5EF4-FFF2-40B4-BE49-F238E27FC236}">
                <a16:creationId xmlns:a16="http://schemas.microsoft.com/office/drawing/2014/main" id="{A78A6B82-5AE1-EA40-A300-FAFE55C604BD}"/>
              </a:ext>
            </a:extLst>
          </p:cNvPr>
          <p:cNvSpPr txBox="1">
            <a:spLocks/>
          </p:cNvSpPr>
          <p:nvPr/>
        </p:nvSpPr>
        <p:spPr>
          <a:xfrm>
            <a:off x="838200" y="3269951"/>
            <a:ext cx="2399270" cy="4233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Best Value Pricing</a:t>
            </a:r>
          </a:p>
        </p:txBody>
      </p:sp>
      <p:sp>
        <p:nvSpPr>
          <p:cNvPr id="10" name="Content Placeholder 2">
            <a:extLst>
              <a:ext uri="{FF2B5EF4-FFF2-40B4-BE49-F238E27FC236}">
                <a16:creationId xmlns:a16="http://schemas.microsoft.com/office/drawing/2014/main" id="{F0ADD31C-1516-EE42-AA33-CA7A172DED96}"/>
              </a:ext>
            </a:extLst>
          </p:cNvPr>
          <p:cNvSpPr txBox="1">
            <a:spLocks/>
          </p:cNvSpPr>
          <p:nvPr/>
        </p:nvSpPr>
        <p:spPr>
          <a:xfrm>
            <a:off x="838200" y="3668542"/>
            <a:ext cx="3070878" cy="1050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400" dirty="0">
                <a:latin typeface="Arial"/>
                <a:cs typeface="Arial"/>
              </a:rPr>
              <a:t>Aggressive On Premise vodka and rum pricing at $9 nationally, with 30% margin to Distributor.</a:t>
            </a:r>
          </a:p>
        </p:txBody>
      </p:sp>
      <p:pic>
        <p:nvPicPr>
          <p:cNvPr id="6" name="Picture 5" descr="A picture containing text, cluttered, several&#10;&#10;Description automatically generated">
            <a:extLst>
              <a:ext uri="{FF2B5EF4-FFF2-40B4-BE49-F238E27FC236}">
                <a16:creationId xmlns:a16="http://schemas.microsoft.com/office/drawing/2014/main" id="{29D6A90B-12D2-3E4D-A753-51F317E641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97424" y="1740542"/>
            <a:ext cx="3186920" cy="3441874"/>
          </a:xfrm>
          <a:prstGeom prst="rect">
            <a:avLst/>
          </a:prstGeom>
        </p:spPr>
      </p:pic>
      <p:pic>
        <p:nvPicPr>
          <p:cNvPr id="12" name="Picture 11" descr="A picture containing text, indoor, person, ceiling&#10;&#10;Description automatically generated">
            <a:extLst>
              <a:ext uri="{FF2B5EF4-FFF2-40B4-BE49-F238E27FC236}">
                <a16:creationId xmlns:a16="http://schemas.microsoft.com/office/drawing/2014/main" id="{A1D4FF5A-B8A3-3C4F-9F2D-0E79BACF2F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41796" y="1740542"/>
            <a:ext cx="4595266" cy="3441873"/>
          </a:xfrm>
          <a:prstGeom prst="rect">
            <a:avLst/>
          </a:prstGeom>
        </p:spPr>
      </p:pic>
      <p:sp>
        <p:nvSpPr>
          <p:cNvPr id="13" name="Content Placeholder 2">
            <a:extLst>
              <a:ext uri="{FF2B5EF4-FFF2-40B4-BE49-F238E27FC236}">
                <a16:creationId xmlns:a16="http://schemas.microsoft.com/office/drawing/2014/main" id="{0C601B8F-774A-2545-B37C-1175919E3C21}"/>
              </a:ext>
            </a:extLst>
          </p:cNvPr>
          <p:cNvSpPr txBox="1">
            <a:spLocks/>
          </p:cNvSpPr>
          <p:nvPr/>
        </p:nvSpPr>
        <p:spPr>
          <a:xfrm>
            <a:off x="10806534" y="5232269"/>
            <a:ext cx="2399270" cy="4233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dirty="0">
                <a:solidFill>
                  <a:schemeClr val="accent1">
                    <a:lumMod val="60000"/>
                    <a:lumOff val="40000"/>
                  </a:schemeClr>
                </a:solidFill>
              </a:rPr>
              <a:t>Costco Japan</a:t>
            </a:r>
          </a:p>
        </p:txBody>
      </p:sp>
    </p:spTree>
    <p:extLst>
      <p:ext uri="{BB962C8B-B14F-4D97-AF65-F5344CB8AC3E}">
        <p14:creationId xmlns:p14="http://schemas.microsoft.com/office/powerpoint/2010/main" val="3429972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a:xfrm>
            <a:off x="802974" y="365125"/>
            <a:ext cx="10515600" cy="1325563"/>
          </a:xfrm>
        </p:spPr>
        <p:txBody>
          <a:bodyPr/>
          <a:lstStyle/>
          <a:p>
            <a:r>
              <a:rPr lang="en-US" dirty="0"/>
              <a:t>On Premise Partners</a:t>
            </a:r>
          </a:p>
        </p:txBody>
      </p:sp>
      <p:sp>
        <p:nvSpPr>
          <p:cNvPr id="18" name="object 31">
            <a:extLst>
              <a:ext uri="{FF2B5EF4-FFF2-40B4-BE49-F238E27FC236}">
                <a16:creationId xmlns:a16="http://schemas.microsoft.com/office/drawing/2014/main" id="{CAC75C13-D2E1-9C4B-8D45-1C85929C4DCC}"/>
              </a:ext>
            </a:extLst>
          </p:cNvPr>
          <p:cNvSpPr/>
          <p:nvPr/>
        </p:nvSpPr>
        <p:spPr>
          <a:xfrm>
            <a:off x="802974" y="2036765"/>
            <a:ext cx="1512136" cy="465078"/>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20" name="object 34">
            <a:extLst>
              <a:ext uri="{FF2B5EF4-FFF2-40B4-BE49-F238E27FC236}">
                <a16:creationId xmlns:a16="http://schemas.microsoft.com/office/drawing/2014/main" id="{73B39F10-636C-9447-BD95-EB4A6E48863A}"/>
              </a:ext>
            </a:extLst>
          </p:cNvPr>
          <p:cNvSpPr/>
          <p:nvPr/>
        </p:nvSpPr>
        <p:spPr>
          <a:xfrm>
            <a:off x="9966547" y="1848533"/>
            <a:ext cx="1648353" cy="866304"/>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pic>
        <p:nvPicPr>
          <p:cNvPr id="3" name="Picture 2">
            <a:extLst>
              <a:ext uri="{FF2B5EF4-FFF2-40B4-BE49-F238E27FC236}">
                <a16:creationId xmlns:a16="http://schemas.microsoft.com/office/drawing/2014/main" id="{34379F93-0BD1-E544-BFDB-9E94F545EC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4258" y="2999612"/>
            <a:ext cx="1402900" cy="779389"/>
          </a:xfrm>
          <a:prstGeom prst="rect">
            <a:avLst/>
          </a:prstGeom>
        </p:spPr>
      </p:pic>
      <p:pic>
        <p:nvPicPr>
          <p:cNvPr id="4" name="Picture 3">
            <a:extLst>
              <a:ext uri="{FF2B5EF4-FFF2-40B4-BE49-F238E27FC236}">
                <a16:creationId xmlns:a16="http://schemas.microsoft.com/office/drawing/2014/main" id="{A502095F-BBE8-4A4D-B707-3923342F5A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6303" y="1803756"/>
            <a:ext cx="991370" cy="793096"/>
          </a:xfrm>
          <a:prstGeom prst="rect">
            <a:avLst/>
          </a:prstGeom>
        </p:spPr>
      </p:pic>
      <p:pic>
        <p:nvPicPr>
          <p:cNvPr id="29" name="Picture 28">
            <a:extLst>
              <a:ext uri="{FF2B5EF4-FFF2-40B4-BE49-F238E27FC236}">
                <a16:creationId xmlns:a16="http://schemas.microsoft.com/office/drawing/2014/main" id="{26E9D66D-590E-8E42-8E43-41AC60D5BFC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70779" y="2036765"/>
            <a:ext cx="1979855" cy="348909"/>
          </a:xfrm>
          <a:prstGeom prst="rect">
            <a:avLst/>
          </a:prstGeom>
        </p:spPr>
      </p:pic>
      <p:pic>
        <p:nvPicPr>
          <p:cNvPr id="8" name="Picture 7">
            <a:extLst>
              <a:ext uri="{FF2B5EF4-FFF2-40B4-BE49-F238E27FC236}">
                <a16:creationId xmlns:a16="http://schemas.microsoft.com/office/drawing/2014/main" id="{3AE8D7BF-9BA2-104D-BE6B-8155DAFCC08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44098" y="1906915"/>
            <a:ext cx="1734688" cy="566665"/>
          </a:xfrm>
          <a:prstGeom prst="rect">
            <a:avLst/>
          </a:prstGeom>
        </p:spPr>
      </p:pic>
      <p:pic>
        <p:nvPicPr>
          <p:cNvPr id="1026" name="Picture 2" descr="Spago Beverly Hills | Discover Los Angeles">
            <a:extLst>
              <a:ext uri="{FF2B5EF4-FFF2-40B4-BE49-F238E27FC236}">
                <a16:creationId xmlns:a16="http://schemas.microsoft.com/office/drawing/2014/main" id="{72FB45A8-9D5C-E543-BCCB-D398A638F46C}"/>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180198" y="2889257"/>
            <a:ext cx="1574340" cy="11807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6D8B9BE-9E8A-2C49-B440-48186ADEB05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385088" y="2948410"/>
            <a:ext cx="1833800" cy="852717"/>
          </a:xfrm>
          <a:prstGeom prst="rect">
            <a:avLst/>
          </a:prstGeom>
        </p:spPr>
      </p:pic>
      <p:pic>
        <p:nvPicPr>
          <p:cNvPr id="10" name="Picture 9">
            <a:extLst>
              <a:ext uri="{FF2B5EF4-FFF2-40B4-BE49-F238E27FC236}">
                <a16:creationId xmlns:a16="http://schemas.microsoft.com/office/drawing/2014/main" id="{0F19DA14-4226-7640-8A65-36A07D72B08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667680" y="2948410"/>
            <a:ext cx="1630932" cy="1113111"/>
          </a:xfrm>
          <a:prstGeom prst="rect">
            <a:avLst/>
          </a:prstGeom>
        </p:spPr>
      </p:pic>
      <p:pic>
        <p:nvPicPr>
          <p:cNvPr id="11" name="Picture 10">
            <a:extLst>
              <a:ext uri="{FF2B5EF4-FFF2-40B4-BE49-F238E27FC236}">
                <a16:creationId xmlns:a16="http://schemas.microsoft.com/office/drawing/2014/main" id="{812B0C57-708E-234E-9DDD-654C63A28F4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76339" y="4027742"/>
            <a:ext cx="1992466" cy="1328310"/>
          </a:xfrm>
          <a:prstGeom prst="rect">
            <a:avLst/>
          </a:prstGeom>
        </p:spPr>
      </p:pic>
      <p:pic>
        <p:nvPicPr>
          <p:cNvPr id="12" name="Picture 11">
            <a:extLst>
              <a:ext uri="{FF2B5EF4-FFF2-40B4-BE49-F238E27FC236}">
                <a16:creationId xmlns:a16="http://schemas.microsoft.com/office/drawing/2014/main" id="{4E8283A9-C353-3546-9264-267F4C80591B}"/>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396671" y="4114320"/>
            <a:ext cx="1047476" cy="1047476"/>
          </a:xfrm>
          <a:prstGeom prst="rect">
            <a:avLst/>
          </a:prstGeom>
        </p:spPr>
      </p:pic>
      <p:pic>
        <p:nvPicPr>
          <p:cNvPr id="13" name="Picture 12">
            <a:extLst>
              <a:ext uri="{FF2B5EF4-FFF2-40B4-BE49-F238E27FC236}">
                <a16:creationId xmlns:a16="http://schemas.microsoft.com/office/drawing/2014/main" id="{AF799C7D-C5B5-1340-A53E-1091F96C8755}"/>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724272" y="4384421"/>
            <a:ext cx="1574340" cy="634109"/>
          </a:xfrm>
          <a:prstGeom prst="rect">
            <a:avLst/>
          </a:prstGeom>
        </p:spPr>
      </p:pic>
      <p:pic>
        <p:nvPicPr>
          <p:cNvPr id="15" name="Picture 14">
            <a:extLst>
              <a:ext uri="{FF2B5EF4-FFF2-40B4-BE49-F238E27FC236}">
                <a16:creationId xmlns:a16="http://schemas.microsoft.com/office/drawing/2014/main" id="{BB0890BE-0789-F541-ABCD-3E98FFE0CBFA}"/>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091564" y="3101541"/>
            <a:ext cx="1392875" cy="900896"/>
          </a:xfrm>
          <a:prstGeom prst="rect">
            <a:avLst/>
          </a:prstGeom>
        </p:spPr>
      </p:pic>
      <p:pic>
        <p:nvPicPr>
          <p:cNvPr id="16" name="Picture 15">
            <a:extLst>
              <a:ext uri="{FF2B5EF4-FFF2-40B4-BE49-F238E27FC236}">
                <a16:creationId xmlns:a16="http://schemas.microsoft.com/office/drawing/2014/main" id="{8CBF3790-BE3A-2842-A0E4-0B339DE70D52}"/>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b="40507"/>
          <a:stretch/>
        </p:blipFill>
        <p:spPr>
          <a:xfrm>
            <a:off x="9727325" y="4477431"/>
            <a:ext cx="2159943" cy="321251"/>
          </a:xfrm>
          <a:prstGeom prst="rect">
            <a:avLst/>
          </a:prstGeom>
        </p:spPr>
      </p:pic>
      <p:pic>
        <p:nvPicPr>
          <p:cNvPr id="5" name="Picture 4">
            <a:extLst>
              <a:ext uri="{FF2B5EF4-FFF2-40B4-BE49-F238E27FC236}">
                <a16:creationId xmlns:a16="http://schemas.microsoft.com/office/drawing/2014/main" id="{87FD0414-A046-A247-99A1-AC32D553F6E7}"/>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272013" y="4209296"/>
            <a:ext cx="1905000" cy="952500"/>
          </a:xfrm>
          <a:prstGeom prst="rect">
            <a:avLst/>
          </a:prstGeom>
        </p:spPr>
      </p:pic>
      <p:pic>
        <p:nvPicPr>
          <p:cNvPr id="7" name="Picture 6" descr="A picture containing logo&#10;&#10;Description automatically generated">
            <a:extLst>
              <a:ext uri="{FF2B5EF4-FFF2-40B4-BE49-F238E27FC236}">
                <a16:creationId xmlns:a16="http://schemas.microsoft.com/office/drawing/2014/main" id="{2945CD5F-1DC3-AB4F-9343-908704450D78}"/>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76339" y="5604793"/>
            <a:ext cx="1992467" cy="753907"/>
          </a:xfrm>
          <a:prstGeom prst="rect">
            <a:avLst/>
          </a:prstGeom>
        </p:spPr>
      </p:pic>
      <p:pic>
        <p:nvPicPr>
          <p:cNvPr id="17" name="Picture 16" descr="A picture containing text&#10;&#10;Description automatically generated">
            <a:extLst>
              <a:ext uri="{FF2B5EF4-FFF2-40B4-BE49-F238E27FC236}">
                <a16:creationId xmlns:a16="http://schemas.microsoft.com/office/drawing/2014/main" id="{65C36BC4-F1FF-9842-8CCF-C2439281FE0E}"/>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938808" y="5451218"/>
            <a:ext cx="1963201" cy="875367"/>
          </a:xfrm>
          <a:prstGeom prst="rect">
            <a:avLst/>
          </a:prstGeom>
        </p:spPr>
      </p:pic>
    </p:spTree>
    <p:extLst>
      <p:ext uri="{BB962C8B-B14F-4D97-AF65-F5344CB8AC3E}">
        <p14:creationId xmlns:p14="http://schemas.microsoft.com/office/powerpoint/2010/main" val="2243741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p:txBody>
          <a:bodyPr/>
          <a:lstStyle/>
          <a:p>
            <a:r>
              <a:rPr lang="en-US" dirty="0"/>
              <a:t>Off Premise Highlights</a:t>
            </a:r>
          </a:p>
        </p:txBody>
      </p:sp>
      <p:pic>
        <p:nvPicPr>
          <p:cNvPr id="54" name="Picture 53">
            <a:extLst>
              <a:ext uri="{FF2B5EF4-FFF2-40B4-BE49-F238E27FC236}">
                <a16:creationId xmlns:a16="http://schemas.microsoft.com/office/drawing/2014/main" id="{5A3997B8-0EC5-E74E-8C32-2A424566262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53503" y="1235220"/>
            <a:ext cx="1422400" cy="1422400"/>
          </a:xfrm>
          <a:prstGeom prst="rect">
            <a:avLst/>
          </a:prstGeom>
        </p:spPr>
      </p:pic>
      <p:pic>
        <p:nvPicPr>
          <p:cNvPr id="55" name="Picture 54">
            <a:extLst>
              <a:ext uri="{FF2B5EF4-FFF2-40B4-BE49-F238E27FC236}">
                <a16:creationId xmlns:a16="http://schemas.microsoft.com/office/drawing/2014/main" id="{C969EF78-D24F-E14F-85EA-5946274103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6860" y="1540020"/>
            <a:ext cx="1435100" cy="812800"/>
          </a:xfrm>
          <a:prstGeom prst="rect">
            <a:avLst/>
          </a:prstGeom>
        </p:spPr>
      </p:pic>
      <p:pic>
        <p:nvPicPr>
          <p:cNvPr id="56" name="Picture 55">
            <a:extLst>
              <a:ext uri="{FF2B5EF4-FFF2-40B4-BE49-F238E27FC236}">
                <a16:creationId xmlns:a16="http://schemas.microsoft.com/office/drawing/2014/main" id="{571819C4-E697-FE46-B61A-F7DE284AC0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56782" y="1650684"/>
            <a:ext cx="1794754" cy="523470"/>
          </a:xfrm>
          <a:prstGeom prst="rect">
            <a:avLst/>
          </a:prstGeom>
        </p:spPr>
      </p:pic>
      <p:pic>
        <p:nvPicPr>
          <p:cNvPr id="57" name="Picture 56">
            <a:extLst>
              <a:ext uri="{FF2B5EF4-FFF2-40B4-BE49-F238E27FC236}">
                <a16:creationId xmlns:a16="http://schemas.microsoft.com/office/drawing/2014/main" id="{D6558100-25B1-C347-8A03-A5C704A99CB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98100" y="1470170"/>
            <a:ext cx="1155700" cy="952500"/>
          </a:xfrm>
          <a:prstGeom prst="rect">
            <a:avLst/>
          </a:prstGeom>
        </p:spPr>
      </p:pic>
      <p:pic>
        <p:nvPicPr>
          <p:cNvPr id="58" name="Picture 57">
            <a:extLst>
              <a:ext uri="{FF2B5EF4-FFF2-40B4-BE49-F238E27FC236}">
                <a16:creationId xmlns:a16="http://schemas.microsoft.com/office/drawing/2014/main" id="{2D1C003A-92C1-E240-8074-4A07D7425E4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54175" y="3119526"/>
            <a:ext cx="1190926" cy="455354"/>
          </a:xfrm>
          <a:prstGeom prst="rect">
            <a:avLst/>
          </a:prstGeom>
        </p:spPr>
      </p:pic>
      <p:pic>
        <p:nvPicPr>
          <p:cNvPr id="59" name="Picture 58">
            <a:extLst>
              <a:ext uri="{FF2B5EF4-FFF2-40B4-BE49-F238E27FC236}">
                <a16:creationId xmlns:a16="http://schemas.microsoft.com/office/drawing/2014/main" id="{5D9CC763-54E5-A647-B307-1C9E86AF2FD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85053" y="3080286"/>
            <a:ext cx="1422400" cy="521888"/>
          </a:xfrm>
          <a:prstGeom prst="rect">
            <a:avLst/>
          </a:prstGeom>
        </p:spPr>
      </p:pic>
      <p:pic>
        <p:nvPicPr>
          <p:cNvPr id="60" name="Picture 59">
            <a:extLst>
              <a:ext uri="{FF2B5EF4-FFF2-40B4-BE49-F238E27FC236}">
                <a16:creationId xmlns:a16="http://schemas.microsoft.com/office/drawing/2014/main" id="{F6DF50AB-E85F-DA4C-8AF1-6DE3686F3F3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12242" y="2700403"/>
            <a:ext cx="1247666" cy="1247666"/>
          </a:xfrm>
          <a:prstGeom prst="rect">
            <a:avLst/>
          </a:prstGeom>
        </p:spPr>
      </p:pic>
      <p:pic>
        <p:nvPicPr>
          <p:cNvPr id="61" name="Picture 60">
            <a:extLst>
              <a:ext uri="{FF2B5EF4-FFF2-40B4-BE49-F238E27FC236}">
                <a16:creationId xmlns:a16="http://schemas.microsoft.com/office/drawing/2014/main" id="{71342FA4-0C72-CA40-90F3-3AE0D98DB9A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902757" y="2758693"/>
            <a:ext cx="1689100" cy="1206500"/>
          </a:xfrm>
          <a:prstGeom prst="rect">
            <a:avLst/>
          </a:prstGeom>
        </p:spPr>
      </p:pic>
      <p:pic>
        <p:nvPicPr>
          <p:cNvPr id="62" name="Picture 61">
            <a:extLst>
              <a:ext uri="{FF2B5EF4-FFF2-40B4-BE49-F238E27FC236}">
                <a16:creationId xmlns:a16="http://schemas.microsoft.com/office/drawing/2014/main" id="{032A23F7-E788-AB42-9D0F-5065B7F910D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19382" y="4017590"/>
            <a:ext cx="1206500" cy="1206500"/>
          </a:xfrm>
          <a:prstGeom prst="rect">
            <a:avLst/>
          </a:prstGeom>
        </p:spPr>
      </p:pic>
      <p:pic>
        <p:nvPicPr>
          <p:cNvPr id="63" name="Picture 62">
            <a:extLst>
              <a:ext uri="{FF2B5EF4-FFF2-40B4-BE49-F238E27FC236}">
                <a16:creationId xmlns:a16="http://schemas.microsoft.com/office/drawing/2014/main" id="{77C781BF-3159-8B41-A0B4-99FCA120A23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400793" y="4080848"/>
            <a:ext cx="939800" cy="965200"/>
          </a:xfrm>
          <a:prstGeom prst="rect">
            <a:avLst/>
          </a:prstGeom>
        </p:spPr>
      </p:pic>
      <p:pic>
        <p:nvPicPr>
          <p:cNvPr id="64" name="Picture 63">
            <a:extLst>
              <a:ext uri="{FF2B5EF4-FFF2-40B4-BE49-F238E27FC236}">
                <a16:creationId xmlns:a16="http://schemas.microsoft.com/office/drawing/2014/main" id="{AB1F24B1-3238-9544-98DB-616AAE6820F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613823" y="4352629"/>
            <a:ext cx="1121173" cy="421638"/>
          </a:xfrm>
          <a:prstGeom prst="rect">
            <a:avLst/>
          </a:prstGeom>
        </p:spPr>
      </p:pic>
      <p:pic>
        <p:nvPicPr>
          <p:cNvPr id="65" name="Picture 64">
            <a:extLst>
              <a:ext uri="{FF2B5EF4-FFF2-40B4-BE49-F238E27FC236}">
                <a16:creationId xmlns:a16="http://schemas.microsoft.com/office/drawing/2014/main" id="{BFEC804F-FB1B-5549-98BE-35782850C4D8}"/>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097925" y="4351336"/>
            <a:ext cx="876300" cy="863600"/>
          </a:xfrm>
          <a:prstGeom prst="rect">
            <a:avLst/>
          </a:prstGeom>
        </p:spPr>
      </p:pic>
      <p:pic>
        <p:nvPicPr>
          <p:cNvPr id="66" name="Picture 65">
            <a:extLst>
              <a:ext uri="{FF2B5EF4-FFF2-40B4-BE49-F238E27FC236}">
                <a16:creationId xmlns:a16="http://schemas.microsoft.com/office/drawing/2014/main" id="{46255E2D-FE3B-144E-97F7-A9D9992C40BE}"/>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985307" y="3948069"/>
            <a:ext cx="1524000" cy="1524000"/>
          </a:xfrm>
          <a:prstGeom prst="rect">
            <a:avLst/>
          </a:prstGeom>
        </p:spPr>
      </p:pic>
      <p:pic>
        <p:nvPicPr>
          <p:cNvPr id="68" name="Picture 67">
            <a:extLst>
              <a:ext uri="{FF2B5EF4-FFF2-40B4-BE49-F238E27FC236}">
                <a16:creationId xmlns:a16="http://schemas.microsoft.com/office/drawing/2014/main" id="{96DD6C3E-676E-954A-AE87-F962EF4C3E8E}"/>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52682" y="5237784"/>
            <a:ext cx="1739900" cy="1155700"/>
          </a:xfrm>
          <a:prstGeom prst="rect">
            <a:avLst/>
          </a:prstGeom>
        </p:spPr>
      </p:pic>
      <p:pic>
        <p:nvPicPr>
          <p:cNvPr id="3" name="Picture 2">
            <a:extLst>
              <a:ext uri="{FF2B5EF4-FFF2-40B4-BE49-F238E27FC236}">
                <a16:creationId xmlns:a16="http://schemas.microsoft.com/office/drawing/2014/main" id="{0A1C9D76-3213-B044-9004-F481AAE7081E}"/>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3106673" y="2833495"/>
            <a:ext cx="1535289" cy="863600"/>
          </a:xfrm>
          <a:prstGeom prst="rect">
            <a:avLst/>
          </a:prstGeom>
        </p:spPr>
      </p:pic>
      <p:pic>
        <p:nvPicPr>
          <p:cNvPr id="4" name="Picture 3">
            <a:extLst>
              <a:ext uri="{FF2B5EF4-FFF2-40B4-BE49-F238E27FC236}">
                <a16:creationId xmlns:a16="http://schemas.microsoft.com/office/drawing/2014/main" id="{2CC1C034-9CBA-F245-8000-F27101C3D49B}"/>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911432" y="1700618"/>
            <a:ext cx="1422400" cy="1079500"/>
          </a:xfrm>
          <a:prstGeom prst="rect">
            <a:avLst/>
          </a:prstGeom>
        </p:spPr>
      </p:pic>
      <p:pic>
        <p:nvPicPr>
          <p:cNvPr id="5" name="Picture 4">
            <a:extLst>
              <a:ext uri="{FF2B5EF4-FFF2-40B4-BE49-F238E27FC236}">
                <a16:creationId xmlns:a16="http://schemas.microsoft.com/office/drawing/2014/main" id="{7E89FEB4-D0B0-C34B-BAFF-FDEFE1EDCF4F}"/>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3203802" y="5414100"/>
            <a:ext cx="1333782" cy="863600"/>
          </a:xfrm>
          <a:prstGeom prst="rect">
            <a:avLst/>
          </a:prstGeom>
        </p:spPr>
      </p:pic>
    </p:spTree>
    <p:extLst>
      <p:ext uri="{BB962C8B-B14F-4D97-AF65-F5344CB8AC3E}">
        <p14:creationId xmlns:p14="http://schemas.microsoft.com/office/powerpoint/2010/main" val="1628853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a:xfrm>
            <a:off x="838200" y="931941"/>
            <a:ext cx="10515600" cy="1325563"/>
          </a:xfrm>
        </p:spPr>
        <p:txBody>
          <a:bodyPr/>
          <a:lstStyle/>
          <a:p>
            <a:pPr algn="ctr"/>
            <a:r>
              <a:rPr lang="en-US" dirty="0"/>
              <a:t>Product Line</a:t>
            </a:r>
          </a:p>
        </p:txBody>
      </p:sp>
      <p:grpSp>
        <p:nvGrpSpPr>
          <p:cNvPr id="25" name="Group 24">
            <a:extLst>
              <a:ext uri="{FF2B5EF4-FFF2-40B4-BE49-F238E27FC236}">
                <a16:creationId xmlns:a16="http://schemas.microsoft.com/office/drawing/2014/main" id="{048718D5-7EEE-1747-BB23-A5F9FFC5C050}"/>
              </a:ext>
            </a:extLst>
          </p:cNvPr>
          <p:cNvGrpSpPr/>
          <p:nvPr/>
        </p:nvGrpSpPr>
        <p:grpSpPr>
          <a:xfrm>
            <a:off x="512021" y="2257504"/>
            <a:ext cx="11045126" cy="2137044"/>
            <a:chOff x="150996" y="1687133"/>
            <a:chExt cx="13590459" cy="2629524"/>
          </a:xfrm>
        </p:grpSpPr>
        <p:sp>
          <p:nvSpPr>
            <p:cNvPr id="26" name="object 27">
              <a:extLst>
                <a:ext uri="{FF2B5EF4-FFF2-40B4-BE49-F238E27FC236}">
                  <a16:creationId xmlns:a16="http://schemas.microsoft.com/office/drawing/2014/main" id="{B84FDE7F-229D-3944-94FC-DF610C1ACA60}"/>
                </a:ext>
              </a:extLst>
            </p:cNvPr>
            <p:cNvSpPr/>
            <p:nvPr/>
          </p:nvSpPr>
          <p:spPr>
            <a:xfrm>
              <a:off x="8797110" y="1687133"/>
              <a:ext cx="4944345" cy="2629524"/>
            </a:xfrm>
            <a:prstGeom prst="rect">
              <a:avLst/>
            </a:prstGeom>
            <a:blipFill>
              <a:blip r:embed="rId2" cstate="email">
                <a:extLst>
                  <a:ext uri="{28A0092B-C50C-407E-A947-70E740481C1C}">
                    <a14:useLocalDpi xmlns:a14="http://schemas.microsoft.com/office/drawing/2010/main"/>
                  </a:ext>
                </a:extLst>
              </a:blip>
              <a:stretch>
                <a:fillRect l="-140921" r="-1"/>
              </a:stretch>
            </a:blipFill>
          </p:spPr>
          <p:txBody>
            <a:bodyPr wrap="square" lIns="0" tIns="0" rIns="0" bIns="0" rtlCol="0"/>
            <a:lstStyle/>
            <a:p>
              <a:endParaRPr dirty="0"/>
            </a:p>
          </p:txBody>
        </p:sp>
        <p:sp>
          <p:nvSpPr>
            <p:cNvPr id="27" name="object 27">
              <a:extLst>
                <a:ext uri="{FF2B5EF4-FFF2-40B4-BE49-F238E27FC236}">
                  <a16:creationId xmlns:a16="http://schemas.microsoft.com/office/drawing/2014/main" id="{D97E4966-A4AD-814A-9CD3-A50D1A4DFB34}"/>
                </a:ext>
              </a:extLst>
            </p:cNvPr>
            <p:cNvSpPr/>
            <p:nvPr/>
          </p:nvSpPr>
          <p:spPr>
            <a:xfrm>
              <a:off x="150996" y="1722497"/>
              <a:ext cx="4308841" cy="2558795"/>
            </a:xfrm>
            <a:prstGeom prst="rect">
              <a:avLst/>
            </a:prstGeom>
            <a:blipFill>
              <a:blip r:embed="rId3" cstate="email">
                <a:extLst>
                  <a:ext uri="{28A0092B-C50C-407E-A947-70E740481C1C}">
                    <a14:useLocalDpi xmlns:a14="http://schemas.microsoft.com/office/drawing/2010/main"/>
                  </a:ext>
                </a:extLst>
              </a:blip>
              <a:stretch>
                <a:fillRect r="-169018"/>
              </a:stretch>
            </a:blipFill>
          </p:spPr>
          <p:txBody>
            <a:bodyPr wrap="square" lIns="0" tIns="0" rIns="0" bIns="0" rtlCol="0"/>
            <a:lstStyle/>
            <a:p>
              <a:endParaRPr dirty="0"/>
            </a:p>
          </p:txBody>
        </p:sp>
      </p:grpSp>
      <p:pic>
        <p:nvPicPr>
          <p:cNvPr id="36" name="Picture 35">
            <a:extLst>
              <a:ext uri="{FF2B5EF4-FFF2-40B4-BE49-F238E27FC236}">
                <a16:creationId xmlns:a16="http://schemas.microsoft.com/office/drawing/2014/main" id="{6EC5DE7F-A263-3D46-8CCD-0D4A6C9DC3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54811" y="2649515"/>
            <a:ext cx="3365114" cy="1711960"/>
          </a:xfrm>
          <a:prstGeom prst="rect">
            <a:avLst/>
          </a:prstGeom>
        </p:spPr>
      </p:pic>
      <p:pic>
        <p:nvPicPr>
          <p:cNvPr id="37" name="Picture 36">
            <a:extLst>
              <a:ext uri="{FF2B5EF4-FFF2-40B4-BE49-F238E27FC236}">
                <a16:creationId xmlns:a16="http://schemas.microsoft.com/office/drawing/2014/main" id="{841D4B4E-1681-C640-ACE6-522C4B0CAC8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53408" y="2829463"/>
            <a:ext cx="532496" cy="1429850"/>
          </a:xfrm>
          <a:prstGeom prst="rect">
            <a:avLst/>
          </a:prstGeom>
        </p:spPr>
      </p:pic>
    </p:spTree>
    <p:extLst>
      <p:ext uri="{BB962C8B-B14F-4D97-AF65-F5344CB8AC3E}">
        <p14:creationId xmlns:p14="http://schemas.microsoft.com/office/powerpoint/2010/main" val="1634592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40B4081-9D75-0248-9B5B-D2B06CF86B5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774" r="29849" b="17612"/>
          <a:stretch/>
        </p:blipFill>
        <p:spPr>
          <a:xfrm>
            <a:off x="135693" y="313897"/>
            <a:ext cx="6337412" cy="5841243"/>
          </a:xfrm>
          <a:prstGeom prst="rect">
            <a:avLst/>
          </a:prstGeom>
        </p:spPr>
      </p:pic>
      <p:sp>
        <p:nvSpPr>
          <p:cNvPr id="2" name="Title 1">
            <a:extLst>
              <a:ext uri="{FF2B5EF4-FFF2-40B4-BE49-F238E27FC236}">
                <a16:creationId xmlns:a16="http://schemas.microsoft.com/office/drawing/2014/main" id="{55503BF6-576A-9046-A773-6343C603A07B}"/>
              </a:ext>
            </a:extLst>
          </p:cNvPr>
          <p:cNvSpPr>
            <a:spLocks noGrp="1"/>
          </p:cNvSpPr>
          <p:nvPr>
            <p:ph type="title"/>
          </p:nvPr>
        </p:nvSpPr>
        <p:spPr>
          <a:xfrm>
            <a:off x="6096000" y="1607861"/>
            <a:ext cx="10515600" cy="1325563"/>
          </a:xfrm>
        </p:spPr>
        <p:txBody>
          <a:bodyPr/>
          <a:lstStyle/>
          <a:p>
            <a:r>
              <a:rPr lang="en-US" dirty="0"/>
              <a:t>Organic </a:t>
            </a:r>
            <a:r>
              <a:rPr lang="en-US" dirty="0" err="1"/>
              <a:t>Boxtails</a:t>
            </a:r>
            <a:endParaRPr lang="en-US" dirty="0"/>
          </a:p>
        </p:txBody>
      </p:sp>
      <p:sp>
        <p:nvSpPr>
          <p:cNvPr id="5" name="Content Placeholder 2">
            <a:extLst>
              <a:ext uri="{FF2B5EF4-FFF2-40B4-BE49-F238E27FC236}">
                <a16:creationId xmlns:a16="http://schemas.microsoft.com/office/drawing/2014/main" id="{53334325-AA29-8148-8EFB-CE90AB35CFB8}"/>
              </a:ext>
            </a:extLst>
          </p:cNvPr>
          <p:cNvSpPr txBox="1">
            <a:spLocks/>
          </p:cNvSpPr>
          <p:nvPr/>
        </p:nvSpPr>
        <p:spPr>
          <a:xfrm>
            <a:off x="6096000" y="2768792"/>
            <a:ext cx="5364892" cy="2564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785" indent="-172720">
              <a:lnSpc>
                <a:spcPct val="100000"/>
              </a:lnSpc>
              <a:spcBef>
                <a:spcPts val="100"/>
              </a:spcBef>
              <a:tabLst>
                <a:tab pos="185420" algn="l"/>
              </a:tabLst>
            </a:pPr>
            <a:r>
              <a:rPr lang="en-US" sz="1800" dirty="0">
                <a:solidFill>
                  <a:srgbClr val="626262"/>
                </a:solidFill>
                <a:latin typeface="Arial"/>
                <a:cs typeface="Arial"/>
              </a:rPr>
              <a:t>Craft Cocktails in a box</a:t>
            </a:r>
          </a:p>
          <a:p>
            <a:pPr marL="184785" indent="-172720">
              <a:lnSpc>
                <a:spcPct val="100000"/>
              </a:lnSpc>
              <a:spcBef>
                <a:spcPts val="100"/>
              </a:spcBef>
              <a:tabLst>
                <a:tab pos="185420" algn="l"/>
              </a:tabLst>
            </a:pPr>
            <a:r>
              <a:rPr lang="en-US" sz="1800" dirty="0">
                <a:solidFill>
                  <a:srgbClr val="626262"/>
                </a:solidFill>
                <a:latin typeface="Arial"/>
                <a:cs typeface="Arial"/>
              </a:rPr>
              <a:t>12% ABV</a:t>
            </a:r>
          </a:p>
          <a:p>
            <a:pPr marL="184785" indent="-172720">
              <a:lnSpc>
                <a:spcPct val="100000"/>
              </a:lnSpc>
              <a:spcBef>
                <a:spcPts val="100"/>
              </a:spcBef>
              <a:tabLst>
                <a:tab pos="185420" algn="l"/>
              </a:tabLst>
            </a:pPr>
            <a:r>
              <a:rPr lang="en-US" sz="1800" dirty="0">
                <a:solidFill>
                  <a:srgbClr val="626262"/>
                </a:solidFill>
                <a:latin typeface="Arial"/>
                <a:cs typeface="Arial"/>
              </a:rPr>
              <a:t>Shelf Stable</a:t>
            </a:r>
          </a:p>
          <a:p>
            <a:pPr marL="184785" indent="-172720">
              <a:lnSpc>
                <a:spcPct val="100000"/>
              </a:lnSpc>
              <a:spcBef>
                <a:spcPts val="100"/>
              </a:spcBef>
              <a:tabLst>
                <a:tab pos="185420" algn="l"/>
              </a:tabLst>
            </a:pPr>
            <a:r>
              <a:rPr lang="en-US" sz="1800" dirty="0">
                <a:solidFill>
                  <a:srgbClr val="626262"/>
                </a:solidFill>
                <a:latin typeface="Arial"/>
                <a:cs typeface="Arial"/>
              </a:rPr>
              <a:t>1.75L</a:t>
            </a:r>
          </a:p>
          <a:p>
            <a:pPr marL="184785" indent="-172720">
              <a:lnSpc>
                <a:spcPct val="100000"/>
              </a:lnSpc>
              <a:spcBef>
                <a:spcPts val="100"/>
              </a:spcBef>
              <a:tabLst>
                <a:tab pos="185420" algn="l"/>
              </a:tabLst>
            </a:pPr>
            <a:r>
              <a:rPr lang="en-US" sz="1800" dirty="0">
                <a:solidFill>
                  <a:srgbClr val="626262"/>
                </a:solidFill>
                <a:latin typeface="Arial"/>
                <a:cs typeface="Arial"/>
              </a:rPr>
              <a:t>5 Flavors</a:t>
            </a:r>
            <a:endParaRPr lang="en-US" sz="1800" dirty="0">
              <a:latin typeface="Arial"/>
              <a:cs typeface="Arial"/>
            </a:endParaRPr>
          </a:p>
        </p:txBody>
      </p:sp>
      <p:grpSp>
        <p:nvGrpSpPr>
          <p:cNvPr id="11" name="Group 10">
            <a:extLst>
              <a:ext uri="{FF2B5EF4-FFF2-40B4-BE49-F238E27FC236}">
                <a16:creationId xmlns:a16="http://schemas.microsoft.com/office/drawing/2014/main" id="{029799C3-476E-6A4F-98DD-0CC5B6E701CB}"/>
              </a:ext>
            </a:extLst>
          </p:cNvPr>
          <p:cNvGrpSpPr/>
          <p:nvPr/>
        </p:nvGrpSpPr>
        <p:grpSpPr>
          <a:xfrm>
            <a:off x="6179747" y="4458977"/>
            <a:ext cx="2136859" cy="400803"/>
            <a:chOff x="1363481" y="4500705"/>
            <a:chExt cx="2136859" cy="400803"/>
          </a:xfrm>
        </p:grpSpPr>
        <p:pic>
          <p:nvPicPr>
            <p:cNvPr id="6" name="Picture 5">
              <a:extLst>
                <a:ext uri="{FF2B5EF4-FFF2-40B4-BE49-F238E27FC236}">
                  <a16:creationId xmlns:a16="http://schemas.microsoft.com/office/drawing/2014/main" id="{F879A03E-11E7-0D4B-8E96-B1C62EBBF9D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62615" y="4519407"/>
              <a:ext cx="537725" cy="330908"/>
            </a:xfrm>
            <a:prstGeom prst="rect">
              <a:avLst/>
            </a:prstGeom>
          </p:spPr>
        </p:pic>
        <p:pic>
          <p:nvPicPr>
            <p:cNvPr id="7" name="Picture 6">
              <a:extLst>
                <a:ext uri="{FF2B5EF4-FFF2-40B4-BE49-F238E27FC236}">
                  <a16:creationId xmlns:a16="http://schemas.microsoft.com/office/drawing/2014/main" id="{ED341B1E-9843-394C-BE1F-08D86151B5B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64666" y="4500705"/>
              <a:ext cx="384103" cy="400803"/>
            </a:xfrm>
            <a:prstGeom prst="rect">
              <a:avLst/>
            </a:prstGeom>
          </p:spPr>
        </p:pic>
        <p:pic>
          <p:nvPicPr>
            <p:cNvPr id="8" name="Picture 7">
              <a:extLst>
                <a:ext uri="{FF2B5EF4-FFF2-40B4-BE49-F238E27FC236}">
                  <a16:creationId xmlns:a16="http://schemas.microsoft.com/office/drawing/2014/main" id="{B77EB642-4149-6A4E-AA46-8B112A63415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83990" y="4503532"/>
              <a:ext cx="353414" cy="353414"/>
            </a:xfrm>
            <a:prstGeom prst="rect">
              <a:avLst/>
            </a:prstGeom>
          </p:spPr>
        </p:pic>
        <p:pic>
          <p:nvPicPr>
            <p:cNvPr id="9" name="Picture 8">
              <a:extLst>
                <a:ext uri="{FF2B5EF4-FFF2-40B4-BE49-F238E27FC236}">
                  <a16:creationId xmlns:a16="http://schemas.microsoft.com/office/drawing/2014/main" id="{78079427-DB8C-3C40-87F6-112B5868083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76471" y="4503532"/>
              <a:ext cx="363355" cy="363355"/>
            </a:xfrm>
            <a:prstGeom prst="rect">
              <a:avLst/>
            </a:prstGeom>
          </p:spPr>
        </p:pic>
        <p:pic>
          <p:nvPicPr>
            <p:cNvPr id="10" name="Picture 9">
              <a:extLst>
                <a:ext uri="{FF2B5EF4-FFF2-40B4-BE49-F238E27FC236}">
                  <a16:creationId xmlns:a16="http://schemas.microsoft.com/office/drawing/2014/main" id="{90DAF192-F88A-7142-9478-90C2CB98CE5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63481" y="4500706"/>
              <a:ext cx="363355" cy="363355"/>
            </a:xfrm>
            <a:prstGeom prst="rect">
              <a:avLst/>
            </a:prstGeom>
          </p:spPr>
        </p:pic>
      </p:grpSp>
    </p:spTree>
    <p:extLst>
      <p:ext uri="{BB962C8B-B14F-4D97-AF65-F5344CB8AC3E}">
        <p14:creationId xmlns:p14="http://schemas.microsoft.com/office/powerpoint/2010/main" val="1117834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03BF6-576A-9046-A773-6343C603A07B}"/>
              </a:ext>
            </a:extLst>
          </p:cNvPr>
          <p:cNvSpPr>
            <a:spLocks noGrp="1"/>
          </p:cNvSpPr>
          <p:nvPr>
            <p:ph type="title"/>
          </p:nvPr>
        </p:nvSpPr>
        <p:spPr>
          <a:xfrm>
            <a:off x="1043450" y="3510116"/>
            <a:ext cx="2524432" cy="1325563"/>
          </a:xfrm>
        </p:spPr>
        <p:txBody>
          <a:bodyPr>
            <a:normAutofit/>
          </a:bodyPr>
          <a:lstStyle/>
          <a:p>
            <a:r>
              <a:rPr lang="en-US" sz="2400" dirty="0"/>
              <a:t>Organic Vodka</a:t>
            </a:r>
          </a:p>
        </p:txBody>
      </p:sp>
      <p:sp>
        <p:nvSpPr>
          <p:cNvPr id="12" name="Content Placeholder 2">
            <a:extLst>
              <a:ext uri="{FF2B5EF4-FFF2-40B4-BE49-F238E27FC236}">
                <a16:creationId xmlns:a16="http://schemas.microsoft.com/office/drawing/2014/main" id="{82F117BB-454B-EF4F-BD72-D53310B9389E}"/>
              </a:ext>
            </a:extLst>
          </p:cNvPr>
          <p:cNvSpPr txBox="1">
            <a:spLocks/>
          </p:cNvSpPr>
          <p:nvPr/>
        </p:nvSpPr>
        <p:spPr>
          <a:xfrm>
            <a:off x="1043449" y="4426420"/>
            <a:ext cx="3067663" cy="2564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785" indent="-172720">
              <a:lnSpc>
                <a:spcPct val="100000"/>
              </a:lnSpc>
              <a:spcBef>
                <a:spcPts val="100"/>
              </a:spcBef>
              <a:tabLst>
                <a:tab pos="185420" algn="l"/>
              </a:tabLst>
            </a:pPr>
            <a:r>
              <a:rPr lang="en-US" sz="1200" dirty="0">
                <a:latin typeface="Arial"/>
                <a:cs typeface="Arial"/>
              </a:rPr>
              <a:t>Ultra Premium Vodka at Pourable Price</a:t>
            </a:r>
          </a:p>
          <a:p>
            <a:pPr marL="184785" indent="-172720">
              <a:lnSpc>
                <a:spcPct val="100000"/>
              </a:lnSpc>
              <a:spcBef>
                <a:spcPts val="100"/>
              </a:spcBef>
              <a:tabLst>
                <a:tab pos="185420" algn="l"/>
              </a:tabLst>
            </a:pPr>
            <a:r>
              <a:rPr lang="en-US" sz="1200" dirty="0">
                <a:latin typeface="Arial"/>
                <a:cs typeface="Arial"/>
              </a:rPr>
              <a:t>Distilled from Non-GMO Cane Sugar</a:t>
            </a:r>
          </a:p>
          <a:p>
            <a:pPr marL="184785" indent="-172720">
              <a:lnSpc>
                <a:spcPct val="100000"/>
              </a:lnSpc>
              <a:spcBef>
                <a:spcPts val="100"/>
              </a:spcBef>
              <a:tabLst>
                <a:tab pos="185420" algn="l"/>
              </a:tabLst>
            </a:pPr>
            <a:r>
              <a:rPr lang="en-US" sz="1200" dirty="0">
                <a:latin typeface="Arial"/>
                <a:cs typeface="Arial"/>
              </a:rPr>
              <a:t>Clean, smooth and soft on the pallet</a:t>
            </a:r>
          </a:p>
          <a:p>
            <a:pPr marL="184785" indent="-172720">
              <a:lnSpc>
                <a:spcPct val="100000"/>
              </a:lnSpc>
              <a:spcBef>
                <a:spcPts val="100"/>
              </a:spcBef>
              <a:tabLst>
                <a:tab pos="185420" algn="l"/>
              </a:tabLst>
            </a:pPr>
            <a:r>
              <a:rPr lang="en-US" sz="1200" dirty="0">
                <a:latin typeface="Arial"/>
                <a:cs typeface="Arial"/>
              </a:rPr>
              <a:t>Hint of sweetness on the finish</a:t>
            </a:r>
          </a:p>
          <a:p>
            <a:pPr marL="184785" indent="-172720">
              <a:lnSpc>
                <a:spcPct val="100000"/>
              </a:lnSpc>
              <a:spcBef>
                <a:spcPts val="100"/>
              </a:spcBef>
              <a:tabLst>
                <a:tab pos="185420" algn="l"/>
              </a:tabLst>
            </a:pPr>
            <a:r>
              <a:rPr lang="en-US" sz="1200" dirty="0">
                <a:latin typeface="Arial"/>
                <a:cs typeface="Arial"/>
              </a:rPr>
              <a:t>40% ALC/VOL</a:t>
            </a:r>
          </a:p>
          <a:p>
            <a:pPr marL="184785" indent="-172720">
              <a:lnSpc>
                <a:spcPct val="100000"/>
              </a:lnSpc>
              <a:spcBef>
                <a:spcPts val="100"/>
              </a:spcBef>
              <a:tabLst>
                <a:tab pos="185420" algn="l"/>
              </a:tabLst>
            </a:pPr>
            <a:r>
              <a:rPr lang="en-US" sz="1200" dirty="0">
                <a:latin typeface="Arial"/>
                <a:cs typeface="Arial"/>
              </a:rPr>
              <a:t>80 Proof</a:t>
            </a:r>
          </a:p>
        </p:txBody>
      </p:sp>
      <p:sp>
        <p:nvSpPr>
          <p:cNvPr id="13" name="Title 1">
            <a:extLst>
              <a:ext uri="{FF2B5EF4-FFF2-40B4-BE49-F238E27FC236}">
                <a16:creationId xmlns:a16="http://schemas.microsoft.com/office/drawing/2014/main" id="{8123E2A2-DEA7-E148-A052-1991DF243234}"/>
              </a:ext>
            </a:extLst>
          </p:cNvPr>
          <p:cNvSpPr txBox="1">
            <a:spLocks/>
          </p:cNvSpPr>
          <p:nvPr/>
        </p:nvSpPr>
        <p:spPr>
          <a:xfrm>
            <a:off x="4408540" y="3510116"/>
            <a:ext cx="32618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r>
              <a:rPr lang="en-US" sz="2400" dirty="0"/>
              <a:t>Organic White Rum</a:t>
            </a:r>
          </a:p>
        </p:txBody>
      </p:sp>
      <p:sp>
        <p:nvSpPr>
          <p:cNvPr id="15" name="Content Placeholder 2">
            <a:extLst>
              <a:ext uri="{FF2B5EF4-FFF2-40B4-BE49-F238E27FC236}">
                <a16:creationId xmlns:a16="http://schemas.microsoft.com/office/drawing/2014/main" id="{CD9FB474-C511-6E43-AAC4-8536C413D442}"/>
              </a:ext>
            </a:extLst>
          </p:cNvPr>
          <p:cNvSpPr txBox="1">
            <a:spLocks/>
          </p:cNvSpPr>
          <p:nvPr/>
        </p:nvSpPr>
        <p:spPr>
          <a:xfrm>
            <a:off x="4408540" y="4426420"/>
            <a:ext cx="2775153" cy="2564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785" indent="-172720">
              <a:lnSpc>
                <a:spcPct val="100000"/>
              </a:lnSpc>
              <a:spcBef>
                <a:spcPts val="100"/>
              </a:spcBef>
              <a:tabLst>
                <a:tab pos="185420" algn="l"/>
              </a:tabLst>
            </a:pPr>
            <a:r>
              <a:rPr lang="en-US" sz="1200" dirty="0">
                <a:latin typeface="Arial"/>
                <a:cs typeface="Arial"/>
              </a:rPr>
              <a:t>Ultra Premium White Rum to enjoy neat or mixed</a:t>
            </a:r>
          </a:p>
          <a:p>
            <a:pPr marL="184785" indent="-172720">
              <a:lnSpc>
                <a:spcPct val="100000"/>
              </a:lnSpc>
              <a:spcBef>
                <a:spcPts val="100"/>
              </a:spcBef>
              <a:tabLst>
                <a:tab pos="185420" algn="l"/>
              </a:tabLst>
            </a:pPr>
            <a:r>
              <a:rPr lang="en-US" sz="1200" dirty="0">
                <a:latin typeface="Arial"/>
                <a:cs typeface="Arial"/>
              </a:rPr>
              <a:t>Silky, Smooth, Bright Flavors</a:t>
            </a:r>
          </a:p>
          <a:p>
            <a:pPr marL="184785" indent="-172720">
              <a:lnSpc>
                <a:spcPct val="100000"/>
              </a:lnSpc>
              <a:spcBef>
                <a:spcPts val="100"/>
              </a:spcBef>
              <a:tabLst>
                <a:tab pos="185420" algn="l"/>
              </a:tabLst>
            </a:pPr>
            <a:r>
              <a:rPr lang="en-US" sz="1200" dirty="0">
                <a:latin typeface="Arial"/>
                <a:cs typeface="Arial"/>
              </a:rPr>
              <a:t>Aged in American White Oak</a:t>
            </a:r>
          </a:p>
          <a:p>
            <a:pPr marL="184785" indent="-172720">
              <a:lnSpc>
                <a:spcPct val="100000"/>
              </a:lnSpc>
              <a:spcBef>
                <a:spcPts val="100"/>
              </a:spcBef>
              <a:tabLst>
                <a:tab pos="185420" algn="l"/>
              </a:tabLst>
            </a:pPr>
            <a:r>
              <a:rPr lang="en-US" sz="1200" dirty="0">
                <a:latin typeface="Arial"/>
                <a:cs typeface="Arial"/>
              </a:rPr>
              <a:t>40% ALC/VOL</a:t>
            </a:r>
          </a:p>
          <a:p>
            <a:pPr marL="184785" indent="-172720">
              <a:lnSpc>
                <a:spcPct val="100000"/>
              </a:lnSpc>
              <a:spcBef>
                <a:spcPts val="100"/>
              </a:spcBef>
              <a:tabLst>
                <a:tab pos="185420" algn="l"/>
              </a:tabLst>
            </a:pPr>
            <a:r>
              <a:rPr lang="en-US" sz="1200" dirty="0">
                <a:latin typeface="Arial"/>
                <a:cs typeface="Arial"/>
              </a:rPr>
              <a:t>80 Proof</a:t>
            </a:r>
          </a:p>
        </p:txBody>
      </p:sp>
      <p:sp>
        <p:nvSpPr>
          <p:cNvPr id="16" name="Content Placeholder 2">
            <a:extLst>
              <a:ext uri="{FF2B5EF4-FFF2-40B4-BE49-F238E27FC236}">
                <a16:creationId xmlns:a16="http://schemas.microsoft.com/office/drawing/2014/main" id="{8A0D2419-B6DC-9546-87C9-D09C2FE6CCF7}"/>
              </a:ext>
            </a:extLst>
          </p:cNvPr>
          <p:cNvSpPr txBox="1">
            <a:spLocks/>
          </p:cNvSpPr>
          <p:nvPr/>
        </p:nvSpPr>
        <p:spPr>
          <a:xfrm>
            <a:off x="7726925" y="4426420"/>
            <a:ext cx="2775155" cy="2564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785" indent="-172720">
              <a:lnSpc>
                <a:spcPct val="100000"/>
              </a:lnSpc>
              <a:spcBef>
                <a:spcPts val="100"/>
              </a:spcBef>
              <a:tabLst>
                <a:tab pos="185420" algn="l"/>
              </a:tabLst>
            </a:pPr>
            <a:r>
              <a:rPr lang="en-US" sz="1200" dirty="0">
                <a:solidFill>
                  <a:srgbClr val="626262"/>
                </a:solidFill>
                <a:latin typeface="Arial"/>
                <a:cs typeface="Arial"/>
              </a:rPr>
              <a:t>Ultra Premium Spiced Rum</a:t>
            </a:r>
          </a:p>
          <a:p>
            <a:pPr marL="184785" indent="-172720">
              <a:lnSpc>
                <a:spcPct val="100000"/>
              </a:lnSpc>
              <a:spcBef>
                <a:spcPts val="100"/>
              </a:spcBef>
              <a:tabLst>
                <a:tab pos="185420" algn="l"/>
              </a:tabLst>
            </a:pPr>
            <a:r>
              <a:rPr lang="en-US" sz="1200" dirty="0">
                <a:solidFill>
                  <a:srgbClr val="626262"/>
                </a:solidFill>
                <a:latin typeface="Arial"/>
                <a:cs typeface="Arial"/>
              </a:rPr>
              <a:t>Soft, smooth, lingering finish</a:t>
            </a:r>
          </a:p>
          <a:p>
            <a:pPr marL="184785" indent="-172720">
              <a:lnSpc>
                <a:spcPct val="100000"/>
              </a:lnSpc>
              <a:spcBef>
                <a:spcPts val="100"/>
              </a:spcBef>
              <a:tabLst>
                <a:tab pos="185420" algn="l"/>
              </a:tabLst>
            </a:pPr>
            <a:r>
              <a:rPr lang="en-US" sz="1200" dirty="0">
                <a:solidFill>
                  <a:srgbClr val="626262"/>
                </a:solidFill>
                <a:latin typeface="Arial"/>
                <a:cs typeface="Arial"/>
              </a:rPr>
              <a:t>Hint of Vanilla</a:t>
            </a:r>
          </a:p>
          <a:p>
            <a:pPr marL="184785" indent="-172720">
              <a:lnSpc>
                <a:spcPct val="100000"/>
              </a:lnSpc>
              <a:spcBef>
                <a:spcPts val="100"/>
              </a:spcBef>
              <a:tabLst>
                <a:tab pos="185420" algn="l"/>
              </a:tabLst>
            </a:pPr>
            <a:r>
              <a:rPr lang="en-US" sz="1200" dirty="0">
                <a:solidFill>
                  <a:srgbClr val="626262"/>
                </a:solidFill>
                <a:latin typeface="Arial"/>
                <a:cs typeface="Arial"/>
              </a:rPr>
              <a:t>Aged in American White Oak</a:t>
            </a:r>
          </a:p>
          <a:p>
            <a:pPr marL="184785" indent="-172720">
              <a:lnSpc>
                <a:spcPct val="100000"/>
              </a:lnSpc>
              <a:spcBef>
                <a:spcPts val="100"/>
              </a:spcBef>
              <a:tabLst>
                <a:tab pos="185420" algn="l"/>
              </a:tabLst>
            </a:pPr>
            <a:r>
              <a:rPr lang="en-US" sz="1200" dirty="0">
                <a:solidFill>
                  <a:srgbClr val="626262"/>
                </a:solidFill>
                <a:latin typeface="Arial"/>
                <a:cs typeface="Arial"/>
              </a:rPr>
              <a:t>40% ALC/VOL</a:t>
            </a:r>
          </a:p>
          <a:p>
            <a:pPr marL="184785" indent="-172720">
              <a:lnSpc>
                <a:spcPct val="100000"/>
              </a:lnSpc>
              <a:spcBef>
                <a:spcPts val="100"/>
              </a:spcBef>
              <a:tabLst>
                <a:tab pos="185420" algn="l"/>
              </a:tabLst>
            </a:pPr>
            <a:r>
              <a:rPr lang="en-US" sz="1200" dirty="0">
                <a:solidFill>
                  <a:srgbClr val="626262"/>
                </a:solidFill>
                <a:latin typeface="Arial"/>
                <a:cs typeface="Arial"/>
              </a:rPr>
              <a:t>80 Proof</a:t>
            </a:r>
            <a:endParaRPr lang="en-US" sz="1200" dirty="0">
              <a:latin typeface="Arial"/>
              <a:cs typeface="Arial"/>
            </a:endParaRPr>
          </a:p>
        </p:txBody>
      </p:sp>
      <p:sp>
        <p:nvSpPr>
          <p:cNvPr id="17" name="Title 1">
            <a:extLst>
              <a:ext uri="{FF2B5EF4-FFF2-40B4-BE49-F238E27FC236}">
                <a16:creationId xmlns:a16="http://schemas.microsoft.com/office/drawing/2014/main" id="{9A71231A-C881-5B46-B9FF-BAFF72D38C7E}"/>
              </a:ext>
            </a:extLst>
          </p:cNvPr>
          <p:cNvSpPr txBox="1">
            <a:spLocks/>
          </p:cNvSpPr>
          <p:nvPr/>
        </p:nvSpPr>
        <p:spPr>
          <a:xfrm>
            <a:off x="7783461" y="3510116"/>
            <a:ext cx="32618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9EDE"/>
                </a:solidFill>
                <a:latin typeface="Arial" panose="020B0604020202020204" pitchFamily="34" charset="0"/>
                <a:ea typeface="+mj-ea"/>
                <a:cs typeface="Arial" panose="020B0604020202020204" pitchFamily="34" charset="0"/>
              </a:defRPr>
            </a:lvl1pPr>
          </a:lstStyle>
          <a:p>
            <a:r>
              <a:rPr lang="en-US" sz="2400" dirty="0"/>
              <a:t>Organic Spiced Rum</a:t>
            </a:r>
          </a:p>
        </p:txBody>
      </p:sp>
      <p:pic>
        <p:nvPicPr>
          <p:cNvPr id="4" name="Picture 3">
            <a:extLst>
              <a:ext uri="{FF2B5EF4-FFF2-40B4-BE49-F238E27FC236}">
                <a16:creationId xmlns:a16="http://schemas.microsoft.com/office/drawing/2014/main" id="{4AAE742E-32AA-174A-891C-F7B8CB083D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0773" y="589935"/>
            <a:ext cx="704311" cy="3067665"/>
          </a:xfrm>
          <a:prstGeom prst="rect">
            <a:avLst/>
          </a:prstGeom>
        </p:spPr>
      </p:pic>
      <p:pic>
        <p:nvPicPr>
          <p:cNvPr id="20" name="Picture 19">
            <a:extLst>
              <a:ext uri="{FF2B5EF4-FFF2-40B4-BE49-F238E27FC236}">
                <a16:creationId xmlns:a16="http://schemas.microsoft.com/office/drawing/2014/main" id="{E2B56A66-36A3-D446-82DB-C44D14CE86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47445" y="475634"/>
            <a:ext cx="984040" cy="3296265"/>
          </a:xfrm>
          <a:prstGeom prst="rect">
            <a:avLst/>
          </a:prstGeom>
        </p:spPr>
      </p:pic>
      <p:pic>
        <p:nvPicPr>
          <p:cNvPr id="3" name="Picture 2">
            <a:extLst>
              <a:ext uri="{FF2B5EF4-FFF2-40B4-BE49-F238E27FC236}">
                <a16:creationId xmlns:a16="http://schemas.microsoft.com/office/drawing/2014/main" id="{7B31BB4C-1398-C242-AA62-C57105096D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69228" y="580833"/>
            <a:ext cx="787400" cy="3251200"/>
          </a:xfrm>
          <a:prstGeom prst="rect">
            <a:avLst/>
          </a:prstGeom>
        </p:spPr>
      </p:pic>
      <p:pic>
        <p:nvPicPr>
          <p:cNvPr id="5" name="Picture 4">
            <a:extLst>
              <a:ext uri="{FF2B5EF4-FFF2-40B4-BE49-F238E27FC236}">
                <a16:creationId xmlns:a16="http://schemas.microsoft.com/office/drawing/2014/main" id="{7B7B807E-CEEF-1847-9A8D-3DE4D802DB2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06065" y="475633"/>
            <a:ext cx="1066800" cy="3378200"/>
          </a:xfrm>
          <a:prstGeom prst="rect">
            <a:avLst/>
          </a:prstGeom>
        </p:spPr>
      </p:pic>
      <p:pic>
        <p:nvPicPr>
          <p:cNvPr id="14" name="Picture 13">
            <a:extLst>
              <a:ext uri="{FF2B5EF4-FFF2-40B4-BE49-F238E27FC236}">
                <a16:creationId xmlns:a16="http://schemas.microsoft.com/office/drawing/2014/main" id="{99F4F78C-E77F-A644-BE5B-22C47C7001E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91192" y="494398"/>
            <a:ext cx="1045158" cy="3359435"/>
          </a:xfrm>
          <a:prstGeom prst="rect">
            <a:avLst/>
          </a:prstGeom>
        </p:spPr>
      </p:pic>
    </p:spTree>
    <p:extLst>
      <p:ext uri="{BB962C8B-B14F-4D97-AF65-F5344CB8AC3E}">
        <p14:creationId xmlns:p14="http://schemas.microsoft.com/office/powerpoint/2010/main" val="1637088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03BF6-576A-9046-A773-6343C603A07B}"/>
              </a:ext>
            </a:extLst>
          </p:cNvPr>
          <p:cNvSpPr>
            <a:spLocks noGrp="1"/>
          </p:cNvSpPr>
          <p:nvPr>
            <p:ph type="title"/>
          </p:nvPr>
        </p:nvSpPr>
        <p:spPr>
          <a:xfrm>
            <a:off x="6096000" y="224064"/>
            <a:ext cx="10515600" cy="1325563"/>
          </a:xfrm>
        </p:spPr>
        <p:txBody>
          <a:bodyPr/>
          <a:lstStyle/>
          <a:p>
            <a:r>
              <a:rPr lang="en-US" dirty="0"/>
              <a:t>Organic Spiked Ice</a:t>
            </a:r>
          </a:p>
        </p:txBody>
      </p:sp>
      <p:sp>
        <p:nvSpPr>
          <p:cNvPr id="5" name="Content Placeholder 2">
            <a:extLst>
              <a:ext uri="{FF2B5EF4-FFF2-40B4-BE49-F238E27FC236}">
                <a16:creationId xmlns:a16="http://schemas.microsoft.com/office/drawing/2014/main" id="{53334325-AA29-8148-8EFB-CE90AB35CFB8}"/>
              </a:ext>
            </a:extLst>
          </p:cNvPr>
          <p:cNvSpPr txBox="1">
            <a:spLocks/>
          </p:cNvSpPr>
          <p:nvPr/>
        </p:nvSpPr>
        <p:spPr>
          <a:xfrm>
            <a:off x="6096000" y="1384995"/>
            <a:ext cx="5364892" cy="2564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785" indent="-172720">
              <a:lnSpc>
                <a:spcPct val="100000"/>
              </a:lnSpc>
              <a:spcBef>
                <a:spcPts val="100"/>
              </a:spcBef>
              <a:tabLst>
                <a:tab pos="185420" algn="l"/>
              </a:tabLst>
            </a:pPr>
            <a:r>
              <a:rPr lang="en-US" sz="1800" dirty="0">
                <a:solidFill>
                  <a:srgbClr val="626262"/>
                </a:solidFill>
                <a:latin typeface="Arial"/>
                <a:cs typeface="Arial"/>
              </a:rPr>
              <a:t>Frozen Cocktail</a:t>
            </a:r>
          </a:p>
          <a:p>
            <a:pPr marL="184785" indent="-172720">
              <a:lnSpc>
                <a:spcPct val="100000"/>
              </a:lnSpc>
              <a:spcBef>
                <a:spcPts val="100"/>
              </a:spcBef>
              <a:tabLst>
                <a:tab pos="185420" algn="l"/>
              </a:tabLst>
            </a:pPr>
            <a:r>
              <a:rPr lang="en-US" sz="1800" dirty="0">
                <a:solidFill>
                  <a:srgbClr val="626262"/>
                </a:solidFill>
                <a:latin typeface="Arial"/>
                <a:cs typeface="Arial"/>
              </a:rPr>
              <a:t>12% ABV</a:t>
            </a:r>
          </a:p>
          <a:p>
            <a:pPr marL="184785" indent="-172720">
              <a:lnSpc>
                <a:spcPct val="100000"/>
              </a:lnSpc>
              <a:spcBef>
                <a:spcPts val="100"/>
              </a:spcBef>
              <a:tabLst>
                <a:tab pos="185420" algn="l"/>
              </a:tabLst>
            </a:pPr>
            <a:r>
              <a:rPr lang="en-US" sz="1800" dirty="0">
                <a:solidFill>
                  <a:srgbClr val="626262"/>
                </a:solidFill>
                <a:latin typeface="Arial"/>
                <a:cs typeface="Arial"/>
              </a:rPr>
              <a:t>100 Calories</a:t>
            </a:r>
          </a:p>
          <a:p>
            <a:pPr marL="184785" indent="-172720">
              <a:lnSpc>
                <a:spcPct val="100000"/>
              </a:lnSpc>
              <a:spcBef>
                <a:spcPts val="100"/>
              </a:spcBef>
              <a:tabLst>
                <a:tab pos="185420" algn="l"/>
              </a:tabLst>
            </a:pPr>
            <a:r>
              <a:rPr lang="en-US" sz="1800" dirty="0">
                <a:solidFill>
                  <a:srgbClr val="626262"/>
                </a:solidFill>
                <a:latin typeface="Arial"/>
                <a:cs typeface="Arial"/>
              </a:rPr>
              <a:t>3 Flavors</a:t>
            </a:r>
            <a:endParaRPr lang="en-US" sz="1800" dirty="0">
              <a:latin typeface="Arial"/>
              <a:cs typeface="Arial"/>
            </a:endParaRPr>
          </a:p>
        </p:txBody>
      </p:sp>
      <p:grpSp>
        <p:nvGrpSpPr>
          <p:cNvPr id="11" name="Group 10">
            <a:extLst>
              <a:ext uri="{FF2B5EF4-FFF2-40B4-BE49-F238E27FC236}">
                <a16:creationId xmlns:a16="http://schemas.microsoft.com/office/drawing/2014/main" id="{029799C3-476E-6A4F-98DD-0CC5B6E701CB}"/>
              </a:ext>
            </a:extLst>
          </p:cNvPr>
          <p:cNvGrpSpPr/>
          <p:nvPr/>
        </p:nvGrpSpPr>
        <p:grpSpPr>
          <a:xfrm>
            <a:off x="9324033" y="4478043"/>
            <a:ext cx="2136859" cy="400803"/>
            <a:chOff x="1363481" y="4500705"/>
            <a:chExt cx="2136859" cy="400803"/>
          </a:xfrm>
        </p:grpSpPr>
        <p:pic>
          <p:nvPicPr>
            <p:cNvPr id="6" name="Picture 5">
              <a:extLst>
                <a:ext uri="{FF2B5EF4-FFF2-40B4-BE49-F238E27FC236}">
                  <a16:creationId xmlns:a16="http://schemas.microsoft.com/office/drawing/2014/main" id="{F879A03E-11E7-0D4B-8E96-B1C62EBBF9D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62615" y="4519407"/>
              <a:ext cx="537725" cy="330908"/>
            </a:xfrm>
            <a:prstGeom prst="rect">
              <a:avLst/>
            </a:prstGeom>
          </p:spPr>
        </p:pic>
        <p:pic>
          <p:nvPicPr>
            <p:cNvPr id="7" name="Picture 6">
              <a:extLst>
                <a:ext uri="{FF2B5EF4-FFF2-40B4-BE49-F238E27FC236}">
                  <a16:creationId xmlns:a16="http://schemas.microsoft.com/office/drawing/2014/main" id="{ED341B1E-9843-394C-BE1F-08D86151B5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64666" y="4500705"/>
              <a:ext cx="384103" cy="400803"/>
            </a:xfrm>
            <a:prstGeom prst="rect">
              <a:avLst/>
            </a:prstGeom>
          </p:spPr>
        </p:pic>
        <p:pic>
          <p:nvPicPr>
            <p:cNvPr id="8" name="Picture 7">
              <a:extLst>
                <a:ext uri="{FF2B5EF4-FFF2-40B4-BE49-F238E27FC236}">
                  <a16:creationId xmlns:a16="http://schemas.microsoft.com/office/drawing/2014/main" id="{B77EB642-4149-6A4E-AA46-8B112A6341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83990" y="4503532"/>
              <a:ext cx="353414" cy="353414"/>
            </a:xfrm>
            <a:prstGeom prst="rect">
              <a:avLst/>
            </a:prstGeom>
          </p:spPr>
        </p:pic>
        <p:pic>
          <p:nvPicPr>
            <p:cNvPr id="9" name="Picture 8">
              <a:extLst>
                <a:ext uri="{FF2B5EF4-FFF2-40B4-BE49-F238E27FC236}">
                  <a16:creationId xmlns:a16="http://schemas.microsoft.com/office/drawing/2014/main" id="{78079427-DB8C-3C40-87F6-112B5868083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76471" y="4503532"/>
              <a:ext cx="363355" cy="363355"/>
            </a:xfrm>
            <a:prstGeom prst="rect">
              <a:avLst/>
            </a:prstGeom>
          </p:spPr>
        </p:pic>
        <p:pic>
          <p:nvPicPr>
            <p:cNvPr id="10" name="Picture 9">
              <a:extLst>
                <a:ext uri="{FF2B5EF4-FFF2-40B4-BE49-F238E27FC236}">
                  <a16:creationId xmlns:a16="http://schemas.microsoft.com/office/drawing/2014/main" id="{90DAF192-F88A-7142-9478-90C2CB98CE5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63481" y="4500706"/>
              <a:ext cx="363355" cy="363355"/>
            </a:xfrm>
            <a:prstGeom prst="rect">
              <a:avLst/>
            </a:prstGeom>
          </p:spPr>
        </p:pic>
      </p:grpSp>
      <p:sp>
        <p:nvSpPr>
          <p:cNvPr id="12" name="Content Placeholder 2">
            <a:extLst>
              <a:ext uri="{FF2B5EF4-FFF2-40B4-BE49-F238E27FC236}">
                <a16:creationId xmlns:a16="http://schemas.microsoft.com/office/drawing/2014/main" id="{8997BD40-374A-8A46-AB4E-5701E16F6C1C}"/>
              </a:ext>
            </a:extLst>
          </p:cNvPr>
          <p:cNvSpPr>
            <a:spLocks noGrp="1"/>
          </p:cNvSpPr>
          <p:nvPr>
            <p:ph idx="1"/>
          </p:nvPr>
        </p:nvSpPr>
        <p:spPr>
          <a:xfrm>
            <a:off x="6096000" y="2767607"/>
            <a:ext cx="5364892" cy="729421"/>
          </a:xfrm>
        </p:spPr>
        <p:txBody>
          <a:bodyPr>
            <a:noAutofit/>
          </a:bodyPr>
          <a:lstStyle/>
          <a:p>
            <a:pPr marL="0" marR="5080" indent="0">
              <a:lnSpc>
                <a:spcPct val="100000"/>
              </a:lnSpc>
              <a:spcBef>
                <a:spcPts val="100"/>
              </a:spcBef>
              <a:buNone/>
            </a:pPr>
            <a:r>
              <a:rPr lang="en-US" sz="1600" dirty="0">
                <a:solidFill>
                  <a:schemeClr val="tx1">
                    <a:lumMod val="75000"/>
                    <a:lumOff val="25000"/>
                  </a:schemeClr>
                </a:solidFill>
                <a:latin typeface="Arial"/>
                <a:cs typeface="Arial"/>
              </a:rPr>
              <a:t>Award-Winning Organic Vodka mixed with organic flavors and fruit juices in a Freeze &amp; Eat pouch.</a:t>
            </a:r>
          </a:p>
        </p:txBody>
      </p:sp>
      <p:sp>
        <p:nvSpPr>
          <p:cNvPr id="14" name="Content Placeholder 2">
            <a:extLst>
              <a:ext uri="{FF2B5EF4-FFF2-40B4-BE49-F238E27FC236}">
                <a16:creationId xmlns:a16="http://schemas.microsoft.com/office/drawing/2014/main" id="{EACF0967-CEE7-864A-993D-C802AC29BDBB}"/>
              </a:ext>
            </a:extLst>
          </p:cNvPr>
          <p:cNvSpPr txBox="1">
            <a:spLocks/>
          </p:cNvSpPr>
          <p:nvPr/>
        </p:nvSpPr>
        <p:spPr>
          <a:xfrm>
            <a:off x="9207885" y="3497028"/>
            <a:ext cx="2683793" cy="19996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5080" indent="0">
              <a:lnSpc>
                <a:spcPct val="100000"/>
              </a:lnSpc>
              <a:spcBef>
                <a:spcPts val="100"/>
              </a:spcBef>
              <a:buFont typeface="Arial" panose="020B0604020202020204" pitchFamily="34" charset="0"/>
              <a:buNone/>
            </a:pPr>
            <a:r>
              <a:rPr lang="en-US" sz="1600" dirty="0">
                <a:solidFill>
                  <a:schemeClr val="tx1">
                    <a:lumMod val="75000"/>
                    <a:lumOff val="25000"/>
                  </a:schemeClr>
                </a:solidFill>
                <a:latin typeface="Arial"/>
                <a:cs typeface="Arial"/>
              </a:rPr>
              <a:t>Featured at Caesar’s Palace Poolside</a:t>
            </a:r>
          </a:p>
        </p:txBody>
      </p:sp>
      <p:pic>
        <p:nvPicPr>
          <p:cNvPr id="15" name="Picture 14">
            <a:extLst>
              <a:ext uri="{FF2B5EF4-FFF2-40B4-BE49-F238E27FC236}">
                <a16:creationId xmlns:a16="http://schemas.microsoft.com/office/drawing/2014/main" id="{59F30F7C-BCE8-8C4D-B829-9075E42B6CD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22983" t="14723" r="11858" b="15797"/>
          <a:stretch/>
        </p:blipFill>
        <p:spPr>
          <a:xfrm>
            <a:off x="6180495" y="3548221"/>
            <a:ext cx="2901087" cy="2062857"/>
          </a:xfrm>
          <a:prstGeom prst="rect">
            <a:avLst/>
          </a:prstGeom>
        </p:spPr>
      </p:pic>
      <p:pic>
        <p:nvPicPr>
          <p:cNvPr id="16" name="Picture 15">
            <a:extLst>
              <a:ext uri="{FF2B5EF4-FFF2-40B4-BE49-F238E27FC236}">
                <a16:creationId xmlns:a16="http://schemas.microsoft.com/office/drawing/2014/main" id="{FCDA1DD2-25D2-0841-8C65-ED2A1E7B1D3E}"/>
              </a:ext>
            </a:extLst>
          </p:cNvPr>
          <p:cNvPicPr>
            <a:picLocks noChangeAspect="1"/>
          </p:cNvPicPr>
          <p:nvPr/>
        </p:nvPicPr>
        <p:blipFill>
          <a:blip r:embed="rId8"/>
          <a:stretch>
            <a:fillRect/>
          </a:stretch>
        </p:blipFill>
        <p:spPr>
          <a:xfrm>
            <a:off x="2064326" y="564539"/>
            <a:ext cx="2123364" cy="5701626"/>
          </a:xfrm>
          <a:prstGeom prst="rect">
            <a:avLst/>
          </a:prstGeom>
        </p:spPr>
      </p:pic>
    </p:spTree>
    <p:extLst>
      <p:ext uri="{BB962C8B-B14F-4D97-AF65-F5344CB8AC3E}">
        <p14:creationId xmlns:p14="http://schemas.microsoft.com/office/powerpoint/2010/main" val="2302592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03BF6-576A-9046-A773-6343C603A07B}"/>
              </a:ext>
            </a:extLst>
          </p:cNvPr>
          <p:cNvSpPr>
            <a:spLocks noGrp="1"/>
          </p:cNvSpPr>
          <p:nvPr>
            <p:ph type="title"/>
          </p:nvPr>
        </p:nvSpPr>
        <p:spPr>
          <a:xfrm>
            <a:off x="6096000" y="1607861"/>
            <a:ext cx="10515600" cy="1325563"/>
          </a:xfrm>
        </p:spPr>
        <p:txBody>
          <a:bodyPr/>
          <a:lstStyle/>
          <a:p>
            <a:r>
              <a:rPr lang="en-US" dirty="0"/>
              <a:t>Drake’s Organic Mixers</a:t>
            </a:r>
          </a:p>
        </p:txBody>
      </p:sp>
      <p:sp>
        <p:nvSpPr>
          <p:cNvPr id="5" name="Content Placeholder 2">
            <a:extLst>
              <a:ext uri="{FF2B5EF4-FFF2-40B4-BE49-F238E27FC236}">
                <a16:creationId xmlns:a16="http://schemas.microsoft.com/office/drawing/2014/main" id="{53334325-AA29-8148-8EFB-CE90AB35CFB8}"/>
              </a:ext>
            </a:extLst>
          </p:cNvPr>
          <p:cNvSpPr txBox="1">
            <a:spLocks/>
          </p:cNvSpPr>
          <p:nvPr/>
        </p:nvSpPr>
        <p:spPr>
          <a:xfrm>
            <a:off x="6096000" y="3429000"/>
            <a:ext cx="5364892" cy="2564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785" indent="-172720">
              <a:lnSpc>
                <a:spcPct val="100000"/>
              </a:lnSpc>
              <a:spcBef>
                <a:spcPts val="100"/>
              </a:spcBef>
              <a:tabLst>
                <a:tab pos="185420" algn="l"/>
              </a:tabLst>
            </a:pPr>
            <a:r>
              <a:rPr lang="en-US" sz="1800" dirty="0">
                <a:solidFill>
                  <a:srgbClr val="626262"/>
                </a:solidFill>
                <a:latin typeface="Arial"/>
                <a:cs typeface="Arial"/>
              </a:rPr>
              <a:t>5 Flavors</a:t>
            </a:r>
          </a:p>
          <a:p>
            <a:pPr marL="184785" indent="-172720">
              <a:lnSpc>
                <a:spcPct val="100000"/>
              </a:lnSpc>
              <a:spcBef>
                <a:spcPts val="100"/>
              </a:spcBef>
              <a:tabLst>
                <a:tab pos="185420" algn="l"/>
              </a:tabLst>
            </a:pPr>
            <a:r>
              <a:rPr lang="en-US" sz="1800" dirty="0">
                <a:latin typeface="Arial"/>
                <a:cs typeface="Arial"/>
              </a:rPr>
              <a:t>Made with the highest-quality organic ingredients</a:t>
            </a:r>
          </a:p>
          <a:p>
            <a:pPr marL="184785" indent="-172720">
              <a:lnSpc>
                <a:spcPct val="100000"/>
              </a:lnSpc>
              <a:spcBef>
                <a:spcPts val="100"/>
              </a:spcBef>
              <a:tabLst>
                <a:tab pos="185420" algn="l"/>
              </a:tabLst>
            </a:pPr>
            <a:r>
              <a:rPr lang="en-US" sz="1800" dirty="0">
                <a:latin typeface="Arial"/>
                <a:cs typeface="Arial"/>
              </a:rPr>
              <a:t>No high fructose corn syrup</a:t>
            </a:r>
          </a:p>
        </p:txBody>
      </p:sp>
      <p:grpSp>
        <p:nvGrpSpPr>
          <p:cNvPr id="11" name="Group 10">
            <a:extLst>
              <a:ext uri="{FF2B5EF4-FFF2-40B4-BE49-F238E27FC236}">
                <a16:creationId xmlns:a16="http://schemas.microsoft.com/office/drawing/2014/main" id="{029799C3-476E-6A4F-98DD-0CC5B6E701CB}"/>
              </a:ext>
            </a:extLst>
          </p:cNvPr>
          <p:cNvGrpSpPr/>
          <p:nvPr/>
        </p:nvGrpSpPr>
        <p:grpSpPr>
          <a:xfrm>
            <a:off x="7221147" y="2733022"/>
            <a:ext cx="2136859" cy="400803"/>
            <a:chOff x="1363481" y="4500705"/>
            <a:chExt cx="2136859" cy="400803"/>
          </a:xfrm>
        </p:grpSpPr>
        <p:pic>
          <p:nvPicPr>
            <p:cNvPr id="6" name="Picture 5">
              <a:extLst>
                <a:ext uri="{FF2B5EF4-FFF2-40B4-BE49-F238E27FC236}">
                  <a16:creationId xmlns:a16="http://schemas.microsoft.com/office/drawing/2014/main" id="{F879A03E-11E7-0D4B-8E96-B1C62EBBF9D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62615" y="4519407"/>
              <a:ext cx="537725" cy="330908"/>
            </a:xfrm>
            <a:prstGeom prst="rect">
              <a:avLst/>
            </a:prstGeom>
          </p:spPr>
        </p:pic>
        <p:pic>
          <p:nvPicPr>
            <p:cNvPr id="7" name="Picture 6">
              <a:extLst>
                <a:ext uri="{FF2B5EF4-FFF2-40B4-BE49-F238E27FC236}">
                  <a16:creationId xmlns:a16="http://schemas.microsoft.com/office/drawing/2014/main" id="{ED341B1E-9843-394C-BE1F-08D86151B5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64666" y="4500705"/>
              <a:ext cx="384103" cy="400803"/>
            </a:xfrm>
            <a:prstGeom prst="rect">
              <a:avLst/>
            </a:prstGeom>
          </p:spPr>
        </p:pic>
        <p:pic>
          <p:nvPicPr>
            <p:cNvPr id="8" name="Picture 7">
              <a:extLst>
                <a:ext uri="{FF2B5EF4-FFF2-40B4-BE49-F238E27FC236}">
                  <a16:creationId xmlns:a16="http://schemas.microsoft.com/office/drawing/2014/main" id="{B77EB642-4149-6A4E-AA46-8B112A6341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83990" y="4503532"/>
              <a:ext cx="353414" cy="353414"/>
            </a:xfrm>
            <a:prstGeom prst="rect">
              <a:avLst/>
            </a:prstGeom>
          </p:spPr>
        </p:pic>
        <p:pic>
          <p:nvPicPr>
            <p:cNvPr id="9" name="Picture 8">
              <a:extLst>
                <a:ext uri="{FF2B5EF4-FFF2-40B4-BE49-F238E27FC236}">
                  <a16:creationId xmlns:a16="http://schemas.microsoft.com/office/drawing/2014/main" id="{78079427-DB8C-3C40-87F6-112B5868083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76471" y="4503532"/>
              <a:ext cx="363355" cy="363355"/>
            </a:xfrm>
            <a:prstGeom prst="rect">
              <a:avLst/>
            </a:prstGeom>
          </p:spPr>
        </p:pic>
        <p:pic>
          <p:nvPicPr>
            <p:cNvPr id="10" name="Picture 9">
              <a:extLst>
                <a:ext uri="{FF2B5EF4-FFF2-40B4-BE49-F238E27FC236}">
                  <a16:creationId xmlns:a16="http://schemas.microsoft.com/office/drawing/2014/main" id="{90DAF192-F88A-7142-9478-90C2CB98CE5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63481" y="4500706"/>
              <a:ext cx="363355" cy="363355"/>
            </a:xfrm>
            <a:prstGeom prst="rect">
              <a:avLst/>
            </a:prstGeom>
          </p:spPr>
        </p:pic>
      </p:grpSp>
      <p:sp>
        <p:nvSpPr>
          <p:cNvPr id="12" name="Content Placeholder 2">
            <a:extLst>
              <a:ext uri="{FF2B5EF4-FFF2-40B4-BE49-F238E27FC236}">
                <a16:creationId xmlns:a16="http://schemas.microsoft.com/office/drawing/2014/main" id="{0BE14256-D2C9-2C48-AE14-44E5BA1113C8}"/>
              </a:ext>
            </a:extLst>
          </p:cNvPr>
          <p:cNvSpPr txBox="1">
            <a:spLocks/>
          </p:cNvSpPr>
          <p:nvPr/>
        </p:nvSpPr>
        <p:spPr>
          <a:xfrm>
            <a:off x="6096031" y="2772771"/>
            <a:ext cx="1282362" cy="3073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indent="0">
              <a:lnSpc>
                <a:spcPct val="100000"/>
              </a:lnSpc>
              <a:spcBef>
                <a:spcPts val="100"/>
              </a:spcBef>
              <a:buNone/>
              <a:tabLst>
                <a:tab pos="185420" algn="l"/>
              </a:tabLst>
            </a:pPr>
            <a:r>
              <a:rPr lang="en-US" sz="1400" b="1" dirty="0">
                <a:latin typeface="Arial"/>
                <a:cs typeface="Arial"/>
              </a:rPr>
              <a:t>CERTIFIED</a:t>
            </a:r>
          </a:p>
        </p:txBody>
      </p:sp>
      <p:pic>
        <p:nvPicPr>
          <p:cNvPr id="4" name="Picture 3" descr="A group of bottles&#10;&#10;Description automatically generated with low confidence">
            <a:extLst>
              <a:ext uri="{FF2B5EF4-FFF2-40B4-BE49-F238E27FC236}">
                <a16:creationId xmlns:a16="http://schemas.microsoft.com/office/drawing/2014/main" id="{761AF8DD-0EAD-D94C-BD94-01742B51612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12607" y="1347629"/>
            <a:ext cx="5833758" cy="4645400"/>
          </a:xfrm>
          <a:prstGeom prst="rect">
            <a:avLst/>
          </a:prstGeom>
        </p:spPr>
      </p:pic>
    </p:spTree>
    <p:extLst>
      <p:ext uri="{BB962C8B-B14F-4D97-AF65-F5344CB8AC3E}">
        <p14:creationId xmlns:p14="http://schemas.microsoft.com/office/powerpoint/2010/main" val="860458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p:txBody>
          <a:bodyPr/>
          <a:lstStyle/>
          <a:p>
            <a:r>
              <a:rPr lang="en-US" dirty="0"/>
              <a:t>Certifications</a:t>
            </a:r>
          </a:p>
        </p:txBody>
      </p:sp>
      <p:sp>
        <p:nvSpPr>
          <p:cNvPr id="3" name="Content Placeholder 2">
            <a:extLst>
              <a:ext uri="{FF2B5EF4-FFF2-40B4-BE49-F238E27FC236}">
                <a16:creationId xmlns:a16="http://schemas.microsoft.com/office/drawing/2014/main" id="{201CF579-C9CC-384A-8C65-B6F407EA3801}"/>
              </a:ext>
            </a:extLst>
          </p:cNvPr>
          <p:cNvSpPr>
            <a:spLocks noGrp="1"/>
          </p:cNvSpPr>
          <p:nvPr>
            <p:ph idx="1"/>
          </p:nvPr>
        </p:nvSpPr>
        <p:spPr>
          <a:xfrm>
            <a:off x="838200" y="3429000"/>
            <a:ext cx="2157367" cy="2746375"/>
          </a:xfrm>
        </p:spPr>
        <p:txBody>
          <a:bodyPr>
            <a:noAutofit/>
          </a:bodyPr>
          <a:lstStyle/>
          <a:p>
            <a:pPr marL="12065" marR="5080" indent="0">
              <a:lnSpc>
                <a:spcPct val="100000"/>
              </a:lnSpc>
              <a:spcBef>
                <a:spcPts val="105"/>
              </a:spcBef>
              <a:buNone/>
              <a:tabLst>
                <a:tab pos="185420" algn="l"/>
                <a:tab pos="1495425" algn="l"/>
              </a:tabLst>
            </a:pPr>
            <a:r>
              <a:rPr lang="en-US" sz="1400" dirty="0">
                <a:solidFill>
                  <a:srgbClr val="626262"/>
                </a:solidFill>
                <a:latin typeface="Arial"/>
                <a:cs typeface="Arial"/>
              </a:rPr>
              <a:t>This certification verifies that all raw ingredients and processes we use </a:t>
            </a:r>
            <a:r>
              <a:rPr lang="en-US" sz="1400" b="1" dirty="0">
                <a:solidFill>
                  <a:srgbClr val="2C9EDE"/>
                </a:solidFill>
                <a:latin typeface="Arial"/>
                <a:cs typeface="Arial"/>
              </a:rPr>
              <a:t>do not contain any genetically modified organisms.</a:t>
            </a:r>
            <a:r>
              <a:rPr lang="en-US" sz="1400" dirty="0">
                <a:solidFill>
                  <a:srgbClr val="626262"/>
                </a:solidFill>
                <a:latin typeface="Arial"/>
                <a:cs typeface="Arial"/>
              </a:rPr>
              <a:t> </a:t>
            </a:r>
            <a:endParaRPr lang="en-US" sz="1400" dirty="0">
              <a:latin typeface="Arial"/>
              <a:cs typeface="Arial"/>
            </a:endParaRPr>
          </a:p>
        </p:txBody>
      </p:sp>
      <p:sp>
        <p:nvSpPr>
          <p:cNvPr id="9" name="object 9">
            <a:extLst>
              <a:ext uri="{FF2B5EF4-FFF2-40B4-BE49-F238E27FC236}">
                <a16:creationId xmlns:a16="http://schemas.microsoft.com/office/drawing/2014/main" id="{CC955873-A015-164B-886C-6AD4C9F6E2CA}"/>
              </a:ext>
            </a:extLst>
          </p:cNvPr>
          <p:cNvSpPr/>
          <p:nvPr/>
        </p:nvSpPr>
        <p:spPr>
          <a:xfrm>
            <a:off x="1040186" y="1887794"/>
            <a:ext cx="1604449" cy="115854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Content Placeholder 2">
            <a:extLst>
              <a:ext uri="{FF2B5EF4-FFF2-40B4-BE49-F238E27FC236}">
                <a16:creationId xmlns:a16="http://schemas.microsoft.com/office/drawing/2014/main" id="{FF28B6DB-F64E-9B44-B24B-70375DFCA6C2}"/>
              </a:ext>
            </a:extLst>
          </p:cNvPr>
          <p:cNvSpPr txBox="1">
            <a:spLocks/>
          </p:cNvSpPr>
          <p:nvPr/>
        </p:nvSpPr>
        <p:spPr>
          <a:xfrm>
            <a:off x="3092243" y="3444158"/>
            <a:ext cx="1931517" cy="27463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5080" indent="0">
              <a:lnSpc>
                <a:spcPct val="100000"/>
              </a:lnSpc>
              <a:spcBef>
                <a:spcPts val="105"/>
              </a:spcBef>
              <a:buFont typeface="Arial" panose="020B0604020202020204" pitchFamily="34" charset="0"/>
              <a:buNone/>
              <a:tabLst>
                <a:tab pos="185420" algn="l"/>
              </a:tabLst>
            </a:pPr>
            <a:r>
              <a:rPr lang="en-US" sz="1400" dirty="0">
                <a:solidFill>
                  <a:srgbClr val="626262"/>
                </a:solidFill>
                <a:latin typeface="Arial"/>
                <a:cs typeface="Arial"/>
              </a:rPr>
              <a:t>Ensures all of our ingredients and processes, along with our production facility and bottling plant, </a:t>
            </a:r>
            <a:r>
              <a:rPr lang="en-US" sz="1400" b="1" dirty="0">
                <a:solidFill>
                  <a:srgbClr val="2C9EDE"/>
                </a:solidFill>
                <a:latin typeface="Arial"/>
                <a:cs typeface="Arial"/>
              </a:rPr>
              <a:t>follow a stringent set of USDA organic standards.</a:t>
            </a:r>
          </a:p>
        </p:txBody>
      </p:sp>
      <p:sp>
        <p:nvSpPr>
          <p:cNvPr id="11" name="object 6">
            <a:extLst>
              <a:ext uri="{FF2B5EF4-FFF2-40B4-BE49-F238E27FC236}">
                <a16:creationId xmlns:a16="http://schemas.microsoft.com/office/drawing/2014/main" id="{457A866F-4280-884E-9A0A-3C8EC0E177C5}"/>
              </a:ext>
            </a:extLst>
          </p:cNvPr>
          <p:cNvSpPr/>
          <p:nvPr/>
        </p:nvSpPr>
        <p:spPr>
          <a:xfrm>
            <a:off x="3400096" y="1804285"/>
            <a:ext cx="1275082" cy="1325564"/>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12" name="object 6">
            <a:extLst>
              <a:ext uri="{FF2B5EF4-FFF2-40B4-BE49-F238E27FC236}">
                <a16:creationId xmlns:a16="http://schemas.microsoft.com/office/drawing/2014/main" id="{07B3847A-7C5D-0940-942D-43C9CBAB99DE}"/>
              </a:ext>
            </a:extLst>
          </p:cNvPr>
          <p:cNvSpPr/>
          <p:nvPr/>
        </p:nvSpPr>
        <p:spPr>
          <a:xfrm>
            <a:off x="5601150" y="1804285"/>
            <a:ext cx="1275082" cy="127508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13" name="Content Placeholder 2">
            <a:extLst>
              <a:ext uri="{FF2B5EF4-FFF2-40B4-BE49-F238E27FC236}">
                <a16:creationId xmlns:a16="http://schemas.microsoft.com/office/drawing/2014/main" id="{D54D59E2-B320-6041-A51A-2B0831D9A6DD}"/>
              </a:ext>
            </a:extLst>
          </p:cNvPr>
          <p:cNvSpPr txBox="1">
            <a:spLocks/>
          </p:cNvSpPr>
          <p:nvPr/>
        </p:nvSpPr>
        <p:spPr>
          <a:xfrm>
            <a:off x="5183948" y="3444158"/>
            <a:ext cx="2144501" cy="27463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5080" indent="0">
              <a:lnSpc>
                <a:spcPct val="100000"/>
              </a:lnSpc>
              <a:spcBef>
                <a:spcPts val="105"/>
              </a:spcBef>
              <a:buFont typeface="Arial" panose="020B0604020202020204" pitchFamily="34" charset="0"/>
              <a:buNone/>
              <a:tabLst>
                <a:tab pos="185420" algn="l"/>
                <a:tab pos="3138170" algn="l"/>
              </a:tabLst>
            </a:pPr>
            <a:r>
              <a:rPr lang="en-US" sz="1400" dirty="0">
                <a:solidFill>
                  <a:srgbClr val="626262"/>
                </a:solidFill>
                <a:latin typeface="Arial"/>
                <a:cs typeface="Arial"/>
              </a:rPr>
              <a:t>Any product with this seal </a:t>
            </a:r>
            <a:r>
              <a:rPr lang="en-US" sz="1400" b="1" dirty="0">
                <a:solidFill>
                  <a:srgbClr val="2C9EDE"/>
                </a:solidFill>
                <a:latin typeface="Arial"/>
                <a:cs typeface="Arial"/>
              </a:rPr>
              <a:t>must contain less than 20 ppm of gluten. </a:t>
            </a:r>
            <a:r>
              <a:rPr lang="en-US" sz="1400" dirty="0">
                <a:solidFill>
                  <a:srgbClr val="626262"/>
                </a:solidFill>
                <a:latin typeface="Arial"/>
                <a:cs typeface="Arial"/>
              </a:rPr>
              <a:t>Some eat a gluten free diet for health reasons while others suffer from allergies. This certification guarantees that our product is safe for consumption.</a:t>
            </a:r>
            <a:endParaRPr lang="en-US" sz="1400" dirty="0">
              <a:latin typeface="Arial"/>
              <a:cs typeface="Arial"/>
            </a:endParaRPr>
          </a:p>
        </p:txBody>
      </p:sp>
      <p:sp>
        <p:nvSpPr>
          <p:cNvPr id="14" name="Content Placeholder 2">
            <a:extLst>
              <a:ext uri="{FF2B5EF4-FFF2-40B4-BE49-F238E27FC236}">
                <a16:creationId xmlns:a16="http://schemas.microsoft.com/office/drawing/2014/main" id="{02A2FA87-C4E5-824E-960F-1E871C7344DE}"/>
              </a:ext>
            </a:extLst>
          </p:cNvPr>
          <p:cNvSpPr txBox="1">
            <a:spLocks/>
          </p:cNvSpPr>
          <p:nvPr/>
        </p:nvSpPr>
        <p:spPr>
          <a:xfrm>
            <a:off x="7440541" y="3448730"/>
            <a:ext cx="2005780" cy="27463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5080" indent="0">
              <a:lnSpc>
                <a:spcPct val="100000"/>
              </a:lnSpc>
              <a:spcBef>
                <a:spcPts val="105"/>
              </a:spcBef>
              <a:buFont typeface="Arial" panose="020B0604020202020204" pitchFamily="34" charset="0"/>
              <a:buNone/>
              <a:tabLst>
                <a:tab pos="185420" algn="l"/>
                <a:tab pos="1998345" algn="l"/>
              </a:tabLst>
            </a:pPr>
            <a:r>
              <a:rPr lang="en-US" sz="1400" dirty="0">
                <a:solidFill>
                  <a:srgbClr val="626262"/>
                </a:solidFill>
                <a:latin typeface="Arial"/>
                <a:cs typeface="Arial"/>
              </a:rPr>
              <a:t>To be OU Kosher certified, we undergo </a:t>
            </a:r>
            <a:r>
              <a:rPr lang="en-US" sz="1400" b="1" dirty="0">
                <a:solidFill>
                  <a:srgbClr val="2C9EDE"/>
                </a:solidFill>
                <a:latin typeface="Arial"/>
                <a:cs typeface="Arial"/>
              </a:rPr>
              <a:t>mandatory visits by a rabbi each year</a:t>
            </a:r>
            <a:r>
              <a:rPr lang="en-US" sz="1400" dirty="0">
                <a:solidFill>
                  <a:srgbClr val="626262"/>
                </a:solidFill>
                <a:latin typeface="Arial"/>
                <a:cs typeface="Arial"/>
              </a:rPr>
              <a:t> to ensure our adherence to strict requirements.</a:t>
            </a:r>
            <a:endParaRPr lang="en-US" sz="1400" dirty="0">
              <a:latin typeface="Arial"/>
              <a:cs typeface="Arial"/>
            </a:endParaRPr>
          </a:p>
        </p:txBody>
      </p:sp>
      <p:sp>
        <p:nvSpPr>
          <p:cNvPr id="17" name="object 6">
            <a:extLst>
              <a:ext uri="{FF2B5EF4-FFF2-40B4-BE49-F238E27FC236}">
                <a16:creationId xmlns:a16="http://schemas.microsoft.com/office/drawing/2014/main" id="{ADCF2055-472C-AB48-ACB0-95EBCBBD3294}"/>
              </a:ext>
            </a:extLst>
          </p:cNvPr>
          <p:cNvSpPr/>
          <p:nvPr/>
        </p:nvSpPr>
        <p:spPr>
          <a:xfrm>
            <a:off x="7706012" y="1759664"/>
            <a:ext cx="1370185" cy="1370185"/>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18" name="Content Placeholder 2">
            <a:extLst>
              <a:ext uri="{FF2B5EF4-FFF2-40B4-BE49-F238E27FC236}">
                <a16:creationId xmlns:a16="http://schemas.microsoft.com/office/drawing/2014/main" id="{BB17AF37-0F2C-CD40-9363-C3E72232455C}"/>
              </a:ext>
            </a:extLst>
          </p:cNvPr>
          <p:cNvSpPr txBox="1">
            <a:spLocks/>
          </p:cNvSpPr>
          <p:nvPr/>
        </p:nvSpPr>
        <p:spPr>
          <a:xfrm>
            <a:off x="9606509" y="3444158"/>
            <a:ext cx="2005779" cy="27463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 marR="5080" indent="0">
              <a:lnSpc>
                <a:spcPct val="100000"/>
              </a:lnSpc>
              <a:spcBef>
                <a:spcPts val="3294"/>
              </a:spcBef>
              <a:buFont typeface="Arial" panose="020B0604020202020204" pitchFamily="34" charset="0"/>
              <a:buNone/>
              <a:tabLst>
                <a:tab pos="201930" algn="l"/>
                <a:tab pos="4838700" algn="l"/>
                <a:tab pos="5046345" algn="l"/>
                <a:tab pos="5251450" algn="l"/>
              </a:tabLst>
            </a:pPr>
            <a:r>
              <a:rPr lang="en-US" sz="1400" b="1" dirty="0">
                <a:solidFill>
                  <a:srgbClr val="2C9EDE"/>
                </a:solidFill>
                <a:latin typeface="Arial"/>
                <a:cs typeface="Arial"/>
              </a:rPr>
              <a:t>We use coconut fiber filtration </a:t>
            </a:r>
            <a:r>
              <a:rPr lang="en-US" sz="1400" dirty="0">
                <a:solidFill>
                  <a:srgbClr val="626262"/>
                </a:solidFill>
                <a:latin typeface="Arial"/>
                <a:cs typeface="Arial"/>
              </a:rPr>
              <a:t>to distill our spirits. We are Globally Certified Vegan, and all of our products bear this internationally recognized seal.</a:t>
            </a:r>
            <a:endParaRPr lang="en-US" sz="1400" dirty="0">
              <a:latin typeface="Arial"/>
              <a:cs typeface="Arial"/>
            </a:endParaRPr>
          </a:p>
        </p:txBody>
      </p:sp>
      <p:sp>
        <p:nvSpPr>
          <p:cNvPr id="19" name="object 30">
            <a:extLst>
              <a:ext uri="{FF2B5EF4-FFF2-40B4-BE49-F238E27FC236}">
                <a16:creationId xmlns:a16="http://schemas.microsoft.com/office/drawing/2014/main" id="{2C4D87B4-0E41-2647-9AA3-176875D8911B}"/>
              </a:ext>
            </a:extLst>
          </p:cNvPr>
          <p:cNvSpPr/>
          <p:nvPr/>
        </p:nvSpPr>
        <p:spPr>
          <a:xfrm>
            <a:off x="9866339" y="1742929"/>
            <a:ext cx="1389799" cy="1386920"/>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extLst>
      <p:ext uri="{BB962C8B-B14F-4D97-AF65-F5344CB8AC3E}">
        <p14:creationId xmlns:p14="http://schemas.microsoft.com/office/powerpoint/2010/main" val="3130774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a:xfrm>
            <a:off x="5522934" y="365125"/>
            <a:ext cx="10515600" cy="1325563"/>
          </a:xfrm>
        </p:spPr>
        <p:txBody>
          <a:bodyPr/>
          <a:lstStyle/>
          <a:p>
            <a:r>
              <a:rPr lang="en-US" dirty="0"/>
              <a:t>Social Media Presence</a:t>
            </a:r>
          </a:p>
        </p:txBody>
      </p:sp>
      <p:sp>
        <p:nvSpPr>
          <p:cNvPr id="8" name="Content Placeholder 2">
            <a:extLst>
              <a:ext uri="{FF2B5EF4-FFF2-40B4-BE49-F238E27FC236}">
                <a16:creationId xmlns:a16="http://schemas.microsoft.com/office/drawing/2014/main" id="{952E94EB-A200-0440-8391-A141BF074909}"/>
              </a:ext>
            </a:extLst>
          </p:cNvPr>
          <p:cNvSpPr txBox="1">
            <a:spLocks/>
          </p:cNvSpPr>
          <p:nvPr/>
        </p:nvSpPr>
        <p:spPr>
          <a:xfrm>
            <a:off x="5533424" y="2341946"/>
            <a:ext cx="5093043" cy="2564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785" indent="-172720">
              <a:lnSpc>
                <a:spcPct val="120000"/>
              </a:lnSpc>
              <a:spcBef>
                <a:spcPts val="100"/>
              </a:spcBef>
              <a:tabLst>
                <a:tab pos="185420" algn="l"/>
              </a:tabLst>
            </a:pPr>
            <a:r>
              <a:rPr lang="en-US" sz="1800" dirty="0">
                <a:solidFill>
                  <a:srgbClr val="626262"/>
                </a:solidFill>
                <a:latin typeface="Arial"/>
                <a:cs typeface="Arial"/>
              </a:rPr>
              <a:t>168K Followers on Instagram</a:t>
            </a:r>
          </a:p>
          <a:p>
            <a:pPr marL="184785" indent="-172720">
              <a:lnSpc>
                <a:spcPct val="120000"/>
              </a:lnSpc>
              <a:spcBef>
                <a:spcPts val="100"/>
              </a:spcBef>
              <a:tabLst>
                <a:tab pos="185420" algn="l"/>
              </a:tabLst>
            </a:pPr>
            <a:r>
              <a:rPr lang="en-US" sz="1800" dirty="0">
                <a:solidFill>
                  <a:srgbClr val="626262"/>
                </a:solidFill>
                <a:latin typeface="Arial"/>
                <a:cs typeface="Arial"/>
              </a:rPr>
              <a:t>Daily posts reaching 35K accounts weekly</a:t>
            </a:r>
          </a:p>
          <a:p>
            <a:pPr marL="184785" indent="-172720">
              <a:lnSpc>
                <a:spcPct val="120000"/>
              </a:lnSpc>
              <a:spcBef>
                <a:spcPts val="100"/>
              </a:spcBef>
              <a:tabLst>
                <a:tab pos="185420" algn="l"/>
              </a:tabLst>
            </a:pPr>
            <a:r>
              <a:rPr lang="en-US" sz="1800" dirty="0">
                <a:solidFill>
                  <a:srgbClr val="626262"/>
                </a:solidFill>
                <a:latin typeface="Arial"/>
                <a:cs typeface="Arial"/>
              </a:rPr>
              <a:t>Drives consumers to retailers</a:t>
            </a:r>
          </a:p>
          <a:p>
            <a:pPr marL="184785" indent="-172720">
              <a:lnSpc>
                <a:spcPct val="120000"/>
              </a:lnSpc>
              <a:spcBef>
                <a:spcPts val="100"/>
              </a:spcBef>
              <a:tabLst>
                <a:tab pos="185420" algn="l"/>
              </a:tabLst>
            </a:pPr>
            <a:r>
              <a:rPr lang="en-US" sz="1800" dirty="0">
                <a:solidFill>
                  <a:srgbClr val="626262"/>
                </a:solidFill>
                <a:latin typeface="Arial"/>
                <a:cs typeface="Arial"/>
              </a:rPr>
              <a:t>Loyal fan base (i.e. Vegans)</a:t>
            </a:r>
          </a:p>
          <a:p>
            <a:pPr marL="184785" indent="-172720">
              <a:lnSpc>
                <a:spcPct val="120000"/>
              </a:lnSpc>
              <a:spcBef>
                <a:spcPts val="100"/>
              </a:spcBef>
              <a:tabLst>
                <a:tab pos="185420" algn="l"/>
              </a:tabLst>
            </a:pPr>
            <a:r>
              <a:rPr lang="en-US" sz="1800" dirty="0">
                <a:solidFill>
                  <a:srgbClr val="626262"/>
                </a:solidFill>
                <a:latin typeface="Arial"/>
                <a:cs typeface="Arial"/>
              </a:rPr>
              <a:t>Social Media Pull Through</a:t>
            </a:r>
            <a:endParaRPr lang="en-US" sz="1800" dirty="0">
              <a:latin typeface="Arial"/>
              <a:cs typeface="Arial"/>
            </a:endParaRPr>
          </a:p>
        </p:txBody>
      </p:sp>
      <p:grpSp>
        <p:nvGrpSpPr>
          <p:cNvPr id="13" name="Group 12">
            <a:extLst>
              <a:ext uri="{FF2B5EF4-FFF2-40B4-BE49-F238E27FC236}">
                <a16:creationId xmlns:a16="http://schemas.microsoft.com/office/drawing/2014/main" id="{DE3EE931-1AAF-9A48-BBA6-91BBDE9910C0}"/>
              </a:ext>
            </a:extLst>
          </p:cNvPr>
          <p:cNvGrpSpPr/>
          <p:nvPr/>
        </p:nvGrpSpPr>
        <p:grpSpPr>
          <a:xfrm>
            <a:off x="5522935" y="1332728"/>
            <a:ext cx="1992682" cy="777460"/>
            <a:chOff x="7587313" y="1366681"/>
            <a:chExt cx="2734279" cy="1066800"/>
          </a:xfrm>
        </p:grpSpPr>
        <p:pic>
          <p:nvPicPr>
            <p:cNvPr id="9" name="Picture 8">
              <a:extLst>
                <a:ext uri="{FF2B5EF4-FFF2-40B4-BE49-F238E27FC236}">
                  <a16:creationId xmlns:a16="http://schemas.microsoft.com/office/drawing/2014/main" id="{078CDE1B-CF8E-D348-B2DE-9329D3A19C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87313" y="1391733"/>
              <a:ext cx="967963" cy="967963"/>
            </a:xfrm>
            <a:prstGeom prst="rect">
              <a:avLst/>
            </a:prstGeom>
          </p:spPr>
        </p:pic>
        <p:pic>
          <p:nvPicPr>
            <p:cNvPr id="10" name="Picture 9">
              <a:extLst>
                <a:ext uri="{FF2B5EF4-FFF2-40B4-BE49-F238E27FC236}">
                  <a16:creationId xmlns:a16="http://schemas.microsoft.com/office/drawing/2014/main" id="{46167538-E543-5147-BAEE-586C832BC13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7206" r="25333"/>
            <a:stretch/>
          </p:blipFill>
          <p:spPr>
            <a:xfrm>
              <a:off x="8555276" y="1366681"/>
              <a:ext cx="904135" cy="1066800"/>
            </a:xfrm>
            <a:prstGeom prst="rect">
              <a:avLst/>
            </a:prstGeom>
          </p:spPr>
        </p:pic>
        <p:pic>
          <p:nvPicPr>
            <p:cNvPr id="12" name="Picture 11">
              <a:extLst>
                <a:ext uri="{FF2B5EF4-FFF2-40B4-BE49-F238E27FC236}">
                  <a16:creationId xmlns:a16="http://schemas.microsoft.com/office/drawing/2014/main" id="{577336DB-6FDC-DE40-BD9F-F9169503896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57414" y="1507954"/>
              <a:ext cx="764178" cy="764178"/>
            </a:xfrm>
            <a:prstGeom prst="rect">
              <a:avLst/>
            </a:prstGeom>
          </p:spPr>
        </p:pic>
      </p:grpSp>
      <p:pic>
        <p:nvPicPr>
          <p:cNvPr id="19" name="Picture 18">
            <a:extLst>
              <a:ext uri="{FF2B5EF4-FFF2-40B4-BE49-F238E27FC236}">
                <a16:creationId xmlns:a16="http://schemas.microsoft.com/office/drawing/2014/main" id="{C315C240-82CA-7A4E-A2F2-B52DD144FDB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30583" r="28784" b="33384"/>
          <a:stretch/>
        </p:blipFill>
        <p:spPr>
          <a:xfrm>
            <a:off x="0" y="-558190"/>
            <a:ext cx="5814949" cy="7410455"/>
          </a:xfrm>
          <a:prstGeom prst="rect">
            <a:avLst/>
          </a:prstGeom>
        </p:spPr>
      </p:pic>
      <p:pic>
        <p:nvPicPr>
          <p:cNvPr id="21" name="Picture 20">
            <a:extLst>
              <a:ext uri="{FF2B5EF4-FFF2-40B4-BE49-F238E27FC236}">
                <a16:creationId xmlns:a16="http://schemas.microsoft.com/office/drawing/2014/main" id="{041C751E-4281-EB47-96B0-ECB1A238395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2477" r="-74"/>
          <a:stretch/>
        </p:blipFill>
        <p:spPr>
          <a:xfrm>
            <a:off x="988142" y="2356695"/>
            <a:ext cx="3701845" cy="3793020"/>
          </a:xfrm>
          <a:prstGeom prst="rect">
            <a:avLst/>
          </a:prstGeom>
        </p:spPr>
      </p:pic>
      <p:pic>
        <p:nvPicPr>
          <p:cNvPr id="3" name="Picture 2">
            <a:extLst>
              <a:ext uri="{FF2B5EF4-FFF2-40B4-BE49-F238E27FC236}">
                <a16:creationId xmlns:a16="http://schemas.microsoft.com/office/drawing/2014/main" id="{BABA63B3-68F4-104E-99BF-AD73EDFA6B9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35979" y="1428159"/>
            <a:ext cx="556916" cy="564442"/>
          </a:xfrm>
          <a:prstGeom prst="rect">
            <a:avLst/>
          </a:prstGeom>
        </p:spPr>
      </p:pic>
      <p:pic>
        <p:nvPicPr>
          <p:cNvPr id="5" name="Picture 4" descr="Graphical user interface&#10;&#10;Description automatically generated with medium confidence">
            <a:extLst>
              <a:ext uri="{FF2B5EF4-FFF2-40B4-BE49-F238E27FC236}">
                <a16:creationId xmlns:a16="http://schemas.microsoft.com/office/drawing/2014/main" id="{9388D4B4-456B-4849-A384-AEABE5AB7A7E}"/>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2681" b="813"/>
          <a:stretch/>
        </p:blipFill>
        <p:spPr>
          <a:xfrm>
            <a:off x="988142" y="2422947"/>
            <a:ext cx="3690506" cy="3660515"/>
          </a:xfrm>
          <a:prstGeom prst="rect">
            <a:avLst/>
          </a:prstGeom>
        </p:spPr>
      </p:pic>
    </p:spTree>
    <p:extLst>
      <p:ext uri="{BB962C8B-B14F-4D97-AF65-F5344CB8AC3E}">
        <p14:creationId xmlns:p14="http://schemas.microsoft.com/office/powerpoint/2010/main" val="1967642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a:xfrm>
            <a:off x="6660978" y="1423363"/>
            <a:ext cx="4292600" cy="1325563"/>
          </a:xfrm>
        </p:spPr>
        <p:txBody>
          <a:bodyPr/>
          <a:lstStyle/>
          <a:p>
            <a:r>
              <a:rPr lang="en-US" dirty="0"/>
              <a:t>Activation</a:t>
            </a:r>
          </a:p>
        </p:txBody>
      </p:sp>
      <p:pic>
        <p:nvPicPr>
          <p:cNvPr id="4" name="Picture 3" descr="A picture containing person, sport, female, crowd&#10;&#10;Description automatically generated">
            <a:extLst>
              <a:ext uri="{FF2B5EF4-FFF2-40B4-BE49-F238E27FC236}">
                <a16:creationId xmlns:a16="http://schemas.microsoft.com/office/drawing/2014/main" id="{BF167589-E920-8E4B-ADC4-84395EA66E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7979" y="746410"/>
            <a:ext cx="2844646" cy="3546475"/>
          </a:xfrm>
          <a:prstGeom prst="rect">
            <a:avLst/>
          </a:prstGeom>
        </p:spPr>
      </p:pic>
      <p:pic>
        <p:nvPicPr>
          <p:cNvPr id="8" name="Picture 7" descr="A person holding a sign&#10;&#10;Description automatically generated with medium confidence">
            <a:extLst>
              <a:ext uri="{FF2B5EF4-FFF2-40B4-BE49-F238E27FC236}">
                <a16:creationId xmlns:a16="http://schemas.microsoft.com/office/drawing/2014/main" id="{0E289B5A-2B1B-D745-A860-65B96FACA13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47879" y="746410"/>
            <a:ext cx="2826683" cy="3546475"/>
          </a:xfrm>
          <a:prstGeom prst="rect">
            <a:avLst/>
          </a:prstGeom>
        </p:spPr>
      </p:pic>
      <p:grpSp>
        <p:nvGrpSpPr>
          <p:cNvPr id="3" name="Group 2">
            <a:extLst>
              <a:ext uri="{FF2B5EF4-FFF2-40B4-BE49-F238E27FC236}">
                <a16:creationId xmlns:a16="http://schemas.microsoft.com/office/drawing/2014/main" id="{7803936B-587B-DC4D-84F7-A8793ABFA2EC}"/>
              </a:ext>
            </a:extLst>
          </p:cNvPr>
          <p:cNvGrpSpPr/>
          <p:nvPr/>
        </p:nvGrpSpPr>
        <p:grpSpPr>
          <a:xfrm>
            <a:off x="450526" y="4470874"/>
            <a:ext cx="5800530" cy="1518959"/>
            <a:chOff x="272896" y="3987989"/>
            <a:chExt cx="9177557" cy="2403286"/>
          </a:xfrm>
        </p:grpSpPr>
        <p:pic>
          <p:nvPicPr>
            <p:cNvPr id="10" name="Picture 9" descr="A group of people at an outdoor event&#10;&#10;Description automatically generated with medium confidence">
              <a:extLst>
                <a:ext uri="{FF2B5EF4-FFF2-40B4-BE49-F238E27FC236}">
                  <a16:creationId xmlns:a16="http://schemas.microsoft.com/office/drawing/2014/main" id="{E362A19B-6AA2-8D42-8018-86382D938D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2896" y="3987991"/>
              <a:ext cx="2997354" cy="2403284"/>
            </a:xfrm>
            <a:prstGeom prst="rect">
              <a:avLst/>
            </a:prstGeom>
          </p:spPr>
        </p:pic>
        <p:pic>
          <p:nvPicPr>
            <p:cNvPr id="12" name="Picture 11" descr="A picture containing text, sky, outdoor, sign&#10;&#10;Description automatically generated">
              <a:extLst>
                <a:ext uri="{FF2B5EF4-FFF2-40B4-BE49-F238E27FC236}">
                  <a16:creationId xmlns:a16="http://schemas.microsoft.com/office/drawing/2014/main" id="{F3E46C4E-6C97-224A-8E0A-4333FB7349C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86150" y="3991097"/>
              <a:ext cx="3816350" cy="2400178"/>
            </a:xfrm>
            <a:prstGeom prst="rect">
              <a:avLst/>
            </a:prstGeom>
          </p:spPr>
        </p:pic>
        <p:pic>
          <p:nvPicPr>
            <p:cNvPr id="14" name="Picture 13" descr="Two women posing for a picture&#10;&#10;Description automatically generated with medium confidence">
              <a:extLst>
                <a:ext uri="{FF2B5EF4-FFF2-40B4-BE49-F238E27FC236}">
                  <a16:creationId xmlns:a16="http://schemas.microsoft.com/office/drawing/2014/main" id="{34D272EE-1E12-0042-9A6B-CE999550DF9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18400" y="3987989"/>
              <a:ext cx="1932053" cy="2403285"/>
            </a:xfrm>
            <a:prstGeom prst="rect">
              <a:avLst/>
            </a:prstGeom>
          </p:spPr>
        </p:pic>
      </p:grpSp>
      <p:sp>
        <p:nvSpPr>
          <p:cNvPr id="29" name="Content Placeholder 2">
            <a:extLst>
              <a:ext uri="{FF2B5EF4-FFF2-40B4-BE49-F238E27FC236}">
                <a16:creationId xmlns:a16="http://schemas.microsoft.com/office/drawing/2014/main" id="{AE0A810F-885A-E846-8727-821C1FA157DC}"/>
              </a:ext>
            </a:extLst>
          </p:cNvPr>
          <p:cNvSpPr txBox="1">
            <a:spLocks/>
          </p:cNvSpPr>
          <p:nvPr/>
        </p:nvSpPr>
        <p:spPr>
          <a:xfrm>
            <a:off x="6660978" y="2405809"/>
            <a:ext cx="5093043" cy="2564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785" indent="-172720">
              <a:lnSpc>
                <a:spcPct val="120000"/>
              </a:lnSpc>
              <a:spcBef>
                <a:spcPts val="100"/>
              </a:spcBef>
              <a:tabLst>
                <a:tab pos="185420" algn="l"/>
              </a:tabLst>
            </a:pPr>
            <a:r>
              <a:rPr lang="en-US" sz="1800" dirty="0">
                <a:solidFill>
                  <a:srgbClr val="626262"/>
                </a:solidFill>
                <a:latin typeface="Arial"/>
                <a:cs typeface="Arial"/>
              </a:rPr>
              <a:t>National In Store Tasting Program</a:t>
            </a:r>
          </a:p>
          <a:p>
            <a:pPr marL="184785" indent="-172720">
              <a:lnSpc>
                <a:spcPct val="120000"/>
              </a:lnSpc>
              <a:spcBef>
                <a:spcPts val="100"/>
              </a:spcBef>
              <a:tabLst>
                <a:tab pos="185420" algn="l"/>
              </a:tabLst>
            </a:pPr>
            <a:r>
              <a:rPr lang="en-US" sz="1800" dirty="0">
                <a:solidFill>
                  <a:srgbClr val="626262"/>
                </a:solidFill>
                <a:latin typeface="Arial"/>
                <a:cs typeface="Arial"/>
              </a:rPr>
              <a:t>AVP National Tour (Pro Beach Volleyball)</a:t>
            </a:r>
          </a:p>
          <a:p>
            <a:pPr marL="184785" indent="-172720">
              <a:lnSpc>
                <a:spcPct val="120000"/>
              </a:lnSpc>
              <a:spcBef>
                <a:spcPts val="100"/>
              </a:spcBef>
              <a:tabLst>
                <a:tab pos="185420" algn="l"/>
              </a:tabLst>
            </a:pPr>
            <a:r>
              <a:rPr lang="en-US" sz="1800" dirty="0">
                <a:solidFill>
                  <a:srgbClr val="626262"/>
                </a:solidFill>
                <a:latin typeface="Arial"/>
                <a:cs typeface="Arial"/>
              </a:rPr>
              <a:t>Daytona 500 (Official Sponsor)</a:t>
            </a:r>
          </a:p>
          <a:p>
            <a:pPr marL="184785" indent="-172720">
              <a:lnSpc>
                <a:spcPct val="120000"/>
              </a:lnSpc>
              <a:spcBef>
                <a:spcPts val="100"/>
              </a:spcBef>
              <a:tabLst>
                <a:tab pos="185420" algn="l"/>
              </a:tabLst>
            </a:pPr>
            <a:r>
              <a:rPr lang="en-US" sz="1800" dirty="0">
                <a:solidFill>
                  <a:srgbClr val="626262"/>
                </a:solidFill>
                <a:latin typeface="Arial"/>
                <a:cs typeface="Arial"/>
              </a:rPr>
              <a:t>Fashion Week (LA, NY, FL – Official Sponsor)</a:t>
            </a:r>
          </a:p>
          <a:p>
            <a:pPr marL="184785" indent="-172720">
              <a:lnSpc>
                <a:spcPct val="120000"/>
              </a:lnSpc>
              <a:spcBef>
                <a:spcPts val="100"/>
              </a:spcBef>
              <a:tabLst>
                <a:tab pos="185420" algn="l"/>
              </a:tabLst>
            </a:pPr>
            <a:r>
              <a:rPr lang="en-US" sz="1800" dirty="0">
                <a:solidFill>
                  <a:srgbClr val="626262"/>
                </a:solidFill>
                <a:latin typeface="Arial"/>
                <a:cs typeface="Arial"/>
              </a:rPr>
              <a:t>Eat. Drink. Vegan. (</a:t>
            </a:r>
            <a:r>
              <a:rPr lang="en-US" sz="1800" dirty="0" err="1">
                <a:solidFill>
                  <a:srgbClr val="626262"/>
                </a:solidFill>
                <a:latin typeface="Arial"/>
                <a:cs typeface="Arial"/>
              </a:rPr>
              <a:t>Goldenvoice</a:t>
            </a:r>
            <a:r>
              <a:rPr lang="en-US" sz="1800" dirty="0">
                <a:solidFill>
                  <a:srgbClr val="626262"/>
                </a:solidFill>
                <a:latin typeface="Arial"/>
                <a:cs typeface="Arial"/>
              </a:rPr>
              <a:t>)</a:t>
            </a:r>
          </a:p>
          <a:p>
            <a:pPr marL="184785" indent="-172720">
              <a:lnSpc>
                <a:spcPct val="120000"/>
              </a:lnSpc>
              <a:spcBef>
                <a:spcPts val="100"/>
              </a:spcBef>
              <a:tabLst>
                <a:tab pos="185420" algn="l"/>
              </a:tabLst>
            </a:pPr>
            <a:r>
              <a:rPr lang="en-US" sz="1800" dirty="0">
                <a:latin typeface="Arial"/>
                <a:cs typeface="Arial"/>
              </a:rPr>
              <a:t>Frosty, Heidi &amp; Frank (95.5 KLOS)</a:t>
            </a:r>
          </a:p>
          <a:p>
            <a:pPr marL="184785" indent="-172720">
              <a:lnSpc>
                <a:spcPct val="120000"/>
              </a:lnSpc>
              <a:spcBef>
                <a:spcPts val="100"/>
              </a:spcBef>
              <a:tabLst>
                <a:tab pos="185420" algn="l"/>
              </a:tabLst>
            </a:pPr>
            <a:r>
              <a:rPr lang="en-US" sz="1800" dirty="0">
                <a:latin typeface="Arial"/>
                <a:cs typeface="Arial"/>
              </a:rPr>
              <a:t>Punk Rock Bowling (BYOB Records)</a:t>
            </a:r>
          </a:p>
        </p:txBody>
      </p:sp>
    </p:spTree>
    <p:extLst>
      <p:ext uri="{BB962C8B-B14F-4D97-AF65-F5344CB8AC3E}">
        <p14:creationId xmlns:p14="http://schemas.microsoft.com/office/powerpoint/2010/main" val="2780012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5B0A-B880-524E-A190-EB9EE1D07EE4}"/>
              </a:ext>
            </a:extLst>
          </p:cNvPr>
          <p:cNvSpPr>
            <a:spLocks noGrp="1"/>
          </p:cNvSpPr>
          <p:nvPr>
            <p:ph type="title"/>
          </p:nvPr>
        </p:nvSpPr>
        <p:spPr/>
        <p:txBody>
          <a:bodyPr/>
          <a:lstStyle/>
          <a:p>
            <a:r>
              <a:rPr lang="en-US" dirty="0"/>
              <a:t>Awards</a:t>
            </a:r>
          </a:p>
        </p:txBody>
      </p:sp>
      <p:sp>
        <p:nvSpPr>
          <p:cNvPr id="5" name="Content Placeholder 2">
            <a:extLst>
              <a:ext uri="{FF2B5EF4-FFF2-40B4-BE49-F238E27FC236}">
                <a16:creationId xmlns:a16="http://schemas.microsoft.com/office/drawing/2014/main" id="{9C258A12-20D7-A94C-9441-53C3A60192CB}"/>
              </a:ext>
            </a:extLst>
          </p:cNvPr>
          <p:cNvSpPr txBox="1">
            <a:spLocks/>
          </p:cNvSpPr>
          <p:nvPr/>
        </p:nvSpPr>
        <p:spPr>
          <a:xfrm>
            <a:off x="2242345" y="1888254"/>
            <a:ext cx="3136041" cy="423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2019 WSWA Double Gold</a:t>
            </a:r>
          </a:p>
        </p:txBody>
      </p:sp>
      <p:sp>
        <p:nvSpPr>
          <p:cNvPr id="6" name="Content Placeholder 2">
            <a:extLst>
              <a:ext uri="{FF2B5EF4-FFF2-40B4-BE49-F238E27FC236}">
                <a16:creationId xmlns:a16="http://schemas.microsoft.com/office/drawing/2014/main" id="{DFCF67B6-FBF4-894E-8F71-4430BE4FD1E1}"/>
              </a:ext>
            </a:extLst>
          </p:cNvPr>
          <p:cNvSpPr txBox="1">
            <a:spLocks/>
          </p:cNvSpPr>
          <p:nvPr/>
        </p:nvSpPr>
        <p:spPr>
          <a:xfrm>
            <a:off x="2242345" y="2210589"/>
            <a:ext cx="2782330" cy="423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400" dirty="0">
                <a:solidFill>
                  <a:srgbClr val="7E7E7E"/>
                </a:solidFill>
                <a:latin typeface="Arial"/>
                <a:cs typeface="Arial"/>
              </a:rPr>
              <a:t>(Vodka)</a:t>
            </a:r>
            <a:endParaRPr lang="en-US" sz="1400" dirty="0">
              <a:latin typeface="Arial"/>
              <a:cs typeface="Arial"/>
            </a:endParaRPr>
          </a:p>
        </p:txBody>
      </p:sp>
      <p:sp>
        <p:nvSpPr>
          <p:cNvPr id="22" name="object 11">
            <a:extLst>
              <a:ext uri="{FF2B5EF4-FFF2-40B4-BE49-F238E27FC236}">
                <a16:creationId xmlns:a16="http://schemas.microsoft.com/office/drawing/2014/main" id="{918542F9-B9A1-724A-AD36-2EB65617D6E2}"/>
              </a:ext>
            </a:extLst>
          </p:cNvPr>
          <p:cNvSpPr/>
          <p:nvPr/>
        </p:nvSpPr>
        <p:spPr>
          <a:xfrm>
            <a:off x="838199" y="1614184"/>
            <a:ext cx="1269492" cy="1269491"/>
          </a:xfrm>
          <a:prstGeom prst="rect">
            <a:avLst/>
          </a:prstGeom>
          <a:blipFill>
            <a:blip r:embed="rId2" cstate="print"/>
            <a:stretch>
              <a:fillRect/>
            </a:stretch>
          </a:blipFill>
        </p:spPr>
        <p:txBody>
          <a:bodyPr wrap="square" lIns="0" tIns="0" rIns="0" bIns="0" rtlCol="0"/>
          <a:lstStyle/>
          <a:p>
            <a:endParaRPr dirty="0"/>
          </a:p>
        </p:txBody>
      </p:sp>
      <p:sp>
        <p:nvSpPr>
          <p:cNvPr id="23" name="object 13">
            <a:extLst>
              <a:ext uri="{FF2B5EF4-FFF2-40B4-BE49-F238E27FC236}">
                <a16:creationId xmlns:a16="http://schemas.microsoft.com/office/drawing/2014/main" id="{77CADC4B-F739-EE4D-BB8E-18B98035CE6F}"/>
              </a:ext>
            </a:extLst>
          </p:cNvPr>
          <p:cNvSpPr/>
          <p:nvPr/>
        </p:nvSpPr>
        <p:spPr>
          <a:xfrm>
            <a:off x="6095999" y="1612660"/>
            <a:ext cx="1269492" cy="1271015"/>
          </a:xfrm>
          <a:prstGeom prst="rect">
            <a:avLst/>
          </a:prstGeom>
          <a:blipFill>
            <a:blip r:embed="rId3" cstate="print"/>
            <a:stretch>
              <a:fillRect/>
            </a:stretch>
          </a:blipFill>
        </p:spPr>
        <p:txBody>
          <a:bodyPr wrap="square" lIns="0" tIns="0" rIns="0" bIns="0" rtlCol="0"/>
          <a:lstStyle/>
          <a:p>
            <a:endParaRPr/>
          </a:p>
        </p:txBody>
      </p:sp>
      <p:sp>
        <p:nvSpPr>
          <p:cNvPr id="24" name="Content Placeholder 2">
            <a:extLst>
              <a:ext uri="{FF2B5EF4-FFF2-40B4-BE49-F238E27FC236}">
                <a16:creationId xmlns:a16="http://schemas.microsoft.com/office/drawing/2014/main" id="{1A8A0786-498F-7D40-AF12-6A28A2548DBC}"/>
              </a:ext>
            </a:extLst>
          </p:cNvPr>
          <p:cNvSpPr txBox="1">
            <a:spLocks/>
          </p:cNvSpPr>
          <p:nvPr/>
        </p:nvSpPr>
        <p:spPr>
          <a:xfrm>
            <a:off x="7428121" y="1888254"/>
            <a:ext cx="3136041" cy="423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2019 WSWA Gold</a:t>
            </a:r>
          </a:p>
        </p:txBody>
      </p:sp>
      <p:sp>
        <p:nvSpPr>
          <p:cNvPr id="25" name="Content Placeholder 2">
            <a:extLst>
              <a:ext uri="{FF2B5EF4-FFF2-40B4-BE49-F238E27FC236}">
                <a16:creationId xmlns:a16="http://schemas.microsoft.com/office/drawing/2014/main" id="{8859B712-DAAA-D948-BA02-CFA90D93DAE3}"/>
              </a:ext>
            </a:extLst>
          </p:cNvPr>
          <p:cNvSpPr txBox="1">
            <a:spLocks/>
          </p:cNvSpPr>
          <p:nvPr/>
        </p:nvSpPr>
        <p:spPr>
          <a:xfrm>
            <a:off x="7428121" y="2210589"/>
            <a:ext cx="2782330" cy="423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400" dirty="0">
                <a:solidFill>
                  <a:srgbClr val="7E7E7E"/>
                </a:solidFill>
                <a:latin typeface="Arial"/>
                <a:cs typeface="Arial"/>
              </a:rPr>
              <a:t>(White Rum)</a:t>
            </a:r>
            <a:endParaRPr lang="en-US" sz="1400" dirty="0">
              <a:latin typeface="Arial"/>
              <a:cs typeface="Arial"/>
            </a:endParaRPr>
          </a:p>
        </p:txBody>
      </p:sp>
      <p:sp>
        <p:nvSpPr>
          <p:cNvPr id="26" name="object 15">
            <a:extLst>
              <a:ext uri="{FF2B5EF4-FFF2-40B4-BE49-F238E27FC236}">
                <a16:creationId xmlns:a16="http://schemas.microsoft.com/office/drawing/2014/main" id="{6C401B66-AABD-6B4E-A4D9-8D203F798A2E}"/>
              </a:ext>
            </a:extLst>
          </p:cNvPr>
          <p:cNvSpPr/>
          <p:nvPr/>
        </p:nvSpPr>
        <p:spPr>
          <a:xfrm>
            <a:off x="874775" y="3122989"/>
            <a:ext cx="1232916" cy="1499615"/>
          </a:xfrm>
          <a:prstGeom prst="rect">
            <a:avLst/>
          </a:prstGeom>
          <a:blipFill>
            <a:blip r:embed="rId4" cstate="print"/>
            <a:stretch>
              <a:fillRect/>
            </a:stretch>
          </a:blipFill>
        </p:spPr>
        <p:txBody>
          <a:bodyPr wrap="square" lIns="0" tIns="0" rIns="0" bIns="0" rtlCol="0"/>
          <a:lstStyle/>
          <a:p>
            <a:endParaRPr/>
          </a:p>
        </p:txBody>
      </p:sp>
      <p:sp>
        <p:nvSpPr>
          <p:cNvPr id="27" name="Content Placeholder 2">
            <a:extLst>
              <a:ext uri="{FF2B5EF4-FFF2-40B4-BE49-F238E27FC236}">
                <a16:creationId xmlns:a16="http://schemas.microsoft.com/office/drawing/2014/main" id="{B03E2FA6-F39C-924D-B052-CDF1212146D2}"/>
              </a:ext>
            </a:extLst>
          </p:cNvPr>
          <p:cNvSpPr txBox="1">
            <a:spLocks/>
          </p:cNvSpPr>
          <p:nvPr/>
        </p:nvSpPr>
        <p:spPr>
          <a:xfrm>
            <a:off x="2242345" y="3466578"/>
            <a:ext cx="3136041" cy="423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2017 Global Spirit Awards Double Gold</a:t>
            </a:r>
          </a:p>
        </p:txBody>
      </p:sp>
      <p:sp>
        <p:nvSpPr>
          <p:cNvPr id="28" name="Content Placeholder 2">
            <a:extLst>
              <a:ext uri="{FF2B5EF4-FFF2-40B4-BE49-F238E27FC236}">
                <a16:creationId xmlns:a16="http://schemas.microsoft.com/office/drawing/2014/main" id="{C050364C-07D5-AD49-8BBA-373B99E8E558}"/>
              </a:ext>
            </a:extLst>
          </p:cNvPr>
          <p:cNvSpPr txBox="1">
            <a:spLocks/>
          </p:cNvSpPr>
          <p:nvPr/>
        </p:nvSpPr>
        <p:spPr>
          <a:xfrm>
            <a:off x="2242345" y="4064441"/>
            <a:ext cx="2782330" cy="423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400" dirty="0">
                <a:solidFill>
                  <a:srgbClr val="7E7E7E"/>
                </a:solidFill>
                <a:latin typeface="Arial"/>
                <a:cs typeface="Arial"/>
              </a:rPr>
              <a:t>(White Rum)</a:t>
            </a:r>
            <a:endParaRPr lang="en-US" sz="1400" dirty="0">
              <a:latin typeface="Arial"/>
              <a:cs typeface="Arial"/>
            </a:endParaRPr>
          </a:p>
        </p:txBody>
      </p:sp>
      <p:sp>
        <p:nvSpPr>
          <p:cNvPr id="31" name="object 18">
            <a:extLst>
              <a:ext uri="{FF2B5EF4-FFF2-40B4-BE49-F238E27FC236}">
                <a16:creationId xmlns:a16="http://schemas.microsoft.com/office/drawing/2014/main" id="{210F648E-8BC4-E44C-8275-A934218F2CFA}"/>
              </a:ext>
            </a:extLst>
          </p:cNvPr>
          <p:cNvSpPr/>
          <p:nvPr/>
        </p:nvSpPr>
        <p:spPr>
          <a:xfrm>
            <a:off x="5871140" y="2970589"/>
            <a:ext cx="1653539" cy="1652015"/>
          </a:xfrm>
          <a:prstGeom prst="rect">
            <a:avLst/>
          </a:prstGeom>
          <a:blipFill>
            <a:blip r:embed="rId5" cstate="print"/>
            <a:stretch>
              <a:fillRect/>
            </a:stretch>
          </a:blipFill>
        </p:spPr>
        <p:txBody>
          <a:bodyPr wrap="square" lIns="0" tIns="0" rIns="0" bIns="0" rtlCol="0"/>
          <a:lstStyle/>
          <a:p>
            <a:endParaRPr/>
          </a:p>
        </p:txBody>
      </p:sp>
      <p:sp>
        <p:nvSpPr>
          <p:cNvPr id="32" name="Content Placeholder 2">
            <a:extLst>
              <a:ext uri="{FF2B5EF4-FFF2-40B4-BE49-F238E27FC236}">
                <a16:creationId xmlns:a16="http://schemas.microsoft.com/office/drawing/2014/main" id="{ACE4D73F-5E7A-C14E-A35F-8337CD151E2A}"/>
              </a:ext>
            </a:extLst>
          </p:cNvPr>
          <p:cNvSpPr txBox="1">
            <a:spLocks/>
          </p:cNvSpPr>
          <p:nvPr/>
        </p:nvSpPr>
        <p:spPr>
          <a:xfrm>
            <a:off x="7428121" y="3466578"/>
            <a:ext cx="3136041" cy="423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2017 San Diego Spirits Festival Gold</a:t>
            </a:r>
          </a:p>
        </p:txBody>
      </p:sp>
      <p:sp>
        <p:nvSpPr>
          <p:cNvPr id="33" name="Content Placeholder 2">
            <a:extLst>
              <a:ext uri="{FF2B5EF4-FFF2-40B4-BE49-F238E27FC236}">
                <a16:creationId xmlns:a16="http://schemas.microsoft.com/office/drawing/2014/main" id="{EA995FE1-0ADB-3046-B3E2-99566C80C7EF}"/>
              </a:ext>
            </a:extLst>
          </p:cNvPr>
          <p:cNvSpPr txBox="1">
            <a:spLocks/>
          </p:cNvSpPr>
          <p:nvPr/>
        </p:nvSpPr>
        <p:spPr>
          <a:xfrm>
            <a:off x="7428121" y="4064441"/>
            <a:ext cx="2782330" cy="423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400" dirty="0">
                <a:solidFill>
                  <a:srgbClr val="7E7E7E"/>
                </a:solidFill>
                <a:latin typeface="Arial"/>
                <a:cs typeface="Arial"/>
              </a:rPr>
              <a:t>(Vodka)</a:t>
            </a:r>
            <a:endParaRPr lang="en-US" sz="1400" dirty="0">
              <a:latin typeface="Arial"/>
              <a:cs typeface="Arial"/>
            </a:endParaRPr>
          </a:p>
        </p:txBody>
      </p:sp>
      <p:sp>
        <p:nvSpPr>
          <p:cNvPr id="34" name="Content Placeholder 2">
            <a:extLst>
              <a:ext uri="{FF2B5EF4-FFF2-40B4-BE49-F238E27FC236}">
                <a16:creationId xmlns:a16="http://schemas.microsoft.com/office/drawing/2014/main" id="{F796A252-1380-6248-9646-AE8B72E8C278}"/>
              </a:ext>
            </a:extLst>
          </p:cNvPr>
          <p:cNvSpPr txBox="1">
            <a:spLocks/>
          </p:cNvSpPr>
          <p:nvPr/>
        </p:nvSpPr>
        <p:spPr>
          <a:xfrm>
            <a:off x="2242345" y="5057383"/>
            <a:ext cx="3136041" cy="423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2017 Global Spirit Awards Double Gold</a:t>
            </a:r>
          </a:p>
        </p:txBody>
      </p:sp>
      <p:sp>
        <p:nvSpPr>
          <p:cNvPr id="35" name="Content Placeholder 2">
            <a:extLst>
              <a:ext uri="{FF2B5EF4-FFF2-40B4-BE49-F238E27FC236}">
                <a16:creationId xmlns:a16="http://schemas.microsoft.com/office/drawing/2014/main" id="{1DD3014F-EC81-6E42-BE5E-0911F1AC9147}"/>
              </a:ext>
            </a:extLst>
          </p:cNvPr>
          <p:cNvSpPr txBox="1">
            <a:spLocks/>
          </p:cNvSpPr>
          <p:nvPr/>
        </p:nvSpPr>
        <p:spPr>
          <a:xfrm>
            <a:off x="2242345" y="5655246"/>
            <a:ext cx="2782330" cy="423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 marR="128905" indent="0">
              <a:lnSpc>
                <a:spcPct val="100000"/>
              </a:lnSpc>
              <a:spcBef>
                <a:spcPts val="100"/>
              </a:spcBef>
              <a:buNone/>
              <a:tabLst>
                <a:tab pos="299720" algn="l"/>
              </a:tabLst>
            </a:pPr>
            <a:r>
              <a:rPr lang="en-US" sz="1400" dirty="0">
                <a:solidFill>
                  <a:srgbClr val="7E7E7E"/>
                </a:solidFill>
                <a:latin typeface="Arial"/>
                <a:cs typeface="Arial"/>
              </a:rPr>
              <a:t>(White Rum)</a:t>
            </a:r>
            <a:endParaRPr lang="en-US" sz="1400" dirty="0">
              <a:latin typeface="Arial"/>
              <a:cs typeface="Arial"/>
            </a:endParaRPr>
          </a:p>
        </p:txBody>
      </p:sp>
      <p:sp>
        <p:nvSpPr>
          <p:cNvPr id="36" name="object 17">
            <a:extLst>
              <a:ext uri="{FF2B5EF4-FFF2-40B4-BE49-F238E27FC236}">
                <a16:creationId xmlns:a16="http://schemas.microsoft.com/office/drawing/2014/main" id="{18356926-85C7-504D-ACC7-7D85B8F8C273}"/>
              </a:ext>
            </a:extLst>
          </p:cNvPr>
          <p:cNvSpPr/>
          <p:nvPr/>
        </p:nvSpPr>
        <p:spPr>
          <a:xfrm>
            <a:off x="905550" y="4861918"/>
            <a:ext cx="1171955" cy="1171956"/>
          </a:xfrm>
          <a:prstGeom prst="rect">
            <a:avLst/>
          </a:prstGeom>
          <a:blipFill>
            <a:blip r:embed="rId6"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867243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2F52DC89-0114-0940-BFA4-8197BF324AD6}"/>
              </a:ext>
            </a:extLst>
          </p:cNvPr>
          <p:cNvGrpSpPr/>
          <p:nvPr/>
        </p:nvGrpSpPr>
        <p:grpSpPr>
          <a:xfrm>
            <a:off x="4253650" y="891980"/>
            <a:ext cx="3684700" cy="3045157"/>
            <a:chOff x="763122" y="1463787"/>
            <a:chExt cx="4325919" cy="3575082"/>
          </a:xfrm>
        </p:grpSpPr>
        <p:grpSp>
          <p:nvGrpSpPr>
            <p:cNvPr id="33" name="object 16">
              <a:extLst>
                <a:ext uri="{FF2B5EF4-FFF2-40B4-BE49-F238E27FC236}">
                  <a16:creationId xmlns:a16="http://schemas.microsoft.com/office/drawing/2014/main" id="{2036F684-DBDB-1D4A-8358-CEC4813856F8}"/>
                </a:ext>
              </a:extLst>
            </p:cNvPr>
            <p:cNvGrpSpPr/>
            <p:nvPr/>
          </p:nvGrpSpPr>
          <p:grpSpPr>
            <a:xfrm>
              <a:off x="763122" y="1463787"/>
              <a:ext cx="4306336" cy="1518926"/>
              <a:chOff x="1057796" y="2460744"/>
              <a:chExt cx="2728882" cy="962528"/>
            </a:xfrm>
          </p:grpSpPr>
          <p:sp>
            <p:nvSpPr>
              <p:cNvPr id="36" name="object 19">
                <a:extLst>
                  <a:ext uri="{FF2B5EF4-FFF2-40B4-BE49-F238E27FC236}">
                    <a16:creationId xmlns:a16="http://schemas.microsoft.com/office/drawing/2014/main" id="{58E2102C-42BF-864E-87AD-4E457472EC25}"/>
                  </a:ext>
                </a:extLst>
              </p:cNvPr>
              <p:cNvSpPr/>
              <p:nvPr/>
            </p:nvSpPr>
            <p:spPr>
              <a:xfrm>
                <a:off x="1057796" y="2460744"/>
                <a:ext cx="2283017" cy="74675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37" name="object 20">
                <a:extLst>
                  <a:ext uri="{FF2B5EF4-FFF2-40B4-BE49-F238E27FC236}">
                    <a16:creationId xmlns:a16="http://schemas.microsoft.com/office/drawing/2014/main" id="{23FC7076-4FC2-C143-B22D-D3442890E212}"/>
                  </a:ext>
                </a:extLst>
              </p:cNvPr>
              <p:cNvSpPr/>
              <p:nvPr/>
            </p:nvSpPr>
            <p:spPr>
              <a:xfrm>
                <a:off x="3449630" y="2557362"/>
                <a:ext cx="131931" cy="17853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8" name="object 21">
                <a:extLst>
                  <a:ext uri="{FF2B5EF4-FFF2-40B4-BE49-F238E27FC236}">
                    <a16:creationId xmlns:a16="http://schemas.microsoft.com/office/drawing/2014/main" id="{0252029A-32F5-5447-B8C4-00406DE7EC65}"/>
                  </a:ext>
                </a:extLst>
              </p:cNvPr>
              <p:cNvSpPr/>
              <p:nvPr/>
            </p:nvSpPr>
            <p:spPr>
              <a:xfrm>
                <a:off x="3370753" y="2819412"/>
                <a:ext cx="415925" cy="287020"/>
              </a:xfrm>
              <a:custGeom>
                <a:avLst/>
                <a:gdLst/>
                <a:ahLst/>
                <a:cxnLst/>
                <a:rect l="l" t="t" r="r" b="b"/>
                <a:pathLst>
                  <a:path w="415925" h="287019">
                    <a:moveTo>
                      <a:pt x="251814" y="0"/>
                    </a:moveTo>
                    <a:lnTo>
                      <a:pt x="211238" y="8292"/>
                    </a:lnTo>
                    <a:lnTo>
                      <a:pt x="181925" y="33164"/>
                    </a:lnTo>
                    <a:lnTo>
                      <a:pt x="172015" y="58486"/>
                    </a:lnTo>
                    <a:lnTo>
                      <a:pt x="173429" y="64470"/>
                    </a:lnTo>
                    <a:lnTo>
                      <a:pt x="178470" y="68619"/>
                    </a:lnTo>
                    <a:lnTo>
                      <a:pt x="180315" y="70461"/>
                    </a:lnTo>
                    <a:lnTo>
                      <a:pt x="139021" y="101320"/>
                    </a:lnTo>
                    <a:lnTo>
                      <a:pt x="99291" y="129671"/>
                    </a:lnTo>
                    <a:lnTo>
                      <a:pt x="59750" y="157164"/>
                    </a:lnTo>
                    <a:lnTo>
                      <a:pt x="26402" y="179319"/>
                    </a:lnTo>
                    <a:lnTo>
                      <a:pt x="19088" y="184722"/>
                    </a:lnTo>
                    <a:lnTo>
                      <a:pt x="13066" y="189865"/>
                    </a:lnTo>
                    <a:lnTo>
                      <a:pt x="8299" y="194793"/>
                    </a:lnTo>
                    <a:lnTo>
                      <a:pt x="2766" y="201243"/>
                    </a:lnTo>
                    <a:lnTo>
                      <a:pt x="0" y="206307"/>
                    </a:lnTo>
                    <a:lnTo>
                      <a:pt x="491" y="209529"/>
                    </a:lnTo>
                    <a:lnTo>
                      <a:pt x="491" y="213218"/>
                    </a:lnTo>
                    <a:lnTo>
                      <a:pt x="35042" y="203545"/>
                    </a:lnTo>
                    <a:lnTo>
                      <a:pt x="44213" y="198538"/>
                    </a:lnTo>
                    <a:lnTo>
                      <a:pt x="77523" y="177294"/>
                    </a:lnTo>
                    <a:lnTo>
                      <a:pt x="115502" y="150163"/>
                    </a:lnTo>
                    <a:lnTo>
                      <a:pt x="195807" y="90146"/>
                    </a:lnTo>
                    <a:lnTo>
                      <a:pt x="209885" y="78747"/>
                    </a:lnTo>
                    <a:lnTo>
                      <a:pt x="218627" y="82804"/>
                    </a:lnTo>
                    <a:lnTo>
                      <a:pt x="236436" y="120538"/>
                    </a:lnTo>
                    <a:lnTo>
                      <a:pt x="235529" y="130467"/>
                    </a:lnTo>
                    <a:lnTo>
                      <a:pt x="219978" y="173037"/>
                    </a:lnTo>
                    <a:lnTo>
                      <a:pt x="190076" y="213790"/>
                    </a:lnTo>
                    <a:lnTo>
                      <a:pt x="152283" y="242889"/>
                    </a:lnTo>
                    <a:lnTo>
                      <a:pt x="121657" y="251323"/>
                    </a:lnTo>
                    <a:lnTo>
                      <a:pt x="111704" y="250531"/>
                    </a:lnTo>
                    <a:lnTo>
                      <a:pt x="101930" y="247755"/>
                    </a:lnTo>
                    <a:lnTo>
                      <a:pt x="92708" y="244533"/>
                    </a:lnTo>
                    <a:lnTo>
                      <a:pt x="88589" y="239463"/>
                    </a:lnTo>
                    <a:lnTo>
                      <a:pt x="89020" y="231637"/>
                    </a:lnTo>
                    <a:lnTo>
                      <a:pt x="89942" y="223806"/>
                    </a:lnTo>
                    <a:lnTo>
                      <a:pt x="93631" y="218742"/>
                    </a:lnTo>
                    <a:lnTo>
                      <a:pt x="100086" y="215520"/>
                    </a:lnTo>
                    <a:lnTo>
                      <a:pt x="104500" y="222188"/>
                    </a:lnTo>
                    <a:lnTo>
                      <a:pt x="109438" y="227088"/>
                    </a:lnTo>
                    <a:lnTo>
                      <a:pt x="114895" y="230349"/>
                    </a:lnTo>
                    <a:lnTo>
                      <a:pt x="120865" y="232098"/>
                    </a:lnTo>
                    <a:lnTo>
                      <a:pt x="129165" y="233479"/>
                    </a:lnTo>
                    <a:lnTo>
                      <a:pt x="136973" y="232098"/>
                    </a:lnTo>
                    <a:lnTo>
                      <a:pt x="151727" y="223806"/>
                    </a:lnTo>
                    <a:lnTo>
                      <a:pt x="157752" y="218282"/>
                    </a:lnTo>
                    <a:lnTo>
                      <a:pt x="166052" y="203545"/>
                    </a:lnTo>
                    <a:lnTo>
                      <a:pt x="166482" y="196640"/>
                    </a:lnTo>
                    <a:lnTo>
                      <a:pt x="162793" y="189729"/>
                    </a:lnTo>
                    <a:lnTo>
                      <a:pt x="159105" y="183284"/>
                    </a:lnTo>
                    <a:lnTo>
                      <a:pt x="154063" y="178675"/>
                    </a:lnTo>
                    <a:lnTo>
                      <a:pt x="147608" y="176373"/>
                    </a:lnTo>
                    <a:lnTo>
                      <a:pt x="141153" y="173611"/>
                    </a:lnTo>
                    <a:lnTo>
                      <a:pt x="134206" y="172691"/>
                    </a:lnTo>
                    <a:lnTo>
                      <a:pt x="127321" y="173151"/>
                    </a:lnTo>
                    <a:lnTo>
                      <a:pt x="120373" y="173151"/>
                    </a:lnTo>
                    <a:lnTo>
                      <a:pt x="112996" y="174992"/>
                    </a:lnTo>
                    <a:lnTo>
                      <a:pt x="105619" y="178215"/>
                    </a:lnTo>
                    <a:lnTo>
                      <a:pt x="98241" y="180983"/>
                    </a:lnTo>
                    <a:lnTo>
                      <a:pt x="69187" y="206755"/>
                    </a:lnTo>
                    <a:lnTo>
                      <a:pt x="58096" y="239003"/>
                    </a:lnTo>
                    <a:lnTo>
                      <a:pt x="58096" y="247295"/>
                    </a:lnTo>
                    <a:lnTo>
                      <a:pt x="86253" y="278149"/>
                    </a:lnTo>
                    <a:lnTo>
                      <a:pt x="117177" y="284594"/>
                    </a:lnTo>
                    <a:lnTo>
                      <a:pt x="123140" y="285514"/>
                    </a:lnTo>
                    <a:lnTo>
                      <a:pt x="125476" y="285514"/>
                    </a:lnTo>
                    <a:lnTo>
                      <a:pt x="126398" y="285975"/>
                    </a:lnTo>
                    <a:lnTo>
                      <a:pt x="127321" y="285975"/>
                    </a:lnTo>
                    <a:lnTo>
                      <a:pt x="168680" y="284076"/>
                    </a:lnTo>
                    <a:lnTo>
                      <a:pt x="206197" y="277228"/>
                    </a:lnTo>
                    <a:lnTo>
                      <a:pt x="258830" y="260842"/>
                    </a:lnTo>
                    <a:lnTo>
                      <a:pt x="306959" y="239753"/>
                    </a:lnTo>
                    <a:lnTo>
                      <a:pt x="349181" y="216425"/>
                    </a:lnTo>
                    <a:lnTo>
                      <a:pt x="383745" y="194793"/>
                    </a:lnTo>
                    <a:lnTo>
                      <a:pt x="413255" y="166706"/>
                    </a:lnTo>
                    <a:lnTo>
                      <a:pt x="415591" y="161637"/>
                    </a:lnTo>
                    <a:lnTo>
                      <a:pt x="415099" y="158414"/>
                    </a:lnTo>
                    <a:lnTo>
                      <a:pt x="414177" y="154732"/>
                    </a:lnTo>
                    <a:lnTo>
                      <a:pt x="410919" y="153811"/>
                    </a:lnTo>
                    <a:lnTo>
                      <a:pt x="405386" y="154732"/>
                    </a:lnTo>
                    <a:lnTo>
                      <a:pt x="365634" y="176058"/>
                    </a:lnTo>
                    <a:lnTo>
                      <a:pt x="350762" y="185469"/>
                    </a:lnTo>
                    <a:lnTo>
                      <a:pt x="316857" y="205847"/>
                    </a:lnTo>
                    <a:lnTo>
                      <a:pt x="280708" y="225937"/>
                    </a:lnTo>
                    <a:lnTo>
                      <a:pt x="244928" y="242225"/>
                    </a:lnTo>
                    <a:lnTo>
                      <a:pt x="260225" y="229432"/>
                    </a:lnTo>
                    <a:lnTo>
                      <a:pt x="274307" y="215862"/>
                    </a:lnTo>
                    <a:lnTo>
                      <a:pt x="298844" y="186046"/>
                    </a:lnTo>
                    <a:lnTo>
                      <a:pt x="321573" y="140973"/>
                    </a:lnTo>
                    <a:lnTo>
                      <a:pt x="324435" y="112997"/>
                    </a:lnTo>
                    <a:lnTo>
                      <a:pt x="321599" y="100391"/>
                    </a:lnTo>
                    <a:lnTo>
                      <a:pt x="295253" y="69659"/>
                    </a:lnTo>
                    <a:lnTo>
                      <a:pt x="236628" y="56645"/>
                    </a:lnTo>
                    <a:lnTo>
                      <a:pt x="241239" y="53422"/>
                    </a:lnTo>
                    <a:lnTo>
                      <a:pt x="261035" y="21647"/>
                    </a:lnTo>
                    <a:lnTo>
                      <a:pt x="262449" y="15657"/>
                    </a:lnTo>
                    <a:lnTo>
                      <a:pt x="261957" y="10593"/>
                    </a:lnTo>
                    <a:lnTo>
                      <a:pt x="259683" y="6450"/>
                    </a:lnTo>
                    <a:lnTo>
                      <a:pt x="256916" y="2301"/>
                    </a:lnTo>
                    <a:lnTo>
                      <a:pt x="251814" y="0"/>
                    </a:lnTo>
                    <a:close/>
                  </a:path>
                </a:pathLst>
              </a:custGeom>
              <a:solidFill>
                <a:srgbClr val="2C9EDE"/>
              </a:solidFill>
            </p:spPr>
            <p:txBody>
              <a:bodyPr wrap="square" lIns="0" tIns="0" rIns="0" bIns="0" rtlCol="0"/>
              <a:lstStyle/>
              <a:p>
                <a:endParaRPr/>
              </a:p>
            </p:txBody>
          </p:sp>
          <p:sp>
            <p:nvSpPr>
              <p:cNvPr id="39" name="object 22">
                <a:extLst>
                  <a:ext uri="{FF2B5EF4-FFF2-40B4-BE49-F238E27FC236}">
                    <a16:creationId xmlns:a16="http://schemas.microsoft.com/office/drawing/2014/main" id="{06F44A53-451B-984B-A51E-6A9195BAB690}"/>
                  </a:ext>
                </a:extLst>
              </p:cNvPr>
              <p:cNvSpPr/>
              <p:nvPr/>
            </p:nvSpPr>
            <p:spPr>
              <a:xfrm>
                <a:off x="1369576" y="3275316"/>
                <a:ext cx="148506" cy="14782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0" name="object 23">
                <a:extLst>
                  <a:ext uri="{FF2B5EF4-FFF2-40B4-BE49-F238E27FC236}">
                    <a16:creationId xmlns:a16="http://schemas.microsoft.com/office/drawing/2014/main" id="{79220DA5-9383-9449-A730-F30E9ECA4B6D}"/>
                  </a:ext>
                </a:extLst>
              </p:cNvPr>
              <p:cNvSpPr/>
              <p:nvPr/>
            </p:nvSpPr>
            <p:spPr>
              <a:xfrm>
                <a:off x="1560975" y="3275316"/>
                <a:ext cx="123620" cy="14782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1" name="object 24">
                <a:extLst>
                  <a:ext uri="{FF2B5EF4-FFF2-40B4-BE49-F238E27FC236}">
                    <a16:creationId xmlns:a16="http://schemas.microsoft.com/office/drawing/2014/main" id="{CE361FA9-3DFC-4940-BC21-A4206EF55344}"/>
                  </a:ext>
                </a:extLst>
              </p:cNvPr>
              <p:cNvSpPr/>
              <p:nvPr/>
            </p:nvSpPr>
            <p:spPr>
              <a:xfrm>
                <a:off x="1727015" y="3275316"/>
                <a:ext cx="136050" cy="147820"/>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2" name="object 25">
                <a:extLst>
                  <a:ext uri="{FF2B5EF4-FFF2-40B4-BE49-F238E27FC236}">
                    <a16:creationId xmlns:a16="http://schemas.microsoft.com/office/drawing/2014/main" id="{C483E410-BED8-1C49-93CB-1D43A0776417}"/>
                  </a:ext>
                </a:extLst>
              </p:cNvPr>
              <p:cNvSpPr/>
              <p:nvPr/>
            </p:nvSpPr>
            <p:spPr>
              <a:xfrm>
                <a:off x="1893498" y="3275316"/>
                <a:ext cx="148530" cy="147820"/>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3" name="object 26">
                <a:extLst>
                  <a:ext uri="{FF2B5EF4-FFF2-40B4-BE49-F238E27FC236}">
                    <a16:creationId xmlns:a16="http://schemas.microsoft.com/office/drawing/2014/main" id="{43599805-397C-E44A-90B7-C4F098C18D18}"/>
                  </a:ext>
                </a:extLst>
              </p:cNvPr>
              <p:cNvSpPr/>
              <p:nvPr/>
            </p:nvSpPr>
            <p:spPr>
              <a:xfrm>
                <a:off x="2084449" y="3274855"/>
                <a:ext cx="123632" cy="148280"/>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4" name="object 27">
                <a:extLst>
                  <a:ext uri="{FF2B5EF4-FFF2-40B4-BE49-F238E27FC236}">
                    <a16:creationId xmlns:a16="http://schemas.microsoft.com/office/drawing/2014/main" id="{1C2CEAE2-E208-7845-A2DD-6A67FE089F9D}"/>
                  </a:ext>
                </a:extLst>
              </p:cNvPr>
              <p:cNvSpPr/>
              <p:nvPr/>
            </p:nvSpPr>
            <p:spPr>
              <a:xfrm>
                <a:off x="2250931" y="3275316"/>
                <a:ext cx="24765" cy="147955"/>
              </a:xfrm>
              <a:custGeom>
                <a:avLst/>
                <a:gdLst/>
                <a:ahLst/>
                <a:cxnLst/>
                <a:rect l="l" t="t" r="r" b="b"/>
                <a:pathLst>
                  <a:path w="24764" h="147954">
                    <a:moveTo>
                      <a:pt x="24468" y="0"/>
                    </a:moveTo>
                    <a:lnTo>
                      <a:pt x="0" y="0"/>
                    </a:lnTo>
                    <a:lnTo>
                      <a:pt x="0" y="147359"/>
                    </a:lnTo>
                    <a:lnTo>
                      <a:pt x="24468" y="147359"/>
                    </a:lnTo>
                    <a:lnTo>
                      <a:pt x="24468" y="0"/>
                    </a:lnTo>
                    <a:close/>
                  </a:path>
                </a:pathLst>
              </a:custGeom>
              <a:solidFill>
                <a:srgbClr val="B8B8B8"/>
              </a:solidFill>
            </p:spPr>
            <p:txBody>
              <a:bodyPr wrap="square" lIns="0" tIns="0" rIns="0" bIns="0" rtlCol="0"/>
              <a:lstStyle/>
              <a:p>
                <a:endParaRPr/>
              </a:p>
            </p:txBody>
          </p:sp>
          <p:sp>
            <p:nvSpPr>
              <p:cNvPr id="45" name="object 28">
                <a:extLst>
                  <a:ext uri="{FF2B5EF4-FFF2-40B4-BE49-F238E27FC236}">
                    <a16:creationId xmlns:a16="http://schemas.microsoft.com/office/drawing/2014/main" id="{695DB5FE-B077-B945-8E75-B5E0A438A9A9}"/>
                  </a:ext>
                </a:extLst>
              </p:cNvPr>
              <p:cNvSpPr/>
              <p:nvPr/>
            </p:nvSpPr>
            <p:spPr>
              <a:xfrm>
                <a:off x="2317819" y="3275316"/>
                <a:ext cx="126829" cy="147820"/>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6" name="object 29">
                <a:extLst>
                  <a:ext uri="{FF2B5EF4-FFF2-40B4-BE49-F238E27FC236}">
                    <a16:creationId xmlns:a16="http://schemas.microsoft.com/office/drawing/2014/main" id="{D8ACDBE9-1F5E-0D44-ABBD-352A14D738AD}"/>
                  </a:ext>
                </a:extLst>
              </p:cNvPr>
              <p:cNvSpPr/>
              <p:nvPr/>
            </p:nvSpPr>
            <p:spPr>
              <a:xfrm>
                <a:off x="2552112" y="3275316"/>
                <a:ext cx="123632" cy="147820"/>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7" name="object 30">
                <a:extLst>
                  <a:ext uri="{FF2B5EF4-FFF2-40B4-BE49-F238E27FC236}">
                    <a16:creationId xmlns:a16="http://schemas.microsoft.com/office/drawing/2014/main" id="{1CB49185-E2D9-234B-8E8E-A4B6CE71E8E1}"/>
                  </a:ext>
                </a:extLst>
              </p:cNvPr>
              <p:cNvSpPr/>
              <p:nvPr/>
            </p:nvSpPr>
            <p:spPr>
              <a:xfrm>
                <a:off x="2718595" y="3275316"/>
                <a:ext cx="123140" cy="147820"/>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8" name="object 31">
                <a:extLst>
                  <a:ext uri="{FF2B5EF4-FFF2-40B4-BE49-F238E27FC236}">
                    <a16:creationId xmlns:a16="http://schemas.microsoft.com/office/drawing/2014/main" id="{0AD5E93B-0BC8-4945-9E63-38E82E6140B6}"/>
                  </a:ext>
                </a:extLst>
              </p:cNvPr>
              <p:cNvSpPr/>
              <p:nvPr/>
            </p:nvSpPr>
            <p:spPr>
              <a:xfrm>
                <a:off x="2884647" y="3275316"/>
                <a:ext cx="24765" cy="147955"/>
              </a:xfrm>
              <a:custGeom>
                <a:avLst/>
                <a:gdLst/>
                <a:ahLst/>
                <a:cxnLst/>
                <a:rect l="l" t="t" r="r" b="b"/>
                <a:pathLst>
                  <a:path w="24764" h="147954">
                    <a:moveTo>
                      <a:pt x="24468" y="0"/>
                    </a:moveTo>
                    <a:lnTo>
                      <a:pt x="0" y="0"/>
                    </a:lnTo>
                    <a:lnTo>
                      <a:pt x="0" y="147359"/>
                    </a:lnTo>
                    <a:lnTo>
                      <a:pt x="24468" y="147359"/>
                    </a:lnTo>
                    <a:lnTo>
                      <a:pt x="24468" y="0"/>
                    </a:lnTo>
                    <a:close/>
                  </a:path>
                </a:pathLst>
              </a:custGeom>
              <a:solidFill>
                <a:srgbClr val="B8B8B8"/>
              </a:solidFill>
            </p:spPr>
            <p:txBody>
              <a:bodyPr wrap="square" lIns="0" tIns="0" rIns="0" bIns="0" rtlCol="0"/>
              <a:lstStyle/>
              <a:p>
                <a:endParaRPr/>
              </a:p>
            </p:txBody>
          </p:sp>
          <p:sp>
            <p:nvSpPr>
              <p:cNvPr id="49" name="object 32">
                <a:extLst>
                  <a:ext uri="{FF2B5EF4-FFF2-40B4-BE49-F238E27FC236}">
                    <a16:creationId xmlns:a16="http://schemas.microsoft.com/office/drawing/2014/main" id="{C1AB389F-CB4E-F04A-A546-BB0D50E8328D}"/>
                  </a:ext>
                </a:extLst>
              </p:cNvPr>
              <p:cNvSpPr/>
              <p:nvPr/>
            </p:nvSpPr>
            <p:spPr>
              <a:xfrm>
                <a:off x="2951965" y="3275316"/>
                <a:ext cx="123140" cy="147820"/>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0" name="object 33">
                <a:extLst>
                  <a:ext uri="{FF2B5EF4-FFF2-40B4-BE49-F238E27FC236}">
                    <a16:creationId xmlns:a16="http://schemas.microsoft.com/office/drawing/2014/main" id="{0EFCB741-642D-E740-834C-AD79433D12B4}"/>
                  </a:ext>
                </a:extLst>
              </p:cNvPr>
              <p:cNvSpPr/>
              <p:nvPr/>
            </p:nvSpPr>
            <p:spPr>
              <a:xfrm>
                <a:off x="3118015" y="3275317"/>
                <a:ext cx="191135" cy="147955"/>
              </a:xfrm>
              <a:custGeom>
                <a:avLst/>
                <a:gdLst/>
                <a:ahLst/>
                <a:cxnLst/>
                <a:rect l="l" t="t" r="r" b="b"/>
                <a:pathLst>
                  <a:path w="191135" h="147954">
                    <a:moveTo>
                      <a:pt x="24460" y="0"/>
                    </a:moveTo>
                    <a:lnTo>
                      <a:pt x="0" y="0"/>
                    </a:lnTo>
                    <a:lnTo>
                      <a:pt x="0" y="147370"/>
                    </a:lnTo>
                    <a:lnTo>
                      <a:pt x="24460" y="147370"/>
                    </a:lnTo>
                    <a:lnTo>
                      <a:pt x="24460" y="0"/>
                    </a:lnTo>
                    <a:close/>
                  </a:path>
                  <a:path w="191135" h="147954">
                    <a:moveTo>
                      <a:pt x="190944" y="393"/>
                    </a:moveTo>
                    <a:lnTo>
                      <a:pt x="67310" y="393"/>
                    </a:lnTo>
                    <a:lnTo>
                      <a:pt x="67310" y="24498"/>
                    </a:lnTo>
                    <a:lnTo>
                      <a:pt x="116687" y="24498"/>
                    </a:lnTo>
                    <a:lnTo>
                      <a:pt x="116687" y="147599"/>
                    </a:lnTo>
                    <a:lnTo>
                      <a:pt x="141579" y="147599"/>
                    </a:lnTo>
                    <a:lnTo>
                      <a:pt x="141579" y="24498"/>
                    </a:lnTo>
                    <a:lnTo>
                      <a:pt x="190944" y="24498"/>
                    </a:lnTo>
                    <a:lnTo>
                      <a:pt x="190944" y="393"/>
                    </a:lnTo>
                    <a:close/>
                  </a:path>
                </a:pathLst>
              </a:custGeom>
              <a:solidFill>
                <a:srgbClr val="B8B8B8"/>
              </a:solidFill>
            </p:spPr>
            <p:txBody>
              <a:bodyPr wrap="square" lIns="0" tIns="0" rIns="0" bIns="0" rtlCol="0"/>
              <a:lstStyle/>
              <a:p>
                <a:endParaRPr/>
              </a:p>
            </p:txBody>
          </p:sp>
          <p:sp>
            <p:nvSpPr>
              <p:cNvPr id="53" name="object 34">
                <a:extLst>
                  <a:ext uri="{FF2B5EF4-FFF2-40B4-BE49-F238E27FC236}">
                    <a16:creationId xmlns:a16="http://schemas.microsoft.com/office/drawing/2014/main" id="{7DB2BC85-BB24-E048-B451-733277247A72}"/>
                  </a:ext>
                </a:extLst>
              </p:cNvPr>
              <p:cNvSpPr/>
              <p:nvPr/>
            </p:nvSpPr>
            <p:spPr>
              <a:xfrm>
                <a:off x="3351388" y="3275316"/>
                <a:ext cx="123632" cy="147820"/>
              </a:xfrm>
              <a:prstGeom prst="rect">
                <a:avLst/>
              </a:prstGeom>
              <a:blipFill>
                <a:blip r:embed="rId1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grpSp>
        <p:sp>
          <p:nvSpPr>
            <p:cNvPr id="34" name="TextBox 33">
              <a:extLst>
                <a:ext uri="{FF2B5EF4-FFF2-40B4-BE49-F238E27FC236}">
                  <a16:creationId xmlns:a16="http://schemas.microsoft.com/office/drawing/2014/main" id="{90C995C4-D05E-EF49-ADD0-205EB7B5CE20}"/>
                </a:ext>
              </a:extLst>
            </p:cNvPr>
            <p:cNvSpPr txBox="1"/>
            <p:nvPr/>
          </p:nvSpPr>
          <p:spPr>
            <a:xfrm>
              <a:off x="1105057" y="3897104"/>
              <a:ext cx="3693195" cy="433604"/>
            </a:xfrm>
            <a:prstGeom prst="rect">
              <a:avLst/>
            </a:prstGeom>
            <a:noFill/>
          </p:spPr>
          <p:txBody>
            <a:bodyPr wrap="square" rtlCol="0">
              <a:spAutoFit/>
            </a:bodyPr>
            <a:lstStyle/>
            <a:p>
              <a:pPr algn="ctr"/>
              <a:r>
                <a:rPr lang="en-US" spc="600" dirty="0">
                  <a:solidFill>
                    <a:srgbClr val="2C9EDE"/>
                  </a:solidFill>
                  <a:latin typeface="Arial" panose="020B0604020202020204" pitchFamily="34" charset="0"/>
                  <a:cs typeface="Arial" panose="020B0604020202020204" pitchFamily="34" charset="0"/>
                </a:rPr>
                <a:t>THANK YOU</a:t>
              </a:r>
            </a:p>
          </p:txBody>
        </p:sp>
        <p:sp>
          <p:nvSpPr>
            <p:cNvPr id="35" name="TextBox 34">
              <a:extLst>
                <a:ext uri="{FF2B5EF4-FFF2-40B4-BE49-F238E27FC236}">
                  <a16:creationId xmlns:a16="http://schemas.microsoft.com/office/drawing/2014/main" id="{552186D8-5B12-744A-8292-714288B895A8}"/>
                </a:ext>
              </a:extLst>
            </p:cNvPr>
            <p:cNvSpPr txBox="1"/>
            <p:nvPr/>
          </p:nvSpPr>
          <p:spPr>
            <a:xfrm>
              <a:off x="814271" y="4424597"/>
              <a:ext cx="4274770" cy="614272"/>
            </a:xfrm>
            <a:prstGeom prst="rect">
              <a:avLst/>
            </a:prstGeom>
            <a:noFill/>
          </p:spPr>
          <p:txBody>
            <a:bodyPr wrap="square" rtlCol="0">
              <a:spAutoFit/>
            </a:bodyPr>
            <a:lstStyle/>
            <a:p>
              <a:pPr algn="ctr"/>
              <a:r>
                <a:rPr lang="en-US" sz="1400" dirty="0">
                  <a:solidFill>
                    <a:schemeClr val="tx1">
                      <a:lumMod val="65000"/>
                      <a:lumOff val="35000"/>
                    </a:schemeClr>
                  </a:solidFill>
                  <a:latin typeface="Arial" panose="020B0604020202020204" pitchFamily="34" charset="0"/>
                  <a:cs typeface="Arial" panose="020B0604020202020204" pitchFamily="34" charset="0"/>
                </a:rPr>
                <a:t>DRAKESORGANIC.COM</a:t>
              </a:r>
            </a:p>
            <a:p>
              <a:pPr algn="ctr"/>
              <a:r>
                <a:rPr lang="en-US" sz="1400" dirty="0">
                  <a:solidFill>
                    <a:schemeClr val="tx1">
                      <a:lumMod val="65000"/>
                      <a:lumOff val="35000"/>
                    </a:schemeClr>
                  </a:solidFill>
                  <a:latin typeface="Arial" panose="020B0604020202020204" pitchFamily="34" charset="0"/>
                  <a:cs typeface="Arial" panose="020B0604020202020204" pitchFamily="34" charset="0"/>
                </a:rPr>
                <a:t>@DRAKESORGANIC</a:t>
              </a:r>
            </a:p>
          </p:txBody>
        </p:sp>
      </p:grpSp>
      <p:grpSp>
        <p:nvGrpSpPr>
          <p:cNvPr id="51" name="Group 50">
            <a:extLst>
              <a:ext uri="{FF2B5EF4-FFF2-40B4-BE49-F238E27FC236}">
                <a16:creationId xmlns:a16="http://schemas.microsoft.com/office/drawing/2014/main" id="{B59FF8BE-FDD0-9347-9D0A-250FED5277B9}"/>
              </a:ext>
            </a:extLst>
          </p:cNvPr>
          <p:cNvGrpSpPr/>
          <p:nvPr/>
        </p:nvGrpSpPr>
        <p:grpSpPr>
          <a:xfrm>
            <a:off x="512021" y="4132465"/>
            <a:ext cx="11045126" cy="2137044"/>
            <a:chOff x="150996" y="1687133"/>
            <a:chExt cx="13590459" cy="2629524"/>
          </a:xfrm>
        </p:grpSpPr>
        <p:sp>
          <p:nvSpPr>
            <p:cNvPr id="52" name="object 27">
              <a:extLst>
                <a:ext uri="{FF2B5EF4-FFF2-40B4-BE49-F238E27FC236}">
                  <a16:creationId xmlns:a16="http://schemas.microsoft.com/office/drawing/2014/main" id="{752F4C32-9030-434D-A079-A11DDA2E3661}"/>
                </a:ext>
              </a:extLst>
            </p:cNvPr>
            <p:cNvSpPr/>
            <p:nvPr/>
          </p:nvSpPr>
          <p:spPr>
            <a:xfrm>
              <a:off x="8797110" y="1687133"/>
              <a:ext cx="4944345" cy="2629524"/>
            </a:xfrm>
            <a:prstGeom prst="rect">
              <a:avLst/>
            </a:prstGeom>
            <a:blipFill>
              <a:blip r:embed="rId14" cstate="email">
                <a:extLst>
                  <a:ext uri="{28A0092B-C50C-407E-A947-70E740481C1C}">
                    <a14:useLocalDpi xmlns:a14="http://schemas.microsoft.com/office/drawing/2010/main"/>
                  </a:ext>
                </a:extLst>
              </a:blip>
              <a:stretch>
                <a:fillRect l="-140921" r="-1"/>
              </a:stretch>
            </a:blipFill>
          </p:spPr>
          <p:txBody>
            <a:bodyPr wrap="square" lIns="0" tIns="0" rIns="0" bIns="0" rtlCol="0"/>
            <a:lstStyle/>
            <a:p>
              <a:endParaRPr dirty="0"/>
            </a:p>
          </p:txBody>
        </p:sp>
        <p:sp>
          <p:nvSpPr>
            <p:cNvPr id="54" name="object 27">
              <a:extLst>
                <a:ext uri="{FF2B5EF4-FFF2-40B4-BE49-F238E27FC236}">
                  <a16:creationId xmlns:a16="http://schemas.microsoft.com/office/drawing/2014/main" id="{FE5A7385-E92F-324E-BD97-63B03F3088B1}"/>
                </a:ext>
              </a:extLst>
            </p:cNvPr>
            <p:cNvSpPr/>
            <p:nvPr/>
          </p:nvSpPr>
          <p:spPr>
            <a:xfrm>
              <a:off x="150996" y="1722497"/>
              <a:ext cx="4308841" cy="2558795"/>
            </a:xfrm>
            <a:prstGeom prst="rect">
              <a:avLst/>
            </a:prstGeom>
            <a:blipFill>
              <a:blip r:embed="rId15" cstate="email">
                <a:extLst>
                  <a:ext uri="{28A0092B-C50C-407E-A947-70E740481C1C}">
                    <a14:useLocalDpi xmlns:a14="http://schemas.microsoft.com/office/drawing/2010/main"/>
                  </a:ext>
                </a:extLst>
              </a:blip>
              <a:stretch>
                <a:fillRect r="-169018"/>
              </a:stretch>
            </a:blipFill>
          </p:spPr>
          <p:txBody>
            <a:bodyPr wrap="square" lIns="0" tIns="0" rIns="0" bIns="0" rtlCol="0"/>
            <a:lstStyle/>
            <a:p>
              <a:endParaRPr dirty="0"/>
            </a:p>
          </p:txBody>
        </p:sp>
      </p:grpSp>
      <p:pic>
        <p:nvPicPr>
          <p:cNvPr id="55" name="Picture 54">
            <a:extLst>
              <a:ext uri="{FF2B5EF4-FFF2-40B4-BE49-F238E27FC236}">
                <a16:creationId xmlns:a16="http://schemas.microsoft.com/office/drawing/2014/main" id="{FDB3685B-8C4A-AE4E-BA0C-6955F30BDEB0}"/>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054811" y="4524476"/>
            <a:ext cx="3365114" cy="1711960"/>
          </a:xfrm>
          <a:prstGeom prst="rect">
            <a:avLst/>
          </a:prstGeom>
        </p:spPr>
      </p:pic>
      <p:pic>
        <p:nvPicPr>
          <p:cNvPr id="56" name="Picture 55">
            <a:extLst>
              <a:ext uri="{FF2B5EF4-FFF2-40B4-BE49-F238E27FC236}">
                <a16:creationId xmlns:a16="http://schemas.microsoft.com/office/drawing/2014/main" id="{6E9F32DD-C363-D049-B42E-872D3E7AAB2B}"/>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453408" y="4704424"/>
            <a:ext cx="532496" cy="1429850"/>
          </a:xfrm>
          <a:prstGeom prst="rect">
            <a:avLst/>
          </a:prstGeom>
        </p:spPr>
      </p:pic>
    </p:spTree>
    <p:extLst>
      <p:ext uri="{BB962C8B-B14F-4D97-AF65-F5344CB8AC3E}">
        <p14:creationId xmlns:p14="http://schemas.microsoft.com/office/powerpoint/2010/main" val="12493003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4244</TotalTime>
  <Words>894</Words>
  <Application>Microsoft Office PowerPoint</Application>
  <PresentationFormat>Widescreen</PresentationFormat>
  <Paragraphs>118</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Sustainable Spirits</vt:lpstr>
      <vt:lpstr>PowerPoint Presentation</vt:lpstr>
      <vt:lpstr>Energy Balance</vt:lpstr>
      <vt:lpstr>Greenhouse Gas Reductions</vt:lpstr>
      <vt:lpstr>Emission Savings</vt:lpstr>
      <vt:lpstr>Global Brand</vt:lpstr>
      <vt:lpstr>On Premise Partners</vt:lpstr>
      <vt:lpstr>Off Premise Highlights</vt:lpstr>
      <vt:lpstr>Product Line</vt:lpstr>
      <vt:lpstr>Organic Boxtails</vt:lpstr>
      <vt:lpstr>Organic Vodka</vt:lpstr>
      <vt:lpstr>Organic Spiked Ice</vt:lpstr>
      <vt:lpstr>Drake’s Organic Mixers</vt:lpstr>
      <vt:lpstr>Certifications</vt:lpstr>
      <vt:lpstr>Social Media Presence</vt:lpstr>
      <vt:lpstr>Activation</vt:lpstr>
      <vt:lpstr>Awards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Christine Deussen</cp:lastModifiedBy>
  <cp:revision>68</cp:revision>
  <dcterms:created xsi:type="dcterms:W3CDTF">2021-01-05T17:18:46Z</dcterms:created>
  <dcterms:modified xsi:type="dcterms:W3CDTF">2022-03-15T19:05:31Z</dcterms:modified>
</cp:coreProperties>
</file>