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77" r:id="rId3"/>
    <p:sldMasterId id="2147483689" r:id="rId4"/>
    <p:sldMasterId id="2147483693" r:id="rId5"/>
  </p:sldMasterIdLst>
  <p:sldIdLst>
    <p:sldId id="256" r:id="rId6"/>
    <p:sldId id="259" r:id="rId7"/>
    <p:sldId id="261" r:id="rId8"/>
    <p:sldId id="262" r:id="rId9"/>
    <p:sldId id="264" r:id="rId10"/>
    <p:sldId id="263" r:id="rId11"/>
    <p:sldId id="265" r:id="rId12"/>
    <p:sldId id="266" r:id="rId13"/>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535A"/>
    <a:srgbClr val="343434"/>
    <a:srgbClr val="0262A7"/>
    <a:srgbClr val="B4B478"/>
    <a:srgbClr val="FEFEC3"/>
    <a:srgbClr val="C3FEC3"/>
    <a:srgbClr val="ABE6AB"/>
    <a:srgbClr val="73A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0" d="100"/>
          <a:sy n="110" d="100"/>
        </p:scale>
        <p:origin x="114" y="51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t>3/17/2017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t>3/17/2017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3/17/2017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349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583"/>
            <a:ext cx="9144000" cy="802136"/>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 Click to add title</a:t>
            </a:r>
            <a:endParaRPr lang="ko-KR" altLang="en-US" dirty="0"/>
          </a:p>
        </p:txBody>
      </p:sp>
      <p:sp>
        <p:nvSpPr>
          <p:cNvPr id="3" name="Content Placeholder 2"/>
          <p:cNvSpPr>
            <a:spLocks noGrp="1"/>
          </p:cNvSpPr>
          <p:nvPr>
            <p:ph idx="1"/>
          </p:nvPr>
        </p:nvSpPr>
        <p:spPr>
          <a:xfrm>
            <a:off x="457200" y="1200151"/>
            <a:ext cx="8229600" cy="345486"/>
          </a:xfrm>
          <a:prstGeom prst="rect">
            <a:avLst/>
          </a:prstGeom>
        </p:spPr>
        <p:txBody>
          <a:bodyPr anchor="ctr"/>
          <a:lstStyle>
            <a:lvl1pPr marL="0" indent="0">
              <a:buNone/>
              <a:defRPr sz="1500">
                <a:solidFill>
                  <a:schemeClr val="tx1">
                    <a:lumMod val="75000"/>
                    <a:lumOff val="25000"/>
                  </a:schemeClr>
                </a:solidFill>
              </a:defRPr>
            </a:lvl1pPr>
          </a:lstStyle>
          <a:p>
            <a:pPr lvl="0"/>
            <a:r>
              <a:rPr lang="en-US" altLang="ko-KR"/>
              <a:t>Edit Master text styles</a:t>
            </a:r>
          </a:p>
        </p:txBody>
      </p:sp>
      <p:sp>
        <p:nvSpPr>
          <p:cNvPr id="4" name="Content Placeholder 2"/>
          <p:cNvSpPr>
            <a:spLocks noGrp="1"/>
          </p:cNvSpPr>
          <p:nvPr>
            <p:ph idx="10"/>
          </p:nvPr>
        </p:nvSpPr>
        <p:spPr>
          <a:xfrm>
            <a:off x="467544" y="1707654"/>
            <a:ext cx="8229600" cy="2700300"/>
          </a:xfrm>
          <a:prstGeom prst="rect">
            <a:avLst/>
          </a:prstGeom>
        </p:spPr>
        <p:txBody>
          <a:bodyPr lIns="396000" anchor="t"/>
          <a:lstStyle>
            <a:lvl1pPr marL="0" indent="0">
              <a:buNone/>
              <a:defRPr sz="105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2736973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02136"/>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 Click to add title</a:t>
            </a:r>
            <a:endParaRPr lang="ko-KR" altLang="en-US" dirty="0"/>
          </a:p>
        </p:txBody>
      </p:sp>
      <p:sp>
        <p:nvSpPr>
          <p:cNvPr id="4" name="Content Placeholder 2"/>
          <p:cNvSpPr>
            <a:spLocks noGrp="1"/>
          </p:cNvSpPr>
          <p:nvPr>
            <p:ph idx="1"/>
          </p:nvPr>
        </p:nvSpPr>
        <p:spPr>
          <a:xfrm>
            <a:off x="2123728" y="951570"/>
            <a:ext cx="6563072" cy="345486"/>
          </a:xfrm>
          <a:prstGeom prst="rect">
            <a:avLst/>
          </a:prstGeom>
        </p:spPr>
        <p:txBody>
          <a:bodyPr anchor="ctr"/>
          <a:lstStyle>
            <a:lvl1pPr marL="0" indent="0">
              <a:buNone/>
              <a:defRPr sz="1500">
                <a:solidFill>
                  <a:schemeClr val="tx1">
                    <a:lumMod val="75000"/>
                    <a:lumOff val="25000"/>
                  </a:schemeClr>
                </a:solidFill>
              </a:defRPr>
            </a:lvl1pPr>
          </a:lstStyle>
          <a:p>
            <a:pPr lvl="0"/>
            <a:r>
              <a:rPr lang="en-US" altLang="ko-KR"/>
              <a:t>Edit Master text styles</a:t>
            </a:r>
          </a:p>
        </p:txBody>
      </p:sp>
      <p:sp>
        <p:nvSpPr>
          <p:cNvPr id="5" name="Content Placeholder 2"/>
          <p:cNvSpPr>
            <a:spLocks noGrp="1"/>
          </p:cNvSpPr>
          <p:nvPr>
            <p:ph idx="10"/>
          </p:nvPr>
        </p:nvSpPr>
        <p:spPr>
          <a:xfrm>
            <a:off x="2134072" y="1383618"/>
            <a:ext cx="6563072" cy="3110899"/>
          </a:xfrm>
          <a:prstGeom prst="rect">
            <a:avLst/>
          </a:prstGeom>
        </p:spPr>
        <p:txBody>
          <a:bodyPr lIns="396000" anchor="t"/>
          <a:lstStyle>
            <a:lvl1pPr marL="0" indent="0">
              <a:buNone/>
              <a:defRPr sz="105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725956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8DCCD61-643D-44A5-A450-3A42A50CBC1E}"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591674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142802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323004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DCCD61-643D-44A5-A450-3A42A50CBC1E}"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549724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DCCD61-643D-44A5-A450-3A42A50CBC1E}" type="datetimeFigureOut">
              <a:rPr lang="en-US" smtClean="0"/>
              <a:t>3/17/2017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115311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DCCD61-643D-44A5-A450-3A42A50CBC1E}" type="datetimeFigureOut">
              <a:rPr lang="en-US" smtClean="0"/>
              <a:t>3/17/2017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149801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3/17/2017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3534689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998460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54234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483758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95847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498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4161769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4204068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615023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2163126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014358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4269463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t>3/17/2017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787942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t>3/17/2017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2310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3/17/2017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9720216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7109538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7085489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0045009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1582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3/17/2017</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8584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49" r:id="rId4"/>
    <p:sldLayoutId id="2147483650" r:id="rId5"/>
    <p:sldLayoutId id="2147483660" r:id="rId6"/>
  </p:sldLayoutIdLst>
  <p:txStyles>
    <p:titleStyle>
      <a:lvl1pPr algn="l" defTabSz="685800" rtl="0" eaLnBrk="1" latinLnBrk="1" hangingPunct="1">
        <a:spcBef>
          <a:spcPct val="0"/>
        </a:spcBef>
        <a:buNone/>
        <a:defRPr sz="3000" b="1" kern="1200">
          <a:solidFill>
            <a:schemeClr val="tx1"/>
          </a:solidFill>
          <a:latin typeface="Arial" pitchFamily="34" charset="0"/>
          <a:ea typeface="+mj-ea"/>
          <a:cs typeface="Arial" pitchFamily="34" charset="0"/>
        </a:defRPr>
      </a:lvl1pPr>
    </p:titleStyle>
    <p:bodyStyle>
      <a:lvl1pPr marL="257175" indent="-257175" algn="l" defTabSz="685800" rtl="0" eaLnBrk="1" latinLnBrk="1"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1"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1"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ko-KR"/>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8DCCD61-643D-44A5-A450-3A42A50CBC1E}" type="datetimeFigureOut">
              <a:rPr lang="en-US" smtClean="0"/>
              <a:t>3/17/2017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8010086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6824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3/17/2017</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81033879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2.png"/><Relationship Id="rId5" Type="http://schemas.openxmlformats.org/officeDocument/2006/relationships/image" Target="../media/image15.jp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30.xml"/><Relationship Id="rId7" Type="http://schemas.microsoft.com/office/2007/relationships/hdphoto" Target="../media/hdphoto1.wdp"/><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31.xml"/><Relationship Id="rId7" Type="http://schemas.openxmlformats.org/officeDocument/2006/relationships/image" Target="../media/image24.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23.jpeg"/><Relationship Id="rId5" Type="http://schemas.openxmlformats.org/officeDocument/2006/relationships/image" Target="../media/image22.jpeg"/><Relationship Id="rId10" Type="http://schemas.microsoft.com/office/2007/relationships/hdphoto" Target="../media/hdphoto2.wdp"/><Relationship Id="rId4" Type="http://schemas.openxmlformats.org/officeDocument/2006/relationships/image" Target="../media/image21.jp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hyperlink" Target="http://www.solutionsensors.org/"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7.png"/><Relationship Id="rId5" Type="http://schemas.openxmlformats.org/officeDocument/2006/relationships/hyperlink" Target="http://www.lifesavingsensor.com/"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587974"/>
            <a:ext cx="4860030" cy="276999"/>
          </a:xfrm>
          <a:prstGeom prst="rect">
            <a:avLst/>
          </a:prstGeom>
          <a:noFill/>
        </p:spPr>
        <p:txBody>
          <a:bodyPr wrap="square">
            <a:spAutoFit/>
          </a:bodyPr>
          <a:lstStyle/>
          <a:p>
            <a:pPr fontAlgn="auto">
              <a:spcBef>
                <a:spcPts val="0"/>
              </a:spcBef>
              <a:spcAft>
                <a:spcPts val="0"/>
              </a:spcAft>
              <a:defRPr/>
            </a:pPr>
            <a:r>
              <a:rPr lang="en-US" altLang="ko-KR" sz="1200" b="1" dirty="0">
                <a:solidFill>
                  <a:schemeClr val="bg1"/>
                </a:solidFill>
                <a:latin typeface="Arial" pitchFamily="34" charset="0"/>
                <a:cs typeface="Arial" pitchFamily="34" charset="0"/>
              </a:rPr>
              <a:t>Improving Security Through Gunpowder Detection</a:t>
            </a:r>
            <a:endParaRPr kumimoji="0" lang="en-US" altLang="ko-KR" sz="1200" b="1" dirty="0">
              <a:solidFill>
                <a:schemeClr val="bg1"/>
              </a:solidFill>
              <a:latin typeface="Arial" pitchFamily="34" charset="0"/>
              <a:cs typeface="Arial"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95486"/>
            <a:ext cx="9144000" cy="4803998"/>
          </a:xfrm>
          <a:prstGeom prst="rect">
            <a:avLst/>
          </a:prstGeom>
        </p:spPr>
      </p:pic>
    </p:spTree>
    <p:extLst>
      <p:ext uri="{BB962C8B-B14F-4D97-AF65-F5344CB8AC3E}">
        <p14:creationId xmlns:p14="http://schemas.microsoft.com/office/powerpoint/2010/main" val="303447833"/>
      </p:ext>
    </p:extLst>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45431" y="339502"/>
            <a:ext cx="7272808" cy="884466"/>
          </a:xfrm>
        </p:spPr>
        <p:txBody>
          <a:bodyPr/>
          <a:lstStyle/>
          <a:p>
            <a: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t>Could early detection of a concealed firearms have </a:t>
            </a:r>
            <a:b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t>prevented some of these from happening?</a:t>
            </a:r>
            <a:br>
              <a:rPr lang="en-US" dirty="0">
                <a:solidFill>
                  <a:srgbClr val="D0534F"/>
                </a:solidFill>
                <a:latin typeface="Tahoma" panose="020B0604030504040204" pitchFamily="34" charset="0"/>
                <a:ea typeface="Tahoma" panose="020B0604030504040204" pitchFamily="34" charset="0"/>
                <a:cs typeface="Tahoma" panose="020B0604030504040204" pitchFamily="34" charset="0"/>
              </a:rPr>
            </a:br>
            <a:endParaRPr lang="ko-KR" alt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0113" y="987574"/>
            <a:ext cx="6863443" cy="4022531"/>
          </a:xfrm>
          <a:prstGeom prst="rect">
            <a:avLst/>
          </a:prstGeom>
        </p:spPr>
      </p:pic>
      <p:sp>
        <p:nvSpPr>
          <p:cNvPr id="11" name="Callout: Line 10"/>
          <p:cNvSpPr/>
          <p:nvPr/>
        </p:nvSpPr>
        <p:spPr>
          <a:xfrm flipH="1">
            <a:off x="6804248" y="1635646"/>
            <a:ext cx="1728192" cy="1152128"/>
          </a:xfrm>
          <a:prstGeom prst="borderCallout1">
            <a:avLst>
              <a:gd name="adj1" fmla="val 18750"/>
              <a:gd name="adj2" fmla="val -8333"/>
              <a:gd name="adj3" fmla="val 79219"/>
              <a:gd name="adj4" fmla="val -35961"/>
            </a:avLst>
          </a:prstGeom>
          <a:solidFill>
            <a:srgbClr val="DE535A"/>
          </a:solidFill>
          <a:ln>
            <a:solidFill>
              <a:srgbClr val="DE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1400" dirty="0">
                <a:solidFill>
                  <a:schemeClr val="bg1"/>
                </a:solidFill>
                <a:latin typeface="Century Gothic" panose="020B0502020202020204" pitchFamily="34" charset="0"/>
              </a:rPr>
            </a:br>
            <a:r>
              <a:rPr lang="en-US" sz="1600" b="1" dirty="0">
                <a:solidFill>
                  <a:schemeClr val="bg1"/>
                </a:solidFill>
                <a:latin typeface="Century Gothic" panose="020B0502020202020204" pitchFamily="34" charset="0"/>
              </a:rPr>
              <a:t>On Average</a:t>
            </a:r>
            <a:br>
              <a:rPr lang="en-US" sz="1600" b="1" dirty="0">
                <a:solidFill>
                  <a:schemeClr val="bg1"/>
                </a:solidFill>
                <a:latin typeface="Century Gothic" panose="020B0502020202020204" pitchFamily="34" charset="0"/>
              </a:rPr>
            </a:br>
            <a:r>
              <a:rPr lang="en-US" sz="1600" b="1" dirty="0">
                <a:solidFill>
                  <a:schemeClr val="bg1"/>
                </a:solidFill>
                <a:latin typeface="Century Gothic" panose="020B0502020202020204" pitchFamily="34" charset="0"/>
              </a:rPr>
              <a:t>112,695 people are shot </a:t>
            </a:r>
            <a:br>
              <a:rPr lang="en-US" sz="1600" b="1" dirty="0">
                <a:solidFill>
                  <a:schemeClr val="bg1"/>
                </a:solidFill>
                <a:latin typeface="Century Gothic" panose="020B0502020202020204" pitchFamily="34" charset="0"/>
              </a:rPr>
            </a:br>
            <a:r>
              <a:rPr lang="en-US" sz="1600" b="1" dirty="0">
                <a:solidFill>
                  <a:schemeClr val="bg1"/>
                </a:solidFill>
                <a:latin typeface="Century Gothic" panose="020B0502020202020204" pitchFamily="34" charset="0"/>
              </a:rPr>
              <a:t>every year*</a:t>
            </a:r>
          </a:p>
          <a:p>
            <a:pPr algn="ctr"/>
            <a:endParaRPr lang="en-US" dirty="0"/>
          </a:p>
        </p:txBody>
      </p:sp>
      <p:sp>
        <p:nvSpPr>
          <p:cNvPr id="12" name="TextBox 11"/>
          <p:cNvSpPr txBox="1"/>
          <p:nvPr/>
        </p:nvSpPr>
        <p:spPr>
          <a:xfrm>
            <a:off x="7524328" y="4856269"/>
            <a:ext cx="865943" cy="200055"/>
          </a:xfrm>
          <a:prstGeom prst="rect">
            <a:avLst/>
          </a:prstGeom>
          <a:noFill/>
        </p:spPr>
        <p:txBody>
          <a:bodyPr wrap="none" rtlCol="0">
            <a:spAutoFit/>
          </a:bodyPr>
          <a:lstStyle/>
          <a:p>
            <a:r>
              <a:rPr lang="en-US" sz="700" dirty="0">
                <a:solidFill>
                  <a:schemeClr val="bg1">
                    <a:lumMod val="65000"/>
                  </a:schemeClr>
                </a:solidFill>
              </a:rPr>
              <a:t>*Bradycenter.org</a:t>
            </a:r>
          </a:p>
        </p:txBody>
      </p:sp>
      <p:pic>
        <p:nvPicPr>
          <p:cNvPr id="14" name="Solution_Sensors_Slide2_V2_myusanetwork.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9512" y="2815580"/>
            <a:ext cx="331463" cy="331463"/>
          </a:xfrm>
          <a:prstGeom prst="rect">
            <a:avLst/>
          </a:prstGeom>
        </p:spPr>
      </p:pic>
    </p:spTree>
    <p:extLst>
      <p:ext uri="{BB962C8B-B14F-4D97-AF65-F5344CB8AC3E}">
        <p14:creationId xmlns:p14="http://schemas.microsoft.com/office/powerpoint/2010/main" val="979107610"/>
      </p:ext>
    </p:extLst>
  </p:cSld>
  <p:clrMapOvr>
    <a:masterClrMapping/>
  </p:clrMapOvr>
  <mc:AlternateContent xmlns:mc="http://schemas.openxmlformats.org/markup-compatibility/2006">
    <mc:Choice xmlns:p14="http://schemas.microsoft.com/office/powerpoint/2010/main" Requires="p14">
      <p:transition spd="slow" p14:dur="2000" advClick="0" advTm="35000"/>
    </mc:Choice>
    <mc:Fallback>
      <p:transition spd="slow" advClick="0" advTm="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6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extLst>
    <p:ext uri="{E180D4A7-C9FB-4DFB-919C-405C955672EB}">
      <p14:showEvtLst xmlns:p14="http://schemas.microsoft.com/office/powerpoint/2010/main">
        <p14:playEvt time="0" objId="13"/>
        <p14:stopEvt time="24310" objId="13"/>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5" y="771550"/>
            <a:ext cx="7596335" cy="4371950"/>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1691680" y="4145741"/>
            <a:ext cx="3888432" cy="884466"/>
          </a:xfrm>
        </p:spPr>
        <p:txBody>
          <a:bodyPr/>
          <a:lstStyle/>
          <a:p>
            <a:r>
              <a:rPr lang="en-US" sz="1200" dirty="0">
                <a:latin typeface="Tahoma" panose="020B0604030504040204" pitchFamily="34" charset="0"/>
                <a:ea typeface="Tahoma" panose="020B0604030504040204" pitchFamily="34" charset="0"/>
                <a:cs typeface="Tahoma" panose="020B0604030504040204" pitchFamily="34" charset="0"/>
              </a:rPr>
              <a:t>People have a greater chance of dying in </a:t>
            </a:r>
            <a:br>
              <a:rPr lang="en-US" sz="1200" dirty="0">
                <a:latin typeface="Tahoma" panose="020B0604030504040204" pitchFamily="34" charset="0"/>
                <a:ea typeface="Tahoma" panose="020B0604030504040204" pitchFamily="34" charset="0"/>
                <a:cs typeface="Tahoma" panose="020B0604030504040204" pitchFamily="34" charset="0"/>
              </a:rPr>
            </a:br>
            <a:r>
              <a:rPr lang="en-US" sz="1200" dirty="0">
                <a:latin typeface="Tahoma" panose="020B0604030504040204" pitchFamily="34" charset="0"/>
                <a:ea typeface="Tahoma" panose="020B0604030504040204" pitchFamily="34" charset="0"/>
                <a:cs typeface="Tahoma" panose="020B0604030504040204" pitchFamily="34" charset="0"/>
              </a:rPr>
              <a:t>a mass shooting if they are at School or Work</a:t>
            </a:r>
            <a:endParaRPr lang="en-US" sz="1200" dirty="0"/>
          </a:p>
        </p:txBody>
      </p:sp>
      <p:sp>
        <p:nvSpPr>
          <p:cNvPr id="10" name="Flowchart: Process 9"/>
          <p:cNvSpPr/>
          <p:nvPr/>
        </p:nvSpPr>
        <p:spPr>
          <a:xfrm>
            <a:off x="1547665" y="555526"/>
            <a:ext cx="7596335" cy="648072"/>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656062" y="242178"/>
            <a:ext cx="6873998" cy="400110"/>
          </a:xfrm>
          <a:prstGeom prst="rect">
            <a:avLst/>
          </a:prstGeom>
          <a:solidFill>
            <a:schemeClr val="bg1"/>
          </a:solidFill>
        </p:spPr>
        <p:txBody>
          <a:bodyPr wrap="none" rtlCol="0">
            <a:spAutoFit/>
          </a:bodyPr>
          <a:lstStyle/>
          <a:p>
            <a:r>
              <a:rPr lang="en-US" sz="2000" b="1" dirty="0">
                <a:solidFill>
                  <a:srgbClr val="343434"/>
                </a:solidFill>
                <a:latin typeface="Tahoma" panose="020B0604030504040204" pitchFamily="34" charset="0"/>
                <a:ea typeface="Tahoma" panose="020B0604030504040204" pitchFamily="34" charset="0"/>
                <a:cs typeface="Tahoma" panose="020B0604030504040204" pitchFamily="34" charset="0"/>
              </a:rPr>
              <a:t>Active Shooter Incidents where you are most at risk</a:t>
            </a:r>
          </a:p>
        </p:txBody>
      </p:sp>
    </p:spTree>
    <p:extLst>
      <p:ext uri="{BB962C8B-B14F-4D97-AF65-F5344CB8AC3E}">
        <p14:creationId xmlns:p14="http://schemas.microsoft.com/office/powerpoint/2010/main" val="2404072497"/>
      </p:ext>
    </p:extLst>
  </p:cSld>
  <p:clrMapOvr>
    <a:masterClrMapping/>
  </p:clrMapOvr>
  <mc:AlternateContent xmlns:mc="http://schemas.openxmlformats.org/markup-compatibility/2006">
    <mc:Choice xmlns:p14="http://schemas.microsoft.com/office/powerpoint/2010/main" Requires="p14">
      <p:transition spd="slow" p14:dur="2000" advClick="0" advTm="9250"/>
    </mc:Choice>
    <mc:Fallback>
      <p:transition spd="slow" advClick="0" advTm="925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37" y="0"/>
            <a:ext cx="4446637" cy="2438479"/>
          </a:xfrm>
          <a:prstGeom prst="rect">
            <a:avLst/>
          </a:prstGeom>
          <a:ln w="28575">
            <a:solidFill>
              <a:schemeClr val="bg1">
                <a:lumMod val="95000"/>
              </a:schemeClr>
            </a:solidFill>
          </a:ln>
          <a:effectLst>
            <a:outerShdw blurRad="292100" dist="139700" dir="2700000" algn="tl" rotWithShape="0">
              <a:srgbClr val="333333">
                <a:alpha val="65000"/>
              </a:srgbClr>
            </a:outerShdw>
          </a:effectLst>
        </p:spPr>
      </p:pic>
      <p:sp>
        <p:nvSpPr>
          <p:cNvPr id="7" name="TextBox 6"/>
          <p:cNvSpPr txBox="1"/>
          <p:nvPr/>
        </p:nvSpPr>
        <p:spPr>
          <a:xfrm>
            <a:off x="290344" y="3800375"/>
            <a:ext cx="3128293" cy="1200329"/>
          </a:xfrm>
          <a:prstGeom prst="rect">
            <a:avLst/>
          </a:prstGeom>
          <a:noFill/>
        </p:spPr>
        <p:txBody>
          <a:bodyPr wrap="none" rtlCol="0">
            <a:spAutoFit/>
          </a:bodyPr>
          <a:lstStyle/>
          <a:p>
            <a:pPr algn="ctr"/>
            <a:r>
              <a:rPr lang="en-US" sz="2400" dirty="0">
                <a:solidFill>
                  <a:schemeClr val="bg1"/>
                </a:solidFill>
              </a:rPr>
              <a:t>Traditional-Expensive</a:t>
            </a:r>
            <a:br>
              <a:rPr lang="en-US" sz="2400" dirty="0">
                <a:solidFill>
                  <a:schemeClr val="bg1"/>
                </a:solidFill>
              </a:rPr>
            </a:br>
            <a:r>
              <a:rPr lang="en-US" sz="2400" dirty="0">
                <a:solidFill>
                  <a:schemeClr val="bg1"/>
                </a:solidFill>
              </a:rPr>
              <a:t>Invasive-Dangerous </a:t>
            </a:r>
          </a:p>
          <a:p>
            <a:pPr algn="ctr"/>
            <a:r>
              <a:rPr lang="en-US" sz="2400" dirty="0">
                <a:solidFill>
                  <a:schemeClr val="bg1"/>
                </a:solidFill>
              </a:rPr>
              <a:t>X-Ray Technology</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6074" y="2438479"/>
            <a:ext cx="4676358" cy="2693039"/>
          </a:xfrm>
          <a:prstGeom prst="rect">
            <a:avLst/>
          </a:prstGeom>
          <a:ln w="15875">
            <a:solidFill>
              <a:schemeClr val="bg1">
                <a:lumMod val="95000"/>
              </a:schemeClr>
            </a:solidFill>
          </a:ln>
          <a:effectLst>
            <a:outerShdw blurRad="292100" dist="139700" dir="2700000" algn="tl" rotWithShape="0">
              <a:srgbClr val="333333">
                <a:alpha val="65000"/>
              </a:srgbClr>
            </a:outerShdw>
          </a:effectLst>
        </p:spPr>
      </p:pic>
      <p:sp>
        <p:nvSpPr>
          <p:cNvPr id="8" name="TextBox 7"/>
          <p:cNvSpPr txBox="1"/>
          <p:nvPr/>
        </p:nvSpPr>
        <p:spPr>
          <a:xfrm>
            <a:off x="5940152" y="123478"/>
            <a:ext cx="3116174" cy="830997"/>
          </a:xfrm>
          <a:prstGeom prst="rect">
            <a:avLst/>
          </a:prstGeom>
          <a:noFill/>
        </p:spPr>
        <p:txBody>
          <a:bodyPr wrap="none" rtlCol="0">
            <a:spAutoFit/>
          </a:bodyPr>
          <a:lstStyle/>
          <a:p>
            <a:pPr algn="ctr"/>
            <a:r>
              <a:rPr lang="en-US" sz="2400" dirty="0">
                <a:solidFill>
                  <a:schemeClr val="bg1"/>
                </a:solidFill>
              </a:rPr>
              <a:t>Gunpowder Detector</a:t>
            </a:r>
            <a:br>
              <a:rPr lang="en-US" sz="2400" dirty="0">
                <a:solidFill>
                  <a:schemeClr val="bg1"/>
                </a:solidFill>
              </a:rPr>
            </a:br>
            <a:r>
              <a:rPr lang="en-US" sz="2400" dirty="0">
                <a:solidFill>
                  <a:schemeClr val="bg1"/>
                </a:solidFill>
              </a:rPr>
              <a:t>Affordable for All</a:t>
            </a:r>
          </a:p>
        </p:txBody>
      </p:sp>
      <p:sp>
        <p:nvSpPr>
          <p:cNvPr id="14" name="Arrow: Up 13"/>
          <p:cNvSpPr/>
          <p:nvPr/>
        </p:nvSpPr>
        <p:spPr>
          <a:xfrm>
            <a:off x="290344" y="2599901"/>
            <a:ext cx="936104" cy="999570"/>
          </a:xfrm>
          <a:prstGeom prst="upArrow">
            <a:avLst/>
          </a:prstGeom>
          <a:solidFill>
            <a:srgbClr val="DE535A"/>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p:cNvSpPr/>
          <p:nvPr/>
        </p:nvSpPr>
        <p:spPr>
          <a:xfrm>
            <a:off x="8028384" y="1179751"/>
            <a:ext cx="936104" cy="959951"/>
          </a:xfrm>
          <a:prstGeom prst="downArrow">
            <a:avLst/>
          </a:prstGeom>
          <a:solidFill>
            <a:schemeClr val="bg1">
              <a:lumMod val="75000"/>
            </a:schemeClr>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Solution_Sensors_Slide6_myusanetwor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76838" y="2187114"/>
            <a:ext cx="257724" cy="257724"/>
          </a:xfrm>
          <a:prstGeom prst="rect">
            <a:avLst/>
          </a:prstGeom>
        </p:spPr>
      </p:pic>
    </p:spTree>
    <p:extLst>
      <p:ext uri="{BB962C8B-B14F-4D97-AF65-F5344CB8AC3E}">
        <p14:creationId xmlns:p14="http://schemas.microsoft.com/office/powerpoint/2010/main" val="3142658010"/>
      </p:ext>
    </p:extLst>
  </p:cSld>
  <p:clrMapOvr>
    <a:masterClrMapping/>
  </p:clrMapOvr>
  <mc:AlternateContent xmlns:mc="http://schemas.openxmlformats.org/markup-compatibility/2006">
    <mc:Choice xmlns:p14="http://schemas.microsoft.com/office/powerpoint/2010/main" Requires="p14">
      <p:transition spd="slow" p14:dur="2000" advClick="0" advTm="35000"/>
    </mc:Choice>
    <mc:Fallback>
      <p:transition spd="slow" advClick="0" advTm="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85"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892480" cy="884466"/>
          </a:xfrm>
        </p:spPr>
        <p:txBody>
          <a:bodyPr/>
          <a:lstStyle/>
          <a:p>
            <a:r>
              <a:rPr lang="en-US" sz="2000" dirty="0">
                <a:latin typeface="Tahoma" panose="020B0604030504040204" pitchFamily="34" charset="0"/>
                <a:ea typeface="Tahoma" panose="020B0604030504040204" pitchFamily="34" charset="0"/>
                <a:cs typeface="Tahoma" panose="020B0604030504040204" pitchFamily="34" charset="0"/>
              </a:rPr>
              <a:t>The Science</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627229" y="832680"/>
            <a:ext cx="3174603" cy="3733333"/>
          </a:xfrm>
          <a:prstGeom prst="rect">
            <a:avLst/>
          </a:prstGeom>
        </p:spPr>
      </p:pic>
      <p:sp>
        <p:nvSpPr>
          <p:cNvPr id="7" name="Callout: Down Arrow 6"/>
          <p:cNvSpPr/>
          <p:nvPr/>
        </p:nvSpPr>
        <p:spPr bwMode="auto">
          <a:xfrm>
            <a:off x="3868967" y="151040"/>
            <a:ext cx="2376264" cy="2339312"/>
          </a:xfrm>
          <a:prstGeom prst="downArrowCallout">
            <a:avLst/>
          </a:prstGeom>
          <a:solidFill>
            <a:srgbClr val="FEFEC3"/>
          </a:solidFill>
          <a:ln w="12700" cap="flat" cmpd="sng" algn="ctr">
            <a:noFill/>
            <a:prstDash val="solid"/>
            <a:round/>
            <a:headEnd type="none" w="med" len="med"/>
            <a:tailEnd type="none" w="med" len="med"/>
          </a:ln>
          <a:effectLst>
            <a:outerShdw blurRad="50800" dist="50800" dir="5400000" algn="ctr" rotWithShape="0">
              <a:srgbClr val="B4B478"/>
            </a:outerShdw>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0231" y="195486"/>
            <a:ext cx="2253737" cy="1431150"/>
          </a:xfrm>
          <a:prstGeom prst="rect">
            <a:avLst/>
          </a:prstGeom>
          <a:ln>
            <a:noFill/>
          </a:ln>
          <a:effectLst>
            <a:softEdge rad="112500"/>
          </a:effectLst>
        </p:spPr>
      </p:pic>
      <p:pic>
        <p:nvPicPr>
          <p:cNvPr id="12"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Lst>
          </a:blip>
          <a:srcRect/>
          <a:stretch>
            <a:fillRect/>
          </a:stretch>
        </p:blipFill>
        <p:spPr bwMode="auto">
          <a:xfrm>
            <a:off x="7250240" y="1791962"/>
            <a:ext cx="1491081" cy="998937"/>
          </a:xfrm>
          <a:prstGeom prst="rect">
            <a:avLst/>
          </a:prstGeom>
          <a:ln>
            <a:noFill/>
          </a:ln>
          <a:effectLst>
            <a:glow rad="558800">
              <a:srgbClr val="FEFEC3"/>
            </a:glow>
            <a:outerShdw blurRad="292100" dist="139700" dir="2700000" algn="tl" rotWithShape="0">
              <a:srgbClr val="333333">
                <a:alpha val="65000"/>
              </a:srgbClr>
            </a:outerShdw>
          </a:effectLst>
        </p:spPr>
      </p:pic>
      <p:sp>
        <p:nvSpPr>
          <p:cNvPr id="13" name="TextBox 12"/>
          <p:cNvSpPr txBox="1"/>
          <p:nvPr/>
        </p:nvSpPr>
        <p:spPr>
          <a:xfrm>
            <a:off x="3868967" y="748867"/>
            <a:ext cx="2387661" cy="369332"/>
          </a:xfrm>
          <a:prstGeom prst="rect">
            <a:avLst/>
          </a:prstGeom>
          <a:solidFill>
            <a:srgbClr val="DE535A">
              <a:alpha val="52000"/>
            </a:srgbClr>
          </a:solidFill>
        </p:spPr>
        <p:txBody>
          <a:bodyPr wrap="square" rtlCol="0">
            <a:spAutoFit/>
          </a:bodyPr>
          <a:lstStyle/>
          <a:p>
            <a:pPr algn="ctr"/>
            <a:r>
              <a:rPr lang="en-US" dirty="0">
                <a:solidFill>
                  <a:schemeClr val="bg1"/>
                </a:solidFill>
              </a:rPr>
              <a:t>Guns Detected</a:t>
            </a:r>
          </a:p>
        </p:txBody>
      </p:sp>
      <p:sp>
        <p:nvSpPr>
          <p:cNvPr id="14" name="TextBox 13"/>
          <p:cNvSpPr txBox="1"/>
          <p:nvPr/>
        </p:nvSpPr>
        <p:spPr>
          <a:xfrm>
            <a:off x="1296767" y="4544139"/>
            <a:ext cx="10269039" cy="800219"/>
          </a:xfrm>
          <a:prstGeom prst="rect">
            <a:avLst/>
          </a:prstGeom>
          <a:noFill/>
        </p:spPr>
        <p:txBody>
          <a:bodyPr wrap="square" rtlCol="0">
            <a:spAutoFit/>
          </a:bodyPr>
          <a:lstStyle/>
          <a:p>
            <a:r>
              <a:rPr lang="en-US"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Gunpowder emits a small emissions field that passes through normal obstacles. </a:t>
            </a:r>
            <a:br>
              <a:rPr lang="en-US"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Our technology captures these emissions and lets the user know there is gunpowder nearby.</a:t>
            </a:r>
          </a:p>
          <a:p>
            <a:endParaRPr lang="en-US"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4544" y="945808"/>
            <a:ext cx="5933753" cy="3940383"/>
          </a:xfrm>
          <a:prstGeom prst="rect">
            <a:avLst/>
          </a:prstGeom>
        </p:spPr>
      </p:pic>
      <p:pic>
        <p:nvPicPr>
          <p:cNvPr id="16" name="Solution_Sensors_Slide5_myusanetwor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00392" y="195486"/>
            <a:ext cx="184596" cy="265962"/>
          </a:xfrm>
          <a:prstGeom prst="rect">
            <a:avLst/>
          </a:prstGeom>
        </p:spPr>
      </p:pic>
    </p:spTree>
    <p:extLst>
      <p:ext uri="{BB962C8B-B14F-4D97-AF65-F5344CB8AC3E}">
        <p14:creationId xmlns:p14="http://schemas.microsoft.com/office/powerpoint/2010/main" val="1028967303"/>
      </p:ext>
    </p:extLst>
  </p:cSld>
  <p:clrMapOvr>
    <a:masterClrMapping/>
  </p:clrMapOvr>
  <mc:AlternateContent xmlns:mc="http://schemas.openxmlformats.org/markup-compatibility/2006">
    <mc:Choice xmlns:p14="http://schemas.microsoft.com/office/powerpoint/2010/main" Requires="p14">
      <p:transition spd="slow" p14:dur="2000" advClick="0" advTm="29071"/>
    </mc:Choice>
    <mc:Fallback>
      <p:transition spd="slow" advClick="0" advTm="29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8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extLst>
    <p:ext uri="{E180D4A7-C9FB-4DFB-919C-405C955672EB}">
      <p14:showEvtLst xmlns:p14="http://schemas.microsoft.com/office/powerpoint/2010/main">
        <p14:playEvt time="0" objId="16"/>
        <p14:stopEvt time="28106" objId="16"/>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5170" y="3765578"/>
            <a:ext cx="4610244" cy="1377922"/>
          </a:xfrm>
          <a:prstGeom prst="rect">
            <a:avLst/>
          </a:prstGeom>
        </p:spPr>
      </p:pic>
      <p:sp>
        <p:nvSpPr>
          <p:cNvPr id="2" name="TextBox 1"/>
          <p:cNvSpPr txBox="1"/>
          <p:nvPr/>
        </p:nvSpPr>
        <p:spPr>
          <a:xfrm>
            <a:off x="1641253" y="1203598"/>
            <a:ext cx="6541937" cy="3462486"/>
          </a:xfrm>
          <a:prstGeom prst="rect">
            <a:avLst/>
          </a:prstGeom>
          <a:noFill/>
        </p:spPr>
        <p:txBody>
          <a:bodyPr wrap="square" rtlCol="0">
            <a:spAutoFit/>
          </a:bodyPr>
          <a:lstStyle/>
          <a:p>
            <a:pPr marL="804863"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No screening needed; bad-guys don’t know they’re being checked</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Accurate and consistent; specific to smokeless gunpowder</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Manage threats by detecting loaded guns from a distance, even concealed  </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Harmless to operators, targets and bystanders   </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Significant cost savings from more efficient searches</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Doesn’t add to congestion at entryways</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Detect loaded guns from a distance through virtually all types of barriers </a:t>
            </a: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day or night, in any weather</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Discover hidden caches of loaded weapons in trucks, boats, </a:t>
            </a: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containers, trains, homes </a:t>
            </a:r>
          </a:p>
          <a:p>
            <a:pPr marL="804863" lvl="0" indent="-750888">
              <a:spcAft>
                <a:spcPts val="600"/>
              </a:spcAft>
              <a:buClr>
                <a:srgbClr val="DE535A"/>
              </a:buClr>
              <a:buFont typeface="Wingdings" panose="05000000000000000000" pitchFamily="2" charset="2"/>
              <a:buChar char="ü"/>
            </a:pP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Identify concealed weapons </a:t>
            </a: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within a crowd, before entering </a:t>
            </a: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buildings or events</a:t>
            </a:r>
          </a:p>
          <a:p>
            <a:endParaRPr lang="en-US" dirty="0"/>
          </a:p>
        </p:txBody>
      </p:sp>
      <p:sp>
        <p:nvSpPr>
          <p:cNvPr id="4" name="Title 1"/>
          <p:cNvSpPr>
            <a:spLocks noGrp="1"/>
          </p:cNvSpPr>
          <p:nvPr>
            <p:ph type="title"/>
          </p:nvPr>
        </p:nvSpPr>
        <p:spPr>
          <a:xfrm>
            <a:off x="1641253" y="123478"/>
            <a:ext cx="7513538" cy="884466"/>
          </a:xfrm>
        </p:spPr>
        <p:txBody>
          <a:bodyPr/>
          <a:lstStyle/>
          <a:p>
            <a: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t>What can our gunpowder detector sensor do, and </a:t>
            </a:r>
            <a:b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t>what are the Benefits?</a:t>
            </a:r>
            <a:endParaRPr lang="en-US" sz="2000" dirty="0">
              <a:solidFill>
                <a:srgbClr val="343434"/>
              </a:solidFill>
            </a:endParaRPr>
          </a:p>
        </p:txBody>
      </p:sp>
    </p:spTree>
    <p:extLst>
      <p:ext uri="{BB962C8B-B14F-4D97-AF65-F5344CB8AC3E}">
        <p14:creationId xmlns:p14="http://schemas.microsoft.com/office/powerpoint/2010/main" val="2863759661"/>
      </p:ext>
    </p:extLst>
  </p:cSld>
  <p:clrMapOvr>
    <a:masterClrMapping/>
  </p:clrMapOvr>
  <mc:AlternateContent xmlns:mc="http://schemas.openxmlformats.org/markup-compatibility/2006">
    <mc:Choice xmlns:p14="http://schemas.microsoft.com/office/powerpoint/2010/main" Requires="p14">
      <p:transition spd="slow" p14:dur="2000" advClick="0" advTm="20000"/>
    </mc:Choice>
    <mc:Fallback>
      <p:transition spd="slow" advClick="0" advTm="20000"/>
    </mc:Fallback>
  </mc:AlternateContent>
  <p:extLst>
    <p:ext uri="{E180D4A7-C9FB-4DFB-919C-405C955672EB}">
      <p14:showEvtLst xmlns:p14="http://schemas.microsoft.com/office/powerpoint/2010/main">
        <p14:playEvt time="0" objId="18"/>
        <p14:stopEvt time="40430" objId="18"/>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4310" y="2517118"/>
            <a:ext cx="2228850" cy="2686050"/>
          </a:xfrm>
          <a:prstGeom prst="rect">
            <a:avLst/>
          </a:prstGeom>
        </p:spPr>
      </p:pic>
      <p:sp>
        <p:nvSpPr>
          <p:cNvPr id="4" name="Content Placeholder 3"/>
          <p:cNvSpPr>
            <a:spLocks noGrp="1"/>
          </p:cNvSpPr>
          <p:nvPr>
            <p:ph idx="10"/>
          </p:nvPr>
        </p:nvSpPr>
        <p:spPr>
          <a:xfrm>
            <a:off x="1685060" y="1295977"/>
            <a:ext cx="6912768" cy="3162282"/>
          </a:xfrm>
        </p:spPr>
        <p:txBody>
          <a:bodyPr/>
          <a:lstStyle/>
          <a:p>
            <a:pPr marL="473075" indent="-473075">
              <a:spcBef>
                <a:spcPts val="0"/>
              </a:spcBef>
              <a:spcAft>
                <a:spcPts val="1200"/>
              </a:spcAft>
              <a:buClr>
                <a:srgbClr val="FF0000"/>
              </a:buClr>
              <a:buFont typeface="Wingdings" panose="05000000000000000000" pitchFamily="2" charset="2"/>
              <a:buChar char="ü"/>
            </a:pPr>
            <a:r>
              <a:rPr lang="en-US" dirty="0">
                <a:latin typeface="Tahoma" panose="020B0604030504040204" pitchFamily="34" charset="0"/>
                <a:ea typeface="Tahoma" panose="020B0604030504040204" pitchFamily="34" charset="0"/>
                <a:cs typeface="Tahoma" panose="020B0604030504040204" pitchFamily="34" charset="0"/>
              </a:rPr>
              <a:t>Easy to use with minimal chance of user error</a:t>
            </a:r>
          </a:p>
          <a:p>
            <a:pPr marL="473075" indent="-473075">
              <a:spcBef>
                <a:spcPts val="0"/>
              </a:spcBef>
              <a:spcAft>
                <a:spcPts val="1200"/>
              </a:spcAft>
              <a:buClr>
                <a:srgbClr val="FF0000"/>
              </a:buClr>
              <a:buFont typeface="Wingdings" panose="05000000000000000000" pitchFamily="2" charset="2"/>
              <a:buChar char="ü"/>
            </a:pPr>
            <a:r>
              <a:rPr lang="en-US" dirty="0">
                <a:latin typeface="Tahoma" panose="020B0604030504040204" pitchFamily="34" charset="0"/>
                <a:ea typeface="Tahoma" panose="020B0604030504040204" pitchFamily="34" charset="0"/>
                <a:cs typeface="Tahoma" panose="020B0604030504040204" pitchFamily="34" charset="0"/>
              </a:rPr>
              <a:t>Small enough to be carried for daily use</a:t>
            </a:r>
          </a:p>
          <a:p>
            <a:pPr marL="473075" indent="-473075">
              <a:spcBef>
                <a:spcPts val="0"/>
              </a:spcBef>
              <a:spcAft>
                <a:spcPts val="1200"/>
              </a:spcAft>
              <a:buClr>
                <a:srgbClr val="FF0000"/>
              </a:buClr>
              <a:buFont typeface="Wingdings" panose="05000000000000000000" pitchFamily="2" charset="2"/>
              <a:buChar char="ü"/>
            </a:pPr>
            <a:r>
              <a:rPr lang="en-US" dirty="0">
                <a:latin typeface="Tahoma" panose="020B0604030504040204" pitchFamily="34" charset="0"/>
                <a:ea typeface="Tahoma" panose="020B0604030504040204" pitchFamily="34" charset="0"/>
                <a:cs typeface="Tahoma" panose="020B0604030504040204" pitchFamily="34" charset="0"/>
              </a:rPr>
              <a:t>Accurate and reliable</a:t>
            </a:r>
          </a:p>
          <a:p>
            <a:pPr marL="473075" indent="-473075">
              <a:spcBef>
                <a:spcPts val="0"/>
              </a:spcBef>
              <a:spcAft>
                <a:spcPts val="1200"/>
              </a:spcAft>
              <a:buClr>
                <a:srgbClr val="FF0000"/>
              </a:buClr>
              <a:buFont typeface="Wingdings" panose="05000000000000000000" pitchFamily="2" charset="2"/>
              <a:buChar char="ü"/>
            </a:pPr>
            <a:r>
              <a:rPr lang="en-US" dirty="0">
                <a:latin typeface="Tahoma" panose="020B0604030504040204" pitchFamily="34" charset="0"/>
                <a:ea typeface="Tahoma" panose="020B0604030504040204" pitchFamily="34" charset="0"/>
                <a:cs typeface="Tahoma" panose="020B0604030504040204" pitchFamily="34" charset="0"/>
              </a:rPr>
              <a:t>Multiple Applications</a:t>
            </a:r>
          </a:p>
          <a:p>
            <a:endParaRPr lang="en-US" dirty="0"/>
          </a:p>
        </p:txBody>
      </p:sp>
      <p:sp>
        <p:nvSpPr>
          <p:cNvPr id="5" name="Title 4"/>
          <p:cNvSpPr>
            <a:spLocks noGrp="1"/>
          </p:cNvSpPr>
          <p:nvPr>
            <p:ph type="title"/>
          </p:nvPr>
        </p:nvSpPr>
        <p:spPr>
          <a:xfrm>
            <a:off x="1619672" y="298671"/>
            <a:ext cx="7524328" cy="884466"/>
          </a:xfrm>
        </p:spPr>
        <p:txBody>
          <a:bodyPr/>
          <a:lstStyle/>
          <a:p>
            <a:r>
              <a:rPr lang="en-US" sz="2000" dirty="0">
                <a:solidFill>
                  <a:srgbClr val="343434"/>
                </a:solidFill>
                <a:latin typeface="Tahoma" panose="020B0604030504040204" pitchFamily="34" charset="0"/>
                <a:ea typeface="Tahoma" panose="020B0604030504040204" pitchFamily="34" charset="0"/>
                <a:cs typeface="Tahoma" panose="020B0604030504040204" pitchFamily="34" charset="0"/>
              </a:rPr>
              <a:t>Our goal – 6 months to complete a user-friendly version of our sensor</a:t>
            </a:r>
            <a:br>
              <a:rPr lang="en-US" dirty="0">
                <a:latin typeface="Tahoma" panose="020B0604030504040204" pitchFamily="34" charset="0"/>
                <a:ea typeface="Tahoma" panose="020B0604030504040204" pitchFamily="34" charset="0"/>
                <a:cs typeface="Tahoma" panose="020B0604030504040204" pitchFamily="34" charset="0"/>
              </a:rPr>
            </a:br>
            <a:endParaRPr lang="en-US" dirty="0"/>
          </a:p>
        </p:txBody>
      </p:sp>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3839" y="2979539"/>
            <a:ext cx="3920839" cy="2167915"/>
          </a:xfrm>
          <a:prstGeom prst="rect">
            <a:avLst/>
          </a:prstGeom>
        </p:spPr>
      </p:pic>
      <p:pic>
        <p:nvPicPr>
          <p:cNvPr id="51" name="Picture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51661" y="3263405"/>
            <a:ext cx="2448272" cy="1510238"/>
          </a:xfrm>
          <a:prstGeom prst="rect">
            <a:avLst/>
          </a:prstGeom>
          <a:ln w="22225">
            <a:solidFill>
              <a:schemeClr val="bg1">
                <a:lumMod val="50000"/>
              </a:schemeClr>
            </a:solidFill>
          </a:ln>
        </p:spPr>
      </p:pic>
      <p:pic>
        <p:nvPicPr>
          <p:cNvPr id="59" name="Picture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92935" y="4155926"/>
            <a:ext cx="798945" cy="430118"/>
          </a:xfrm>
          <a:prstGeom prst="rect">
            <a:avLst/>
          </a:prstGeom>
          <a:effectLst>
            <a:outerShdw blurRad="50800" dist="38100" dir="10800000" algn="r" rotWithShape="0">
              <a:prstClr val="black">
                <a:alpha val="40000"/>
              </a:prstClr>
            </a:outerShdw>
          </a:effectLst>
        </p:spPr>
      </p:pic>
      <p:sp>
        <p:nvSpPr>
          <p:cNvPr id="60" name="TextBox 59"/>
          <p:cNvSpPr txBox="1"/>
          <p:nvPr/>
        </p:nvSpPr>
        <p:spPr>
          <a:xfrm>
            <a:off x="7308304" y="654973"/>
            <a:ext cx="1835696" cy="4524315"/>
          </a:xfrm>
          <a:prstGeom prst="rect">
            <a:avLst/>
          </a:prstGeom>
          <a:solidFill>
            <a:schemeClr val="bg1">
              <a:lumMod val="75000"/>
              <a:alpha val="59000"/>
            </a:schemeClr>
          </a:solidFill>
          <a:effectLst>
            <a:innerShdw blurRad="63500" dist="50800" dir="2700000">
              <a:prstClr val="black">
                <a:alpha val="50000"/>
              </a:prstClr>
            </a:innerShdw>
          </a:effectLst>
        </p:spPr>
        <p:txBody>
          <a:bodyPr wrap="square" rtlCol="0">
            <a:spAutoFit/>
          </a:bodyPr>
          <a:lstStyle/>
          <a:p>
            <a:r>
              <a:rPr lang="en-US" sz="900" dirty="0">
                <a:solidFill>
                  <a:schemeClr val="tx1">
                    <a:lumMod val="75000"/>
                    <a:lumOff val="25000"/>
                  </a:schemeClr>
                </a:solidFill>
                <a:latin typeface="Century Gothic" panose="020B0502020202020204" pitchFamily="34" charset="0"/>
              </a:rPr>
              <a:t>We are working to convert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our technology into a digitized version that will be easy to use, and can be integrated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into wearable devices,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into entry-ways, and into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other forms. Once we have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done this, we will have a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unique technology that will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help enhance public safety. </a:t>
            </a:r>
            <a:br>
              <a:rPr lang="en-US" sz="900" dirty="0">
                <a:solidFill>
                  <a:schemeClr val="tx1">
                    <a:lumMod val="75000"/>
                    <a:lumOff val="25000"/>
                  </a:schemeClr>
                </a:solidFill>
                <a:latin typeface="Century Gothic" panose="020B0502020202020204" pitchFamily="34" charset="0"/>
              </a:rPr>
            </a:br>
            <a:endParaRPr lang="en-US" sz="900" dirty="0">
              <a:solidFill>
                <a:schemeClr val="tx1">
                  <a:lumMod val="75000"/>
                  <a:lumOff val="25000"/>
                </a:schemeClr>
              </a:solidFill>
              <a:latin typeface="Century Gothic" panose="020B0502020202020204" pitchFamily="34" charset="0"/>
            </a:endParaRPr>
          </a:p>
          <a:p>
            <a:r>
              <a:rPr lang="en-US" sz="900" dirty="0">
                <a:solidFill>
                  <a:schemeClr val="tx1">
                    <a:lumMod val="75000"/>
                    <a:lumOff val="25000"/>
                  </a:schemeClr>
                </a:solidFill>
                <a:latin typeface="Century Gothic" panose="020B0502020202020204" pitchFamily="34" charset="0"/>
              </a:rPr>
              <a:t>After completing an initial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version of the device that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demonstrates the effective-</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ness of the technology, we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conducted numerous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interviews with members of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law enforcement, of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government agencies, and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of security companies, and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received very positive feed</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back from everyone we spoke with. This feedback has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re-assured us that having a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technology capable of </a:t>
            </a:r>
          </a:p>
          <a:p>
            <a:r>
              <a:rPr lang="en-US" sz="900" dirty="0">
                <a:solidFill>
                  <a:schemeClr val="tx1">
                    <a:lumMod val="75000"/>
                    <a:lumOff val="25000"/>
                  </a:schemeClr>
                </a:solidFill>
                <a:latin typeface="Century Gothic" panose="020B0502020202020204" pitchFamily="34" charset="0"/>
              </a:rPr>
              <a:t>detecting concealed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firearms would provide greater peace of mind for law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enforcement, for parents, for business owners, and really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anyone who interacts with </a:t>
            </a:r>
            <a:br>
              <a:rPr lang="en-US" sz="900" dirty="0">
                <a:solidFill>
                  <a:schemeClr val="tx1">
                    <a:lumMod val="75000"/>
                    <a:lumOff val="25000"/>
                  </a:schemeClr>
                </a:solidFill>
                <a:latin typeface="Century Gothic" panose="020B0502020202020204" pitchFamily="34" charset="0"/>
              </a:rPr>
            </a:br>
            <a:r>
              <a:rPr lang="en-US" sz="900" dirty="0">
                <a:solidFill>
                  <a:schemeClr val="tx1">
                    <a:lumMod val="75000"/>
                    <a:lumOff val="25000"/>
                  </a:schemeClr>
                </a:solidFill>
                <a:latin typeface="Century Gothic" panose="020B0502020202020204" pitchFamily="34" charset="0"/>
              </a:rPr>
              <a:t>the general public.</a:t>
            </a:r>
          </a:p>
        </p:txBody>
      </p:sp>
      <p:pic>
        <p:nvPicPr>
          <p:cNvPr id="85" name="Picture 8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96136" y="2730805"/>
            <a:ext cx="1042104" cy="561025"/>
          </a:xfrm>
          <a:prstGeom prst="rect">
            <a:avLst/>
          </a:prstGeom>
        </p:spPr>
      </p:pic>
      <p:pic>
        <p:nvPicPr>
          <p:cNvPr id="86" name="Solution_Sensors_Slide7_V2_myusanetwork.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extLst>
              <a:ext uri="{BEBA8EAE-BF5A-486C-A8C5-ECC9F3942E4B}">
                <a14:imgProps xmlns:a14="http://schemas.microsoft.com/office/drawing/2010/main">
                  <a14:imgLayer r:embed="rId10">
                    <a14:imgEffect>
                      <a14:artisticLightScreen/>
                    </a14:imgEffect>
                  </a14:imgLayer>
                </a14:imgProps>
              </a:ext>
            </a:extLst>
          </a:blip>
          <a:stretch>
            <a:fillRect/>
          </a:stretch>
        </p:blipFill>
        <p:spPr>
          <a:xfrm>
            <a:off x="113394" y="3003798"/>
            <a:ext cx="259607" cy="259607"/>
          </a:xfrm>
          <a:prstGeom prst="rect">
            <a:avLst/>
          </a:prstGeom>
          <a:effectLst>
            <a:glow rad="127000">
              <a:schemeClr val="accent1">
                <a:alpha val="0"/>
              </a:schemeClr>
            </a:glow>
            <a:outerShdw blurRad="50800" dist="50800" dir="5400000" sx="10000" sy="10000" algn="ctr" rotWithShape="0">
              <a:schemeClr val="bg1">
                <a:alpha val="0"/>
              </a:schemeClr>
            </a:outerShdw>
          </a:effectLst>
        </p:spPr>
      </p:pic>
    </p:spTree>
    <p:extLst>
      <p:ext uri="{BB962C8B-B14F-4D97-AF65-F5344CB8AC3E}">
        <p14:creationId xmlns:p14="http://schemas.microsoft.com/office/powerpoint/2010/main" val="479290442"/>
      </p:ext>
    </p:extLst>
  </p:cSld>
  <p:clrMapOvr>
    <a:masterClrMapping/>
  </p:clrMapOvr>
  <mc:AlternateContent xmlns:mc="http://schemas.openxmlformats.org/markup-compatibility/2006">
    <mc:Choice xmlns:p14="http://schemas.microsoft.com/office/powerpoint/2010/main" Requires="p14">
      <p:transition spd="slow" p14:dur="1500" advClick="0" advTm="25000">
        <p:random/>
      </p:transition>
    </mc:Choice>
    <mc:Fallback>
      <p:transition spd="slow" advClick="0" advTm="2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142" fill="hold"/>
                                        <p:tgtEl>
                                          <p:spTgt spid="8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6"/>
                </p:tgtEl>
              </p:cMediaNode>
            </p:audio>
          </p:childTnLst>
        </p:cTn>
      </p:par>
    </p:tnLst>
  </p:timing>
  <p:extLst>
    <p:ext uri="{E180D4A7-C9FB-4DFB-919C-405C955672EB}">
      <p14:showEvtLst xmlns:p14="http://schemas.microsoft.com/office/powerpoint/2010/main">
        <p14:playEvt time="0" objId="86"/>
        <p14:stopEvt time="17162" objId="86"/>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olution_Sensors_Slide9_myusanetwor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9512" y="2931790"/>
            <a:ext cx="144016" cy="144016"/>
          </a:xfrm>
          <a:prstGeom prst="rect">
            <a:avLst/>
          </a:prstGeom>
          <a:noFill/>
        </p:spPr>
      </p:pic>
      <p:sp>
        <p:nvSpPr>
          <p:cNvPr id="3" name="Content Placeholder 2"/>
          <p:cNvSpPr>
            <a:spLocks noGrp="1"/>
          </p:cNvSpPr>
          <p:nvPr>
            <p:ph idx="1"/>
          </p:nvPr>
        </p:nvSpPr>
        <p:spPr>
          <a:xfrm>
            <a:off x="1990056" y="950107"/>
            <a:ext cx="6912768" cy="460648"/>
          </a:xfrm>
        </p:spPr>
        <p:txBody>
          <a:bodyPr/>
          <a:lstStyle/>
          <a:p>
            <a:pPr>
              <a:spcBef>
                <a:spcPts val="0"/>
              </a:spcBef>
              <a:spcAft>
                <a:spcPts val="1200"/>
              </a:spcAft>
            </a:pPr>
            <a:r>
              <a:rPr lang="en-US" b="1" dirty="0">
                <a:solidFill>
                  <a:srgbClr val="343434"/>
                </a:solidFill>
                <a:latin typeface="Tahoma" panose="020B0604030504040204" pitchFamily="34" charset="0"/>
                <a:ea typeface="Tahoma" panose="020B0604030504040204" pitchFamily="34" charset="0"/>
                <a:cs typeface="Tahoma" panose="020B0604030504040204" pitchFamily="34" charset="0"/>
              </a:rPr>
              <a:t>Help Us Complete this Life-Saving Technology</a:t>
            </a:r>
          </a:p>
          <a:p>
            <a:pPr marL="457200" indent="-457200">
              <a:spcBef>
                <a:spcPts val="0"/>
              </a:spcBef>
              <a:spcAft>
                <a:spcPts val="1200"/>
              </a:spcAft>
              <a:buClr>
                <a:srgbClr val="FF0000"/>
              </a:buClr>
              <a:buFont typeface="Wingdings" panose="05000000000000000000" pitchFamily="2" charset="2"/>
              <a:buChar char="ü"/>
            </a:pPr>
            <a:endParaRPr lang="en-US" sz="1200" dirty="0">
              <a:latin typeface="Tahoma" panose="020B0604030504040204" pitchFamily="34" charset="0"/>
              <a:ea typeface="Tahoma" panose="020B0604030504040204" pitchFamily="34" charset="0"/>
              <a:cs typeface="Tahoma" panose="020B0604030504040204" pitchFamily="34" charset="0"/>
            </a:endParaRPr>
          </a:p>
          <a:p>
            <a:pPr marL="457200" indent="-457200">
              <a:spcBef>
                <a:spcPts val="0"/>
              </a:spcBef>
              <a:spcAft>
                <a:spcPts val="1200"/>
              </a:spcAft>
              <a:buClr>
                <a:srgbClr val="FF0000"/>
              </a:buClr>
              <a:buFont typeface="Wingdings" panose="05000000000000000000" pitchFamily="2" charset="2"/>
              <a:buChar char="ü"/>
            </a:pPr>
            <a:r>
              <a:rPr lang="en-US" sz="1200" dirty="0">
                <a:latin typeface="Tahoma" panose="020B0604030504040204" pitchFamily="34" charset="0"/>
                <a:ea typeface="Tahoma" panose="020B0604030504040204" pitchFamily="34" charset="0"/>
                <a:cs typeface="Tahoma" panose="020B0604030504040204" pitchFamily="34" charset="0"/>
              </a:rPr>
              <a:t>Check out our donation PERKS for Contributors at </a:t>
            </a:r>
            <a:r>
              <a:rPr lang="en-US" sz="1200" dirty="0">
                <a:latin typeface="Tahoma" panose="020B0604030504040204" pitchFamily="34" charset="0"/>
                <a:ea typeface="Tahoma" panose="020B0604030504040204" pitchFamily="34" charset="0"/>
                <a:cs typeface="Tahoma" panose="020B0604030504040204" pitchFamily="34" charset="0"/>
                <a:hlinkClick r:id="rId5"/>
              </a:rPr>
              <a:t>http://www.LifeSavingSensor.com</a:t>
            </a:r>
            <a:r>
              <a:rPr lang="en-US" sz="1200" dirty="0">
                <a:latin typeface="Tahoma" panose="020B0604030504040204" pitchFamily="34" charset="0"/>
                <a:ea typeface="Tahoma" panose="020B0604030504040204" pitchFamily="34" charset="0"/>
                <a:cs typeface="Tahoma" panose="020B0604030504040204" pitchFamily="34" charset="0"/>
              </a:rPr>
              <a:t> </a:t>
            </a:r>
          </a:p>
          <a:p>
            <a:pPr marL="457200" indent="-457200">
              <a:spcBef>
                <a:spcPts val="0"/>
              </a:spcBef>
              <a:spcAft>
                <a:spcPts val="1200"/>
              </a:spcAft>
              <a:buClr>
                <a:srgbClr val="FF0000"/>
              </a:buClr>
              <a:buFont typeface="Wingdings" panose="05000000000000000000" pitchFamily="2" charset="2"/>
              <a:buChar char="ü"/>
            </a:pPr>
            <a:r>
              <a:rPr lang="en-US" sz="1200" dirty="0">
                <a:latin typeface="Tahoma" panose="020B0604030504040204" pitchFamily="34" charset="0"/>
                <a:ea typeface="Tahoma" panose="020B0604030504040204" pitchFamily="34" charset="0"/>
                <a:cs typeface="Tahoma" panose="020B0604030504040204" pitchFamily="34" charset="0"/>
              </a:rPr>
              <a:t>Share our campaign with your friends on social media</a:t>
            </a:r>
          </a:p>
          <a:p>
            <a:endParaRPr lang="en-US" dirty="0"/>
          </a:p>
        </p:txBody>
      </p:sp>
      <p:sp>
        <p:nvSpPr>
          <p:cNvPr id="5" name="Rectangle 4"/>
          <p:cNvSpPr/>
          <p:nvPr/>
        </p:nvSpPr>
        <p:spPr>
          <a:xfrm>
            <a:off x="1990056" y="1800625"/>
            <a:ext cx="6398368" cy="1754326"/>
          </a:xfrm>
          <a:prstGeom prst="rect">
            <a:avLst/>
          </a:prstGeom>
        </p:spPr>
        <p:txBody>
          <a:bodyPr wrap="square">
            <a:spAutoFit/>
          </a:bodyPr>
          <a:lstStyle/>
          <a:p>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Your contributions will enable us to accelerate the execution of our development plan. We will do this by expanding our technical team and working with our development partners to digitize and test the sensor. The more contributions we receive, the closer we will be to getting this technology into people’s hands. </a:t>
            </a: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b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br>
            <a:r>
              <a:rPr lang="en-US"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Besides the monetary contributions, we look forward to forming a community of backers who believe in the importance of this, and to whom we can turn to for input. If you believe in the importance of what we’re trying to do, but don’t have the funds to contribute, you can still help us by sharing our campaign with your friends and on social media.</a:t>
            </a: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3291830"/>
            <a:ext cx="3235861" cy="1962043"/>
          </a:xfrm>
          <a:prstGeom prst="rect">
            <a:avLst/>
          </a:prstGeom>
        </p:spPr>
      </p:pic>
      <p:sp>
        <p:nvSpPr>
          <p:cNvPr id="7" name="Rectangle 6"/>
          <p:cNvSpPr/>
          <p:nvPr/>
        </p:nvSpPr>
        <p:spPr>
          <a:xfrm>
            <a:off x="1990056" y="3860257"/>
            <a:ext cx="4572000" cy="1200329"/>
          </a:xfrm>
          <a:prstGeom prst="rect">
            <a:avLst/>
          </a:prstGeom>
        </p:spPr>
        <p:txBody>
          <a:bodyPr>
            <a:spAutoFit/>
          </a:bodyPr>
          <a:lstStyle/>
          <a:p>
            <a:r>
              <a:rPr lang="en-US" dirty="0">
                <a:solidFill>
                  <a:srgbClr val="0262A7"/>
                </a:solidFill>
                <a:hlinkClick r:id="rId7"/>
              </a:rPr>
              <a:t>www.solutionsensors.org</a:t>
            </a:r>
            <a:br>
              <a:rPr lang="en-US" dirty="0"/>
            </a:br>
            <a:r>
              <a:rPr lang="en-US" b="1" dirty="0">
                <a:solidFill>
                  <a:srgbClr val="0262A7"/>
                </a:solidFill>
              </a:rPr>
              <a:t>Toll Free: 1-866-673-5475</a:t>
            </a:r>
            <a:br>
              <a:rPr lang="en-US" b="1" dirty="0">
                <a:solidFill>
                  <a:srgbClr val="0262A7"/>
                </a:solidFill>
              </a:rPr>
            </a:br>
            <a:r>
              <a:rPr lang="en-US" b="1" dirty="0">
                <a:solidFill>
                  <a:srgbClr val="0262A7"/>
                </a:solidFill>
              </a:rPr>
              <a:t>info@solutionsensors.org</a:t>
            </a:r>
            <a:br>
              <a:rPr lang="en-US" dirty="0"/>
            </a:br>
            <a:endParaRPr lang="en-US" dirty="0"/>
          </a:p>
        </p:txBody>
      </p:sp>
      <p:sp>
        <p:nvSpPr>
          <p:cNvPr id="8" name="TextBox 7"/>
          <p:cNvSpPr txBox="1"/>
          <p:nvPr/>
        </p:nvSpPr>
        <p:spPr>
          <a:xfrm>
            <a:off x="1967960" y="4865004"/>
            <a:ext cx="7101624" cy="246221"/>
          </a:xfrm>
          <a:prstGeom prst="rect">
            <a:avLst/>
          </a:prstGeom>
          <a:noFill/>
        </p:spPr>
        <p:txBody>
          <a:bodyPr wrap="none" rtlCol="0">
            <a:spAutoFit/>
          </a:bodyPr>
          <a:lstStyle/>
          <a:p>
            <a:r>
              <a:rPr lang="en-US" sz="1000" i="1" dirty="0">
                <a:solidFill>
                  <a:schemeClr val="bg1">
                    <a:lumMod val="50000"/>
                  </a:schemeClr>
                </a:solidFill>
              </a:rPr>
              <a:t>**Images are for illustration purposes only. Actual product housing and application will vary based on industry &amp; need</a:t>
            </a:r>
          </a:p>
        </p:txBody>
      </p:sp>
    </p:spTree>
    <p:extLst>
      <p:ext uri="{BB962C8B-B14F-4D97-AF65-F5344CB8AC3E}">
        <p14:creationId xmlns:p14="http://schemas.microsoft.com/office/powerpoint/2010/main" val="1977055105"/>
      </p:ext>
    </p:extLst>
  </p:cSld>
  <p:clrMapOvr>
    <a:masterClrMapping/>
  </p:clrMapOvr>
  <mc:AlternateContent xmlns:mc="http://schemas.openxmlformats.org/markup-compatibility/2006">
    <mc:Choice xmlns:p14="http://schemas.microsoft.com/office/powerpoint/2010/main" Requires="p14">
      <p:transition spd="slow" p14:dur="2000" advClick="0" advTm="25000"/>
    </mc:Choice>
    <mc:Fallback>
      <p:transition spd="slow" advClick="0"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lectronic-Contract-Manufacturing-PPT-Templates-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lectronic-Contract-Manufacturing-PPT-Templates-Widesc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TotalTime>
  <Words>274</Words>
  <Application>Microsoft Office PowerPoint</Application>
  <PresentationFormat>On-screen Show (16:9)</PresentationFormat>
  <Paragraphs>37</Paragraphs>
  <Slides>8</Slides>
  <Notes>0</Notes>
  <HiddenSlides>0</HiddenSlides>
  <MMClips>5</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8</vt:i4>
      </vt:variant>
    </vt:vector>
  </HeadingPairs>
  <TitlesOfParts>
    <vt:vector size="19" baseType="lpstr">
      <vt:lpstr>맑은 고딕</vt:lpstr>
      <vt:lpstr>Arial</vt:lpstr>
      <vt:lpstr>Calibri</vt:lpstr>
      <vt:lpstr>Century Gothic</vt:lpstr>
      <vt:lpstr>Tahoma</vt:lpstr>
      <vt:lpstr>Wingdings</vt:lpstr>
      <vt:lpstr>Custom Design</vt:lpstr>
      <vt:lpstr>Electronic-Contract-Manufacturing-PPT-Templates-Standard</vt:lpstr>
      <vt:lpstr>1_Custom Design</vt:lpstr>
      <vt:lpstr>Electronic-Contract-Manufacturing-PPT-Templates-Widescreen</vt:lpstr>
      <vt:lpstr>2_Custom Design</vt:lpstr>
      <vt:lpstr>PowerPoint Presentation</vt:lpstr>
      <vt:lpstr>Could early detection of a concealed firearms have  prevented some of these from happening? </vt:lpstr>
      <vt:lpstr>People have a greater chance of dying in  a mass shooting if they are at School or Work</vt:lpstr>
      <vt:lpstr>PowerPoint Presentation</vt:lpstr>
      <vt:lpstr>The Science</vt:lpstr>
      <vt:lpstr>What can our gunpowder detector sensor do, and  what are the Benefits?</vt:lpstr>
      <vt:lpstr>Our goal – 6 months to complete a user-friendly version of our sensor </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Roberta</cp:lastModifiedBy>
  <cp:revision>64</cp:revision>
  <dcterms:created xsi:type="dcterms:W3CDTF">2014-04-01T16:27:38Z</dcterms:created>
  <dcterms:modified xsi:type="dcterms:W3CDTF">2017-03-18T06:10:11Z</dcterms:modified>
</cp:coreProperties>
</file>