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3" r:id="rId5"/>
    <p:sldId id="294" r:id="rId6"/>
    <p:sldId id="283" r:id="rId7"/>
    <p:sldId id="285" r:id="rId8"/>
    <p:sldId id="287" r:id="rId9"/>
    <p:sldId id="289" r:id="rId10"/>
    <p:sldId id="291" r:id="rId11"/>
    <p:sldId id="293" r:id="rId12"/>
    <p:sldId id="268" r:id="rId13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4971"/>
    <a:srgbClr val="1E5E55"/>
    <a:srgbClr val="FF91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C39E85-5B89-B089-0430-2D480A44AE49}" v="1" dt="2022-07-18T21:33:00.716"/>
    <p1510:client id="{B34EE9EE-1669-2DD3-E14B-DBEB5DD0CFC3}" v="1" dt="2022-07-20T20:12:05.877"/>
    <p1510:client id="{EE22B960-BC6A-CF43-D8B2-85100DBEBE48}" v="269" dt="2022-07-12T22:18:57.8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675FF-49E0-12F2-EF5B-159F9AE403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AD0AF0-B976-CA84-C7FF-599A594D07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510EF0-9418-7E85-8D05-739A85397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C59D6-78DF-41BC-BD03-EFC4E08A539B}" type="datetimeFigureOut">
              <a:rPr lang="en-NZ" smtClean="0"/>
              <a:t>20/07/2022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548356-4A01-CD26-85D0-3D6A3C659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7B2302-0F53-7C5F-2972-D40FDC74F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3CE3C-09FE-4A78-9034-B2022225272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66606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74657-CE24-7C5C-9660-5B118B05A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17DC17-C757-C7A3-09C1-169CAC10C9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D73A0C-32B1-42D0-A63E-78A23E00A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C59D6-78DF-41BC-BD03-EFC4E08A539B}" type="datetimeFigureOut">
              <a:rPr lang="en-NZ" smtClean="0"/>
              <a:t>20/07/2022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732AF9-A3B0-4247-BDE3-47E3B737E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C0D5F9-AE62-28DE-7DBA-AA31F1055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3CE3C-09FE-4A78-9034-B2022225272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51793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5F779-B565-1573-362E-049D99AA0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D8BEE8-4A0A-1FE8-15BD-D931961579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3C999A-CC78-D32E-1197-4C3686C7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C59D6-78DF-41BC-BD03-EFC4E08A539B}" type="datetimeFigureOut">
              <a:rPr lang="en-NZ" smtClean="0"/>
              <a:t>20/07/2022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C8A8A6-92F5-760D-42E4-3CC01ABFD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823A6E-B72D-B19F-4F0C-646589647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3CE3C-09FE-4A78-9034-B2022225272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16087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2005A-6355-8F8A-3EBE-D96EADA25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2E5F75-A72A-3AF4-6A87-E139656282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F9A57C-732A-F3A3-8D88-208FE2CCF0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C3B8BE-F3DD-6B85-E618-E7AB8DED9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C59D6-78DF-41BC-BD03-EFC4E08A539B}" type="datetimeFigureOut">
              <a:rPr lang="en-NZ" smtClean="0"/>
              <a:t>20/07/2022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69B94D-8CA1-4C2D-CF2F-9BD9DF343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CBA518-D542-4A45-06A5-5E24A0D5C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3CE3C-09FE-4A78-9034-B2022225272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985741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7AB74-AD27-5D30-AD72-2B01A1A6C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9B939B-D66E-6DDB-60D2-5DD7EC1794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D5AC1-26BF-62C2-96E4-5CEE4D4C6A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3F4FAC-3E82-29D9-21A8-1D819F2658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D67674-400A-D3ED-0D22-6840306E73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DC007E-BF94-7E5D-D07A-46C8B2AE5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C59D6-78DF-41BC-BD03-EFC4E08A539B}" type="datetimeFigureOut">
              <a:rPr lang="en-NZ" smtClean="0"/>
              <a:t>20/07/2022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81EC2A-78E2-AD02-61F8-5C3FF984B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7B1EB3-8219-B9AD-9375-8F11269EA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3CE3C-09FE-4A78-9034-B2022225272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43056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9FAF2-80C3-E1C3-F0FD-09B4E484E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5B81CD-4D22-C261-9587-DE8F15248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C59D6-78DF-41BC-BD03-EFC4E08A539B}" type="datetimeFigureOut">
              <a:rPr lang="en-NZ" smtClean="0"/>
              <a:t>20/07/2022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95D702-F0F8-B98A-DE56-251EFEF6B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7A6414-6028-BCA4-5C91-EFC10434F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3CE3C-09FE-4A78-9034-B2022225272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94951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8EE4B3-1D8B-25B6-5DE1-7B9E40237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C59D6-78DF-41BC-BD03-EFC4E08A539B}" type="datetimeFigureOut">
              <a:rPr lang="en-NZ" smtClean="0"/>
              <a:t>20/07/2022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085448-A1D6-1875-6129-CF6F626F7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45265C-DFAA-D301-F2DF-4FF5F859E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3CE3C-09FE-4A78-9034-B2022225272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163713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D4A50-F3A3-9DC4-268E-9B5B91319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D8C78B-49CA-F2BC-5169-643633808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BB2132-86F8-F48F-C9B3-3634D068C3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2ED3CD-91A3-AFFC-D59D-E78E931CF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C59D6-78DF-41BC-BD03-EFC4E08A539B}" type="datetimeFigureOut">
              <a:rPr lang="en-NZ" smtClean="0"/>
              <a:t>20/07/2022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7DB455-68EB-A085-E673-84E8D18A8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656E2F-F4A5-090A-B333-A2E41CBCD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3CE3C-09FE-4A78-9034-B2022225272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15476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56AE7-F233-58E0-0836-D34C491E6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BF0FF2-8FF2-AB22-E77C-0E125B8FE7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628256-91F7-DB8B-93FC-1EA285C796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3097DF-F9B0-2744-114A-2E400D793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C59D6-78DF-41BC-BD03-EFC4E08A539B}" type="datetimeFigureOut">
              <a:rPr lang="en-NZ" smtClean="0"/>
              <a:t>20/07/2022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8EB826-B25F-FF8D-C9CD-79DB0E8AB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776F7E-8CBA-4C0F-DA8C-E013293FC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3CE3C-09FE-4A78-9034-B2022225272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38512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111AA-5837-186E-7AC1-48F0C7C8B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ACD487-A47D-4CBF-8BDA-13330C4FA5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A6D19A-CFD4-53B7-C137-CC6C36D96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C59D6-78DF-41BC-BD03-EFC4E08A539B}" type="datetimeFigureOut">
              <a:rPr lang="en-NZ" smtClean="0"/>
              <a:t>20/07/2022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18702D-DCA5-C2D3-6277-AD75FDD88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D6E33A-65FC-6854-7F57-A638AB095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3CE3C-09FE-4A78-9034-B2022225272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97578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F93E67-5B25-5B43-9969-B34A04A084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693F6D-D6FD-BFB1-8F6A-808D1798AC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68ECFC-F815-74B7-C50E-3863F25C8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C59D6-78DF-41BC-BD03-EFC4E08A539B}" type="datetimeFigureOut">
              <a:rPr lang="en-NZ" smtClean="0"/>
              <a:t>20/07/2022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2CE96C-7527-BF18-7647-62C75297F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4D7726-0C50-0B79-82CD-36FAD079C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3CE3C-09FE-4A78-9034-B2022225272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58280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3BC965-0EE7-1F77-0351-A8DD38F9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CE33DC-5473-0FB6-FD17-211FB28ABD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743EE3-5766-A7E2-078D-ACC8A543BA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7C59D6-78DF-41BC-BD03-EFC4E08A539B}" type="datetimeFigureOut">
              <a:rPr lang="en-NZ" smtClean="0"/>
              <a:t>20/07/2022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1E2334-5990-2015-462D-8A4F114097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1A7285-1361-9D8A-A9DD-CAFF12B71F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33CE3C-09FE-4A78-9034-B2022225272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02388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6.png"/><Relationship Id="rId7" Type="http://schemas.openxmlformats.org/officeDocument/2006/relationships/image" Target="../media/image1.png"/><Relationship Id="rId2" Type="http://schemas.openxmlformats.org/officeDocument/2006/relationships/hyperlink" Target="mailto:bill.gimbel@securedsigning.com" TargetMode="Externa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6791A84-A855-4C3F-BBA7-8B991C5EC900}"/>
              </a:ext>
            </a:extLst>
          </p:cNvPr>
          <p:cNvSpPr txBox="1"/>
          <p:nvPr/>
        </p:nvSpPr>
        <p:spPr>
          <a:xfrm>
            <a:off x="749558" y="1519390"/>
            <a:ext cx="9607161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chemeClr val="bg1">
                    <a:lumMod val="50000"/>
                  </a:schemeClr>
                </a:solidFill>
                <a:latin typeface="Raleway"/>
                <a:cs typeface="Calibri"/>
              </a:rPr>
              <a:t>Welcome to our Webinar</a:t>
            </a:r>
            <a:endParaRPr lang="en-US" sz="2400">
              <a:solidFill>
                <a:schemeClr val="bg1">
                  <a:lumMod val="50000"/>
                </a:schemeClr>
              </a:solidFill>
              <a:ea typeface="+mn-lt"/>
              <a:cs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2CD7D6-9FBE-4487-94A9-C5433D247D4B}"/>
              </a:ext>
            </a:extLst>
          </p:cNvPr>
          <p:cNvSpPr txBox="1"/>
          <p:nvPr/>
        </p:nvSpPr>
        <p:spPr>
          <a:xfrm>
            <a:off x="751633" y="2431696"/>
            <a:ext cx="8366967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>
                <a:solidFill>
                  <a:srgbClr val="1D4971"/>
                </a:solidFill>
                <a:latin typeface="Raleway"/>
                <a:cs typeface="Calibri"/>
              </a:rPr>
              <a:t>How To Select A RON Platform</a:t>
            </a:r>
            <a:endParaRPr lang="en-US" sz="3600">
              <a:solidFill>
                <a:srgbClr val="1D4971"/>
              </a:solidFill>
              <a:latin typeface="Raleway"/>
            </a:endParaRPr>
          </a:p>
          <a:p>
            <a:endParaRPr lang="en-US">
              <a:solidFill>
                <a:srgbClr val="002060"/>
              </a:solidFill>
              <a:latin typeface="Raleway" pitchFamily="2" charset="0"/>
            </a:endParaRPr>
          </a:p>
          <a:p>
            <a:endParaRPr lang="en-US" sz="1800">
              <a:solidFill>
                <a:srgbClr val="002060"/>
              </a:solidFill>
              <a:latin typeface="Raleway" pitchFamily="2" charset="0"/>
            </a:endParaRPr>
          </a:p>
          <a:p>
            <a:r>
              <a:rPr lang="en-US" sz="1800">
                <a:solidFill>
                  <a:srgbClr val="002060"/>
                </a:solidFill>
                <a:latin typeface="Raleway"/>
              </a:rPr>
              <a:t>By Secured Signing with Bill Gimbel</a:t>
            </a:r>
            <a:r>
              <a:rPr lang="en-US">
                <a:solidFill>
                  <a:srgbClr val="002060"/>
                </a:solidFill>
                <a:latin typeface="Raleway"/>
              </a:rPr>
              <a:t> &amp; Roger Castile</a:t>
            </a:r>
            <a:endParaRPr lang="en-US">
              <a:latin typeface="Calibri"/>
              <a:cs typeface="Calibri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53E4012-3B5A-3B0F-435B-6FC27B3061C4}"/>
              </a:ext>
            </a:extLst>
          </p:cNvPr>
          <p:cNvSpPr/>
          <p:nvPr/>
        </p:nvSpPr>
        <p:spPr>
          <a:xfrm>
            <a:off x="0" y="5820203"/>
            <a:ext cx="12192000" cy="1031181"/>
          </a:xfrm>
          <a:prstGeom prst="rect">
            <a:avLst/>
          </a:prstGeom>
          <a:solidFill>
            <a:srgbClr val="1D4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1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770AE7-176D-3F4B-2622-5F5439F21870}"/>
              </a:ext>
            </a:extLst>
          </p:cNvPr>
          <p:cNvSpPr txBox="1"/>
          <p:nvPr/>
        </p:nvSpPr>
        <p:spPr>
          <a:xfrm>
            <a:off x="643926" y="6202439"/>
            <a:ext cx="7074568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Raleway"/>
              </a:rPr>
              <a:t>How to select a Remote Online Notarization Platform</a:t>
            </a:r>
            <a:endParaRPr lang="en-US" sz="1600">
              <a:solidFill>
                <a:schemeClr val="bg1"/>
              </a:solidFill>
              <a:cs typeface="Calibri"/>
            </a:endParaRPr>
          </a:p>
        </p:txBody>
      </p:sp>
      <p:pic>
        <p:nvPicPr>
          <p:cNvPr id="13" name="Picture 12" descr="Text&#10;&#10;Description automatically generated">
            <a:extLst>
              <a:ext uri="{FF2B5EF4-FFF2-40B4-BE49-F238E27FC236}">
                <a16:creationId xmlns:a16="http://schemas.microsoft.com/office/drawing/2014/main" id="{AE5E979B-C307-9ED0-A865-F6BC72BDE5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1536" y="6055545"/>
            <a:ext cx="1188330" cy="560496"/>
          </a:xfrm>
          <a:prstGeom prst="rect">
            <a:avLst/>
          </a:prstGeom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D63BD022-497C-1CD6-6DD6-05EE1E5787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7613" y="1758043"/>
            <a:ext cx="2743200" cy="2743200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5EB3DB89-6CE5-C478-F3F2-E201B00B96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4470" y="1761094"/>
            <a:ext cx="2743200" cy="188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488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6791A84-A855-4C3F-BBA7-8B991C5EC900}"/>
              </a:ext>
            </a:extLst>
          </p:cNvPr>
          <p:cNvSpPr txBox="1"/>
          <p:nvPr/>
        </p:nvSpPr>
        <p:spPr>
          <a:xfrm>
            <a:off x="886522" y="821474"/>
            <a:ext cx="1051188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chemeClr val="bg1">
                    <a:lumMod val="50000"/>
                  </a:schemeClr>
                </a:solidFill>
                <a:latin typeface="Raleway"/>
              </a:rPr>
              <a:t>Who Is Secured Signing</a:t>
            </a:r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1CBCA4-02B9-4BA2-9C25-009443D05831}"/>
              </a:ext>
            </a:extLst>
          </p:cNvPr>
          <p:cNvSpPr txBox="1"/>
          <p:nvPr/>
        </p:nvSpPr>
        <p:spPr>
          <a:xfrm>
            <a:off x="886522" y="1715453"/>
            <a:ext cx="6532549" cy="28082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>
                <a:solidFill>
                  <a:srgbClr val="1E3E55"/>
                </a:solidFill>
                <a:latin typeface="Raleway"/>
              </a:rPr>
              <a:t>a. Global company in 45 countries</a:t>
            </a:r>
            <a:br>
              <a:rPr lang="en-US" sz="2000">
                <a:solidFill>
                  <a:srgbClr val="1E3E55"/>
                </a:solidFill>
                <a:latin typeface="Raleway"/>
              </a:rPr>
            </a:br>
            <a:r>
              <a:rPr lang="en-US" sz="2000">
                <a:solidFill>
                  <a:srgbClr val="1E3E55"/>
                </a:solidFill>
                <a:latin typeface="Raleway"/>
              </a:rPr>
              <a:t>b. ISO27001, SOC2*, HIPPA, MISMO certified</a:t>
            </a:r>
            <a:br>
              <a:rPr lang="en-US" sz="2000">
                <a:solidFill>
                  <a:srgbClr val="1E3E55"/>
                </a:solidFill>
                <a:latin typeface="Raleway"/>
              </a:rPr>
            </a:br>
            <a:r>
              <a:rPr lang="en-US" sz="2000">
                <a:solidFill>
                  <a:srgbClr val="1E3E55"/>
                </a:solidFill>
                <a:latin typeface="Raleway"/>
              </a:rPr>
              <a:t>c. eSignatures, RON, RIN, IPEN &amp; Hybrid</a:t>
            </a:r>
            <a:br>
              <a:rPr lang="en-US" sz="2000">
                <a:solidFill>
                  <a:srgbClr val="1E3E55"/>
                </a:solidFill>
                <a:latin typeface="Raleway"/>
              </a:rPr>
            </a:br>
            <a:r>
              <a:rPr lang="en-US" sz="2000">
                <a:solidFill>
                  <a:srgbClr val="1E3E55"/>
                </a:solidFill>
                <a:latin typeface="Raleway"/>
              </a:rPr>
              <a:t>d. Smart doc capable and templates </a:t>
            </a:r>
            <a:br>
              <a:rPr lang="en-US" sz="2000">
                <a:solidFill>
                  <a:srgbClr val="1E3E55"/>
                </a:solidFill>
                <a:latin typeface="Raleway"/>
              </a:rPr>
            </a:br>
            <a:r>
              <a:rPr lang="en-US" sz="2000">
                <a:solidFill>
                  <a:srgbClr val="1E3E55"/>
                </a:solidFill>
                <a:latin typeface="Raleway"/>
              </a:rPr>
              <a:t>e. 2 million unique users</a:t>
            </a:r>
            <a:br>
              <a:rPr lang="en-US" sz="2000">
                <a:solidFill>
                  <a:srgbClr val="1E3E55"/>
                </a:solidFill>
                <a:latin typeface="Raleway"/>
              </a:rPr>
            </a:br>
            <a:r>
              <a:rPr lang="en-US" sz="2000">
                <a:solidFill>
                  <a:srgbClr val="1E3E55"/>
                </a:solidFill>
                <a:latin typeface="Raleway"/>
              </a:rPr>
              <a:t>f. ID verifications both domestic and internationals</a:t>
            </a:r>
            <a:endParaRPr lang="en-US" sz="2000">
              <a:solidFill>
                <a:srgbClr val="1E3E55"/>
              </a:solidFill>
              <a:latin typeface="Raleway"/>
              <a:cs typeface="Calibri" panose="020F0502020204030204"/>
            </a:endParaRPr>
          </a:p>
        </p:txBody>
      </p:sp>
      <p:pic>
        <p:nvPicPr>
          <p:cNvPr id="3" name="Picture 4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2AD0AD66-D291-4B08-8429-F03146BD79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9692" y="1837303"/>
            <a:ext cx="2743200" cy="2743200"/>
          </a:xfrm>
          <a:prstGeom prst="rect">
            <a:avLst/>
          </a:prstGeom>
        </p:spPr>
      </p:pic>
      <p:pic>
        <p:nvPicPr>
          <p:cNvPr id="16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661F803E-35B2-D18A-F6FF-7F24DBAF4F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8920" y="846083"/>
            <a:ext cx="2084745" cy="917213"/>
          </a:xfrm>
          <a:prstGeom prst="rect">
            <a:avLst/>
          </a:prstGeom>
        </p:spPr>
      </p:pic>
      <p:pic>
        <p:nvPicPr>
          <p:cNvPr id="13" name="Picture 12" descr="Text&#10;&#10;Description automatically generated">
            <a:extLst>
              <a:ext uri="{FF2B5EF4-FFF2-40B4-BE49-F238E27FC236}">
                <a16:creationId xmlns:a16="http://schemas.microsoft.com/office/drawing/2014/main" id="{BF2C63E6-96C7-A034-E0F9-DBACC43296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649" y="5931581"/>
            <a:ext cx="1188330" cy="56049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D1D1836-8027-8460-01FF-F07C8558FCCC}"/>
              </a:ext>
            </a:extLst>
          </p:cNvPr>
          <p:cNvSpPr/>
          <p:nvPr/>
        </p:nvSpPr>
        <p:spPr>
          <a:xfrm>
            <a:off x="-394283" y="5451424"/>
            <a:ext cx="12877101" cy="1703354"/>
          </a:xfrm>
          <a:prstGeom prst="rect">
            <a:avLst/>
          </a:prstGeom>
          <a:solidFill>
            <a:srgbClr val="1D4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1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89FD668-7AAD-8E01-4706-7C6C4A94E012}"/>
              </a:ext>
            </a:extLst>
          </p:cNvPr>
          <p:cNvSpPr txBox="1"/>
          <p:nvPr/>
        </p:nvSpPr>
        <p:spPr>
          <a:xfrm>
            <a:off x="886522" y="6069681"/>
            <a:ext cx="7074568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Raleway"/>
              </a:rPr>
              <a:t>Learn To Earn </a:t>
            </a:r>
            <a:r>
              <a:rPr lang="en-US" sz="1600">
                <a:solidFill>
                  <a:schemeClr val="bg1"/>
                </a:solidFill>
                <a:latin typeface="Raleway"/>
              </a:rPr>
              <a:t>with Secured Signing’s Bill Gimbel &amp; Roger Castile</a:t>
            </a:r>
            <a:endParaRPr lang="en-US" sz="1600">
              <a:solidFill>
                <a:schemeClr val="bg1"/>
              </a:solidFill>
            </a:endParaRPr>
          </a:p>
        </p:txBody>
      </p:sp>
      <p:pic>
        <p:nvPicPr>
          <p:cNvPr id="17" name="Picture 16" descr="Text&#10;&#10;Description automatically generated">
            <a:extLst>
              <a:ext uri="{FF2B5EF4-FFF2-40B4-BE49-F238E27FC236}">
                <a16:creationId xmlns:a16="http://schemas.microsoft.com/office/drawing/2014/main" id="{62159BC7-03CD-85D0-20D5-B887DCEF7C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320" y="5965980"/>
            <a:ext cx="1188330" cy="5604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39CC20A-B2FF-AC69-6851-3204DD875171}"/>
              </a:ext>
            </a:extLst>
          </p:cNvPr>
          <p:cNvSpPr txBox="1"/>
          <p:nvPr/>
        </p:nvSpPr>
        <p:spPr>
          <a:xfrm>
            <a:off x="9241895" y="6069681"/>
            <a:ext cx="7074568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Raleway"/>
              </a:rPr>
              <a:t>securedsigning.com</a:t>
            </a:r>
            <a:endParaRPr lang="en-US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407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6791A84-A855-4C3F-BBA7-8B991C5EC900}"/>
              </a:ext>
            </a:extLst>
          </p:cNvPr>
          <p:cNvSpPr txBox="1"/>
          <p:nvPr/>
        </p:nvSpPr>
        <p:spPr>
          <a:xfrm>
            <a:off x="3807583" y="317007"/>
            <a:ext cx="3360133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>
                <a:solidFill>
                  <a:srgbClr val="1D4971"/>
                </a:solidFill>
                <a:latin typeface="Calibri"/>
                <a:cs typeface="Calibri"/>
              </a:rPr>
              <a:t>Assumptions</a:t>
            </a:r>
            <a:endParaRPr lang="en-US" sz="4400">
              <a:solidFill>
                <a:srgbClr val="1D497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3B2BC4-EE8C-F2DB-5DE4-327D4FE2D592}"/>
              </a:ext>
            </a:extLst>
          </p:cNvPr>
          <p:cNvSpPr txBox="1"/>
          <p:nvPr/>
        </p:nvSpPr>
        <p:spPr>
          <a:xfrm>
            <a:off x="447066" y="1321790"/>
            <a:ext cx="11626947" cy="3257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lphaLcPeriod"/>
            </a:pPr>
            <a:r>
              <a:rPr lang="en-US" sz="2800"/>
              <a:t>You are building your own brand and developing your own clients</a:t>
            </a:r>
          </a:p>
          <a:p>
            <a:pPr marL="342900" indent="-342900">
              <a:lnSpc>
                <a:spcPct val="150000"/>
              </a:lnSpc>
              <a:buAutoNum type="alphaLcPeriod"/>
            </a:pPr>
            <a:r>
              <a:rPr lang="en-US" sz="2800"/>
              <a:t>Markets: Legal, Medical, Financial, Construction, Insurance, Institutional +</a:t>
            </a:r>
          </a:p>
          <a:p>
            <a:pPr marL="342900" indent="-342900">
              <a:lnSpc>
                <a:spcPct val="150000"/>
              </a:lnSpc>
              <a:buAutoNum type="alphaLcPeriod"/>
            </a:pPr>
            <a:r>
              <a:rPr lang="en-US" sz="2800"/>
              <a:t>You need a competitive wholesale price with a good ROI</a:t>
            </a:r>
          </a:p>
          <a:p>
            <a:pPr marL="342900" indent="-342900">
              <a:lnSpc>
                <a:spcPct val="150000"/>
              </a:lnSpc>
              <a:buAutoNum type="alphaLcPeriod"/>
            </a:pPr>
            <a:r>
              <a:rPr lang="en-US" sz="2800"/>
              <a:t>Your State allows RON and maybe RIN, IPEN &amp; Hybrid across various markets</a:t>
            </a:r>
          </a:p>
          <a:p>
            <a:pPr marL="342900" indent="-342900">
              <a:lnSpc>
                <a:spcPct val="150000"/>
              </a:lnSpc>
              <a:buAutoNum type="alphaLcPeriod"/>
            </a:pPr>
            <a:r>
              <a:rPr lang="en-US" sz="2800"/>
              <a:t>You thoroughly understand your states notarial provisions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59ACA7-1D22-EF89-EF09-875CADE1A46B}"/>
              </a:ext>
            </a:extLst>
          </p:cNvPr>
          <p:cNvSpPr/>
          <p:nvPr/>
        </p:nvSpPr>
        <p:spPr>
          <a:xfrm>
            <a:off x="0" y="5820203"/>
            <a:ext cx="12192000" cy="1031181"/>
          </a:xfrm>
          <a:prstGeom prst="rect">
            <a:avLst/>
          </a:prstGeom>
          <a:solidFill>
            <a:srgbClr val="1D4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1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9CBE8A-3157-DC0C-454C-10C01BA011AC}"/>
              </a:ext>
            </a:extLst>
          </p:cNvPr>
          <p:cNvSpPr txBox="1"/>
          <p:nvPr/>
        </p:nvSpPr>
        <p:spPr>
          <a:xfrm>
            <a:off x="643926" y="6202439"/>
            <a:ext cx="7074568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Raleway"/>
              </a:rPr>
              <a:t>How to select a Remote Online Notarization Platform</a:t>
            </a:r>
            <a:endParaRPr lang="en-US" sz="1600">
              <a:solidFill>
                <a:schemeClr val="bg1"/>
              </a:solidFill>
              <a:cs typeface="Calibri"/>
            </a:endParaRPr>
          </a:p>
        </p:txBody>
      </p:sp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DFCF4E59-4A4A-83C6-66EB-6266744DD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1536" y="6055545"/>
            <a:ext cx="1188330" cy="560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807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73B2BC4-EE8C-F2DB-5DE4-327D4FE2D592}"/>
              </a:ext>
            </a:extLst>
          </p:cNvPr>
          <p:cNvSpPr txBox="1"/>
          <p:nvPr/>
        </p:nvSpPr>
        <p:spPr>
          <a:xfrm>
            <a:off x="407236" y="702772"/>
            <a:ext cx="11626947" cy="4549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Listed (if required) as an approved platform in your state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eSignature/RON, IPEN, RIN, Hybrid – </a:t>
            </a:r>
            <a:r>
              <a:rPr lang="en-US" sz="2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hite-label, Turnkey, Incl. </a:t>
            </a:r>
            <a:r>
              <a:rPr lang="en-US" sz="2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Invites</a:t>
            </a:r>
            <a:endParaRPr lang="en-US" sz="2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the screen share software secure and not disallowed by your SOS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the journal, which the recording is part of, under notaries exclusive control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the </a:t>
            </a:r>
            <a:r>
              <a:rPr lang="en-US" sz="2800" u="sng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platform</a:t>
            </a:r>
            <a: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ISO27001, SOC2, HIPPA or MISMO certified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Does the platform require Multi-Factor Authentication to gain access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Training: eLearning videos, self-help site guides, live webinars, help desk</a:t>
            </a:r>
            <a:endParaRPr lang="en-US" sz="2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AE0187-4401-8653-6A76-9D89CAA5E9C6}"/>
              </a:ext>
            </a:extLst>
          </p:cNvPr>
          <p:cNvSpPr/>
          <p:nvPr/>
        </p:nvSpPr>
        <p:spPr>
          <a:xfrm>
            <a:off x="0" y="5820203"/>
            <a:ext cx="12192000" cy="1031181"/>
          </a:xfrm>
          <a:prstGeom prst="rect">
            <a:avLst/>
          </a:prstGeom>
          <a:solidFill>
            <a:srgbClr val="1D4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1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C60F73-3A77-0C15-B926-DF7EB696C9E9}"/>
              </a:ext>
            </a:extLst>
          </p:cNvPr>
          <p:cNvSpPr txBox="1"/>
          <p:nvPr/>
        </p:nvSpPr>
        <p:spPr>
          <a:xfrm>
            <a:off x="643926" y="6202439"/>
            <a:ext cx="7074568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Raleway"/>
              </a:rPr>
              <a:t>How to select a Remote Online Notarization Platform</a:t>
            </a:r>
            <a:endParaRPr lang="en-US" sz="1600">
              <a:solidFill>
                <a:schemeClr val="bg1"/>
              </a:solidFill>
              <a:cs typeface="Calibri"/>
            </a:endParaRPr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8A1BFC73-ABA6-3F66-B10C-7995B3995A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1536" y="6055545"/>
            <a:ext cx="1188330" cy="560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611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73B2BC4-EE8C-F2DB-5DE4-327D4FE2D592}"/>
              </a:ext>
            </a:extLst>
          </p:cNvPr>
          <p:cNvSpPr txBox="1"/>
          <p:nvPr/>
        </p:nvSpPr>
        <p:spPr>
          <a:xfrm>
            <a:off x="282526" y="454658"/>
            <a:ext cx="11626947" cy="584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8. Does platform provide options for both journal storage/backup/self</a:t>
            </a:r>
          </a:p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9. Does the Journal auto-populate or does it require separate entry</a:t>
            </a:r>
          </a:p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10. Will platform store/make available journal after you stop being a notary</a:t>
            </a:r>
          </a:p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11. Does platform provide it’s own competency/certification test </a:t>
            </a:r>
          </a:p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12. All acts supported Ack, Jurat, Witnessing, Cert. copy, Conf. of life, Depos </a:t>
            </a:r>
          </a:p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13. </a:t>
            </a:r>
            <a:r>
              <a:rPr lang="en-US" sz="2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ll ID verifications (Personally Known, KBA, CA, Biometric, Credible witness)</a:t>
            </a:r>
          </a:p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14. </a:t>
            </a:r>
            <a: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Does the platform allow for international client use (non-U.S. citizens)</a:t>
            </a:r>
          </a:p>
          <a:p>
            <a:pPr>
              <a:lnSpc>
                <a:spcPct val="150000"/>
              </a:lnSpc>
            </a:pPr>
            <a:r>
              <a:rPr lang="en-US" sz="2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15 . </a:t>
            </a:r>
            <a: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Ability to verify non-U.S. citizen identities domestic/international</a:t>
            </a:r>
            <a:endParaRPr lang="en-US" sz="28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2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0418E3-B433-BEF0-767F-026CD7667152}"/>
              </a:ext>
            </a:extLst>
          </p:cNvPr>
          <p:cNvSpPr/>
          <p:nvPr/>
        </p:nvSpPr>
        <p:spPr>
          <a:xfrm>
            <a:off x="0" y="5820203"/>
            <a:ext cx="12192000" cy="1031181"/>
          </a:xfrm>
          <a:prstGeom prst="rect">
            <a:avLst/>
          </a:prstGeom>
          <a:solidFill>
            <a:srgbClr val="1D4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1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1430A4-2C39-21F6-CA39-19AC708DE6A9}"/>
              </a:ext>
            </a:extLst>
          </p:cNvPr>
          <p:cNvSpPr txBox="1"/>
          <p:nvPr/>
        </p:nvSpPr>
        <p:spPr>
          <a:xfrm>
            <a:off x="643926" y="6202439"/>
            <a:ext cx="7074568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Raleway"/>
              </a:rPr>
              <a:t>How to select a Remote Online Notarization Platform</a:t>
            </a:r>
            <a:endParaRPr lang="en-US" sz="1600">
              <a:solidFill>
                <a:schemeClr val="bg1"/>
              </a:solidFill>
              <a:cs typeface="Calibri"/>
            </a:endParaRPr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51E446A9-6818-4233-009C-11EF2425F8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1536" y="6055545"/>
            <a:ext cx="1188330" cy="560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5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73B2BC4-EE8C-F2DB-5DE4-327D4FE2D592}"/>
              </a:ext>
            </a:extLst>
          </p:cNvPr>
          <p:cNvSpPr txBox="1"/>
          <p:nvPr/>
        </p:nvSpPr>
        <p:spPr>
          <a:xfrm>
            <a:off x="282526" y="454658"/>
            <a:ext cx="11626947" cy="465242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16. </a:t>
            </a:r>
            <a: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x509 digital signature certificate yours (preferred) or the platforms</a:t>
            </a:r>
          </a:p>
          <a:p>
            <a:pPr>
              <a:lnSpc>
                <a:spcPct val="150000"/>
              </a:lnSpc>
            </a:pPr>
            <a:r>
              <a:rPr lang="en-US" sz="2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17. Does clicking on your applied signature vet/link to a Certificate Authority</a:t>
            </a:r>
            <a:endParaRPr lang="en-US" sz="2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18. Platform </a:t>
            </a:r>
            <a:r>
              <a:rPr lang="en-US" sz="2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alert/allows</a:t>
            </a:r>
            <a: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you to proceed if a statutorily step is not completed</a:t>
            </a:r>
          </a:p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19. </a:t>
            </a:r>
            <a: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an audit trail available for you to download and provide clients/signers</a:t>
            </a:r>
          </a:p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</a:t>
            </a:r>
            <a: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Signature created by font, upload, draw pad, screen or cell phone</a:t>
            </a:r>
          </a:p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21</a:t>
            </a:r>
            <a: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 Auto advance to the next signer entry element signature/data/election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800">
                <a:latin typeface="Calibri"/>
                <a:ea typeface="Calibri" panose="020F0502020204030204" pitchFamily="34" charset="0"/>
                <a:cs typeface="Times New Roman"/>
              </a:rPr>
              <a:t>22. </a:t>
            </a:r>
            <a:r>
              <a:rPr lang="en-US" sz="2800">
                <a:effectLst/>
                <a:latin typeface="Calibri"/>
                <a:ea typeface="Calibri" panose="020F0502020204030204" pitchFamily="34" charset="0"/>
                <a:cs typeface="Times New Roman"/>
              </a:rPr>
              <a:t>Execute signer side transactions across all mediums, cell, iPads, tablets etc.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4B9ECC-1C36-EC64-BD64-D3A1A063BB3D}"/>
              </a:ext>
            </a:extLst>
          </p:cNvPr>
          <p:cNvSpPr/>
          <p:nvPr/>
        </p:nvSpPr>
        <p:spPr>
          <a:xfrm>
            <a:off x="0" y="5820203"/>
            <a:ext cx="12192000" cy="1031181"/>
          </a:xfrm>
          <a:prstGeom prst="rect">
            <a:avLst/>
          </a:prstGeom>
          <a:solidFill>
            <a:srgbClr val="1D4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1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CA4169-35E3-B6F9-3BAE-6404E17E2DC7}"/>
              </a:ext>
            </a:extLst>
          </p:cNvPr>
          <p:cNvSpPr txBox="1"/>
          <p:nvPr/>
        </p:nvSpPr>
        <p:spPr>
          <a:xfrm>
            <a:off x="643926" y="6202439"/>
            <a:ext cx="7074568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Raleway"/>
              </a:rPr>
              <a:t>How to select a Remote Online Notarization Platform</a:t>
            </a:r>
            <a:endParaRPr lang="en-US" sz="1600">
              <a:solidFill>
                <a:schemeClr val="bg1"/>
              </a:solidFill>
              <a:cs typeface="Calibri"/>
            </a:endParaRPr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E95BCA82-7202-C135-D4BD-E614241E23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1536" y="6055545"/>
            <a:ext cx="1188330" cy="560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432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73B2BC4-EE8C-F2DB-5DE4-327D4FE2D592}"/>
              </a:ext>
            </a:extLst>
          </p:cNvPr>
          <p:cNvSpPr txBox="1"/>
          <p:nvPr/>
        </p:nvSpPr>
        <p:spPr>
          <a:xfrm>
            <a:off x="282526" y="454658"/>
            <a:ext cx="11626947" cy="1420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2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A87B9D-79B3-D67A-570F-87D33C99B9C9}"/>
              </a:ext>
            </a:extLst>
          </p:cNvPr>
          <p:cNvSpPr txBox="1"/>
          <p:nvPr/>
        </p:nvSpPr>
        <p:spPr>
          <a:xfrm>
            <a:off x="412955" y="469827"/>
            <a:ext cx="11496518" cy="4549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22. Switch live between devices to finish/start a session</a:t>
            </a:r>
          </a:p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23. Auto reconnect if internet disconnected &amp; Signer instructional videos</a:t>
            </a:r>
          </a:p>
          <a:p>
            <a:pPr>
              <a:lnSpc>
                <a:spcPct val="150000"/>
              </a:lnSpc>
            </a:pPr>
            <a: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24. White-label promotes your brand including email invite/reminders/finish</a:t>
            </a:r>
          </a:p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25. Screen sync to defined location to display a specific page/paragraph</a:t>
            </a:r>
          </a:p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26. Support multiple signers in same session, </a:t>
            </a:r>
            <a:r>
              <a:rPr lang="en-US" sz="2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including observers</a:t>
            </a:r>
            <a:endParaRPr lang="en-US" sz="2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27</a:t>
            </a:r>
            <a: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Ability for multiple attendees to sign in from different locations/devices</a:t>
            </a:r>
          </a:p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28. Ability to reschedule a signer that is delayed but continue with the others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6EA98F-39B4-B7E1-D3B1-49EC387BDA41}"/>
              </a:ext>
            </a:extLst>
          </p:cNvPr>
          <p:cNvSpPr/>
          <p:nvPr/>
        </p:nvSpPr>
        <p:spPr>
          <a:xfrm>
            <a:off x="0" y="5820203"/>
            <a:ext cx="12192000" cy="1031181"/>
          </a:xfrm>
          <a:prstGeom prst="rect">
            <a:avLst/>
          </a:prstGeom>
          <a:solidFill>
            <a:srgbClr val="1D4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1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878811-68E2-4ED3-89FF-EA151937B840}"/>
              </a:ext>
            </a:extLst>
          </p:cNvPr>
          <p:cNvSpPr txBox="1"/>
          <p:nvPr/>
        </p:nvSpPr>
        <p:spPr>
          <a:xfrm>
            <a:off x="643926" y="6202439"/>
            <a:ext cx="7074568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Raleway"/>
              </a:rPr>
              <a:t>How to select a Remote Online Notarization Platform</a:t>
            </a:r>
            <a:endParaRPr lang="en-US" sz="1600">
              <a:solidFill>
                <a:schemeClr val="bg1"/>
              </a:solidFill>
              <a:cs typeface="Calibri"/>
            </a:endParaRPr>
          </a:p>
        </p:txBody>
      </p:sp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7FD3B261-D6F5-AFBE-C3A6-4966D9C7F3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1536" y="6055545"/>
            <a:ext cx="1188330" cy="560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457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73B2BC4-EE8C-F2DB-5DE4-327D4FE2D592}"/>
              </a:ext>
            </a:extLst>
          </p:cNvPr>
          <p:cNvSpPr txBox="1"/>
          <p:nvPr/>
        </p:nvSpPr>
        <p:spPr>
          <a:xfrm>
            <a:off x="282526" y="454658"/>
            <a:ext cx="11626947" cy="1420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2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A87B9D-79B3-D67A-570F-87D33C99B9C9}"/>
              </a:ext>
            </a:extLst>
          </p:cNvPr>
          <p:cNvSpPr txBox="1"/>
          <p:nvPr/>
        </p:nvSpPr>
        <p:spPr>
          <a:xfrm>
            <a:off x="412955" y="241959"/>
            <a:ext cx="11496518" cy="54013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30. Read smart tagged documents so tagging not required, Incl. templates</a:t>
            </a:r>
          </a:p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31. Create Hybrid sessions for eSignature and notarial events separately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32. </a:t>
            </a:r>
            <a:r>
              <a:rPr lang="en-US" sz="2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Fee for Sign Up: Monthly/Annual/Per Transaction </a:t>
            </a:r>
            <a:endParaRPr lang="en-US" sz="2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33. Does </a:t>
            </a:r>
            <a: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platform allow you to bill Clients/Signers separately and in advance</a:t>
            </a:r>
          </a:p>
          <a:p>
            <a:pPr>
              <a:lnSpc>
                <a:spcPct val="150000"/>
              </a:lnSpc>
            </a:pPr>
            <a:r>
              <a:rPr lang="en-US" sz="2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34. </a:t>
            </a:r>
            <a: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Does platform provide price estimator to calculate wholesale fees</a:t>
            </a:r>
          </a:p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35. Is there a cap on total wholesale fees charged per session(s)</a:t>
            </a:r>
          </a:p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36. </a:t>
            </a:r>
            <a:r>
              <a:rPr lang="en-US" sz="2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Credit for </a:t>
            </a:r>
            <a: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cancellations/reschedules/partial sign/no signs etc</a:t>
            </a:r>
            <a:r>
              <a:rPr lang="en-US" sz="2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>
                <a:effectLst/>
                <a:latin typeface="Calibri"/>
                <a:ea typeface="Calibri" panose="020F0502020204030204" pitchFamily="34" charset="0"/>
                <a:cs typeface="Times New Roman"/>
              </a:rPr>
              <a:t>37. Will platform staff assist you in sales presentations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BC49E9-87A9-0A37-E2A2-4782EEE0A4A5}"/>
              </a:ext>
            </a:extLst>
          </p:cNvPr>
          <p:cNvSpPr/>
          <p:nvPr/>
        </p:nvSpPr>
        <p:spPr>
          <a:xfrm>
            <a:off x="0" y="5820203"/>
            <a:ext cx="12192000" cy="1031181"/>
          </a:xfrm>
          <a:prstGeom prst="rect">
            <a:avLst/>
          </a:prstGeom>
          <a:solidFill>
            <a:srgbClr val="1D4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1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208C61-D16E-1BC2-F63A-8153C3841414}"/>
              </a:ext>
            </a:extLst>
          </p:cNvPr>
          <p:cNvSpPr txBox="1"/>
          <p:nvPr/>
        </p:nvSpPr>
        <p:spPr>
          <a:xfrm>
            <a:off x="643926" y="6202439"/>
            <a:ext cx="7074568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Raleway"/>
              </a:rPr>
              <a:t>How to select a Remote Online Notarization Platform</a:t>
            </a:r>
            <a:endParaRPr lang="en-US" sz="1600">
              <a:solidFill>
                <a:schemeClr val="bg1"/>
              </a:solidFill>
              <a:cs typeface="Calibri"/>
            </a:endParaRPr>
          </a:p>
        </p:txBody>
      </p:sp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83A3E9E6-38D6-8EA8-435B-C3407DAAAF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1536" y="6055545"/>
            <a:ext cx="1188330" cy="560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697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6791A84-A855-4C3F-BBA7-8B991C5EC900}"/>
              </a:ext>
            </a:extLst>
          </p:cNvPr>
          <p:cNvSpPr txBox="1"/>
          <p:nvPr/>
        </p:nvSpPr>
        <p:spPr>
          <a:xfrm>
            <a:off x="885933" y="283421"/>
            <a:ext cx="2975540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600">
                <a:solidFill>
                  <a:schemeClr val="bg1">
                    <a:lumMod val="50000"/>
                  </a:schemeClr>
                </a:solidFill>
                <a:latin typeface="Raleway"/>
              </a:rPr>
              <a:t>Q&amp;A</a:t>
            </a:r>
            <a:endParaRPr lang="en-US" sz="9600">
              <a:solidFill>
                <a:schemeClr val="bg1">
                  <a:lumMod val="50000"/>
                </a:schemeClr>
              </a:solidFill>
              <a:latin typeface="Raleway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32A3C4-5427-F7A6-ED73-D2062FD2F87D}"/>
              </a:ext>
            </a:extLst>
          </p:cNvPr>
          <p:cNvSpPr txBox="1"/>
          <p:nvPr/>
        </p:nvSpPr>
        <p:spPr>
          <a:xfrm>
            <a:off x="882215" y="4358073"/>
            <a:ext cx="2541724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>
                <a:solidFill>
                  <a:srgbClr val="1D4971"/>
                </a:solidFill>
                <a:latin typeface="Raleway"/>
                <a:ea typeface="+mn-lt"/>
                <a:cs typeface="+mn-lt"/>
              </a:rPr>
              <a:t>Bill Gimbel</a:t>
            </a:r>
            <a:endParaRPr lang="en-US" sz="1200" b="1">
              <a:solidFill>
                <a:srgbClr val="000000"/>
              </a:solidFill>
              <a:latin typeface="Raleway"/>
              <a:ea typeface="+mn-lt"/>
              <a:cs typeface="+mn-lt"/>
            </a:endParaRPr>
          </a:p>
          <a:p>
            <a:pPr algn="ctr"/>
            <a:r>
              <a:rPr lang="en-US" sz="1200">
                <a:solidFill>
                  <a:schemeClr val="bg1">
                    <a:lumMod val="50000"/>
                  </a:schemeClr>
                </a:solidFill>
                <a:latin typeface="Raleway"/>
                <a:ea typeface="+mn-lt"/>
                <a:cs typeface="+mn-lt"/>
              </a:rPr>
              <a:t>VP Business Development</a:t>
            </a:r>
          </a:p>
          <a:p>
            <a:pPr algn="ctr"/>
            <a:r>
              <a:rPr lang="en-US" sz="1200">
                <a:solidFill>
                  <a:srgbClr val="1D4971"/>
                </a:solidFill>
                <a:latin typeface="Raleway"/>
                <a:cs typeface="Calibri"/>
                <a:hlinkClick r:id="rId2"/>
              </a:rPr>
              <a:t>bill</a:t>
            </a:r>
            <a:r>
              <a:rPr lang="en-US" sz="1200" b="1">
                <a:solidFill>
                  <a:srgbClr val="1D4971"/>
                </a:solidFill>
                <a:latin typeface="Raleway"/>
                <a:cs typeface="Calibri"/>
                <a:hlinkClick r:id="rId2"/>
              </a:rPr>
              <a:t>.</a:t>
            </a:r>
            <a:r>
              <a:rPr lang="en-US" sz="1200">
                <a:solidFill>
                  <a:srgbClr val="1D4971"/>
                </a:solidFill>
                <a:latin typeface="Raleway"/>
                <a:cs typeface="Calibri"/>
                <a:hlinkClick r:id="rId2"/>
              </a:rPr>
              <a:t>gimbel@securedsigning.com</a:t>
            </a:r>
            <a:endParaRPr lang="en-US" sz="1200">
              <a:solidFill>
                <a:srgbClr val="1D4971"/>
              </a:solidFill>
              <a:latin typeface="Raleway"/>
              <a:cs typeface="Calibri"/>
            </a:endParaRPr>
          </a:p>
          <a:p>
            <a:pPr algn="ctr"/>
            <a:r>
              <a:rPr lang="en-US" sz="1200">
                <a:solidFill>
                  <a:srgbClr val="1D4971"/>
                </a:solidFill>
                <a:latin typeface="Raleway"/>
                <a:cs typeface="Calibri"/>
              </a:rPr>
              <a:t>www.securedsigning.com</a:t>
            </a:r>
          </a:p>
        </p:txBody>
      </p:sp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E6540AC-DA21-0844-88AE-8CF4AE9A19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50" b="34545" l="4896" r="90000">
                        <a14:foregroundMark x1="4896" y1="11932" x2="4896" y2="11932"/>
                        <a14:foregroundMark x1="14271" y1="13636" x2="14271" y2="13636"/>
                        <a14:foregroundMark x1="20208" y1="14545" x2="20208" y2="14545"/>
                        <a14:foregroundMark x1="23281" y1="14091" x2="23281" y2="14091"/>
                        <a14:foregroundMark x1="27969" y1="12841" x2="27969" y2="12841"/>
                        <a14:foregroundMark x1="31667" y1="9205" x2="31667" y2="9205"/>
                        <a14:foregroundMark x1="5521" y1="30114" x2="5521" y2="30114"/>
                        <a14:foregroundMark x1="10208" y1="28409" x2="10208" y2="28409"/>
                        <a14:foregroundMark x1="10625" y1="23977" x2="10625" y2="23977"/>
                        <a14:foregroundMark x1="13281" y1="24773" x2="13281" y2="24773"/>
                        <a14:foregroundMark x1="18385" y1="27045" x2="18385" y2="27045"/>
                        <a14:foregroundMark x1="22448" y1="27500" x2="22448" y2="27500"/>
                        <a14:foregroundMark x1="22031" y1="22159" x2="22031" y2="22159"/>
                        <a14:foregroundMark x1="26927" y1="23523" x2="26927" y2="23523"/>
                        <a14:foregroundMark x1="31667" y1="27500" x2="31667" y2="27500"/>
                        <a14:foregroundMark x1="35521" y1="23977" x2="35521" y2="239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1599"/>
          <a:stretch/>
        </p:blipFill>
        <p:spPr>
          <a:xfrm>
            <a:off x="7213982" y="5841863"/>
            <a:ext cx="4978018" cy="876158"/>
          </a:xfrm>
          <a:prstGeom prst="rect">
            <a:avLst/>
          </a:prstGeom>
          <a:ln>
            <a:noFill/>
          </a:ln>
        </p:spPr>
      </p:pic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EA7D45A9-C418-D397-ED19-7C1F48AC8E8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616" b="23944" l="5863" r="89950">
                        <a14:foregroundMark x1="5863" y1="13078" x2="5863" y2="13078"/>
                        <a14:foregroundMark x1="19430" y1="17103" x2="19430" y2="17103"/>
                        <a14:foregroundMark x1="23953" y1="15091" x2="23953" y2="15091"/>
                        <a14:foregroundMark x1="33501" y1="12274" x2="33501" y2="12274"/>
                        <a14:foregroundMark x1="39698" y1="17103" x2="39698" y2="17103"/>
                        <a14:foregroundMark x1="46399" y1="15694" x2="46399" y2="15694"/>
                        <a14:foregroundMark x1="61642" y1="13682" x2="61642" y2="136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3396"/>
          <a:stretch/>
        </p:blipFill>
        <p:spPr>
          <a:xfrm>
            <a:off x="9271657" y="5964961"/>
            <a:ext cx="2844362" cy="629962"/>
          </a:xfrm>
          <a:prstGeom prst="rect">
            <a:avLst/>
          </a:prstGeom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6031BFB-10E3-067D-C41D-AD838DCF6702}"/>
              </a:ext>
            </a:extLst>
          </p:cNvPr>
          <p:cNvSpPr txBox="1"/>
          <p:nvPr/>
        </p:nvSpPr>
        <p:spPr>
          <a:xfrm>
            <a:off x="886522" y="6069681"/>
            <a:ext cx="7074568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2000" b="1">
                <a:solidFill>
                  <a:schemeClr val="accent4"/>
                </a:solidFill>
                <a:latin typeface="Raleway"/>
              </a:rPr>
              <a:t>Learn To Earn </a:t>
            </a:r>
            <a:r>
              <a:rPr lang="en-US" sz="2000">
                <a:solidFill>
                  <a:schemeClr val="accent4"/>
                </a:solidFill>
                <a:latin typeface="Raleway"/>
              </a:rPr>
              <a:t>with Secured Signing’s Bill Gimbel</a:t>
            </a:r>
            <a:endParaRPr lang="en-US" sz="2000">
              <a:solidFill>
                <a:schemeClr val="accent4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826A56-DD74-D9D1-3299-500DD624A663}"/>
              </a:ext>
            </a:extLst>
          </p:cNvPr>
          <p:cNvSpPr/>
          <p:nvPr/>
        </p:nvSpPr>
        <p:spPr>
          <a:xfrm>
            <a:off x="0" y="5451424"/>
            <a:ext cx="12192000" cy="1406576"/>
          </a:xfrm>
          <a:prstGeom prst="rect">
            <a:avLst/>
          </a:prstGeom>
          <a:solidFill>
            <a:srgbClr val="1D4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1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14BDDF2-C2D1-9EAA-1D48-6DF652014494}"/>
              </a:ext>
            </a:extLst>
          </p:cNvPr>
          <p:cNvSpPr txBox="1"/>
          <p:nvPr/>
        </p:nvSpPr>
        <p:spPr>
          <a:xfrm>
            <a:off x="885933" y="5994623"/>
            <a:ext cx="6959597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Raleway"/>
              </a:rPr>
              <a:t>How to select a Remote Online Notarization Platform</a:t>
            </a:r>
            <a:endParaRPr lang="en-US" sz="1600">
              <a:solidFill>
                <a:schemeClr val="bg1"/>
              </a:solidFill>
              <a:cs typeface="Calibri"/>
            </a:endParaRPr>
          </a:p>
        </p:txBody>
      </p:sp>
      <p:pic>
        <p:nvPicPr>
          <p:cNvPr id="19" name="Picture 18" descr="Text&#10;&#10;Description automatically generated">
            <a:extLst>
              <a:ext uri="{FF2B5EF4-FFF2-40B4-BE49-F238E27FC236}">
                <a16:creationId xmlns:a16="http://schemas.microsoft.com/office/drawing/2014/main" id="{3E6D9B52-D1D8-B49D-F18B-6AB46E9135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600" y="5929159"/>
            <a:ext cx="1188330" cy="56049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79611BE-7CBB-19E6-30AA-49900A3A4514}"/>
              </a:ext>
            </a:extLst>
          </p:cNvPr>
          <p:cNvSpPr txBox="1"/>
          <p:nvPr/>
        </p:nvSpPr>
        <p:spPr>
          <a:xfrm>
            <a:off x="827785" y="1885821"/>
            <a:ext cx="6198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Platform comparison chart available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4E5B8C-E985-B18D-B66E-A7F6711BDAE5}"/>
              </a:ext>
            </a:extLst>
          </p:cNvPr>
          <p:cNvSpPr txBox="1"/>
          <p:nvPr/>
        </p:nvSpPr>
        <p:spPr>
          <a:xfrm>
            <a:off x="3381829" y="4361543"/>
            <a:ext cx="5301342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>
                <a:solidFill>
                  <a:srgbClr val="1D4971"/>
                </a:solidFill>
                <a:latin typeface="Raleway"/>
                <a:cs typeface="Segoe UI"/>
              </a:rPr>
              <a:t>Roger Castile</a:t>
            </a:r>
          </a:p>
          <a:p>
            <a:pPr algn="ctr"/>
            <a:r>
              <a:rPr lang="en-US" sz="1200">
                <a:solidFill>
                  <a:srgbClr val="7F7F7F"/>
                </a:solidFill>
                <a:latin typeface="Raleway"/>
                <a:ea typeface="+mn-lt"/>
                <a:cs typeface="Segoe UI"/>
              </a:rPr>
              <a:t>SVP, National Sales</a:t>
            </a:r>
            <a:endParaRPr lang="en-US" sz="1200">
              <a:latin typeface="Raleway"/>
              <a:ea typeface="+mn-lt"/>
              <a:cs typeface="Segoe UI"/>
            </a:endParaRPr>
          </a:p>
          <a:p>
            <a:pPr algn="ctr"/>
            <a:r>
              <a:rPr lang="en-US" sz="1200">
                <a:solidFill>
                  <a:srgbClr val="0563C1"/>
                </a:solidFill>
                <a:latin typeface="Raleway"/>
                <a:cs typeface="Segoe UI"/>
              </a:rPr>
              <a:t>roger.castile@securedsigning.com</a:t>
            </a:r>
            <a:r>
              <a:rPr lang="en-US" sz="1200">
                <a:latin typeface="Raleway"/>
                <a:cs typeface="Segoe UI"/>
              </a:rPr>
              <a:t>​</a:t>
            </a:r>
            <a:endParaRPr lang="en-US" sz="1200">
              <a:cs typeface="Calibri"/>
            </a:endParaRPr>
          </a:p>
          <a:p>
            <a:pPr algn="ctr"/>
            <a:r>
              <a:rPr lang="en-US" sz="1200">
                <a:solidFill>
                  <a:srgbClr val="1D4971"/>
                </a:solidFill>
                <a:latin typeface="Raleway"/>
                <a:cs typeface="Segoe UI"/>
              </a:rPr>
              <a:t>www.securedsigning.com</a:t>
            </a:r>
            <a:r>
              <a:rPr lang="en-US" sz="1200">
                <a:latin typeface="Raleway"/>
                <a:cs typeface="Segoe UI"/>
              </a:rPr>
              <a:t>​</a:t>
            </a:r>
          </a:p>
        </p:txBody>
      </p:sp>
      <p:pic>
        <p:nvPicPr>
          <p:cNvPr id="13" name="Picture 7">
            <a:extLst>
              <a:ext uri="{FF2B5EF4-FFF2-40B4-BE49-F238E27FC236}">
                <a16:creationId xmlns:a16="http://schemas.microsoft.com/office/drawing/2014/main" id="{4E9B92B7-A974-FF0F-1C29-C4DD8923DC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0899" y="2465614"/>
            <a:ext cx="2743200" cy="2743200"/>
          </a:xfrm>
          <a:prstGeom prst="rect">
            <a:avLst/>
          </a:prstGeom>
        </p:spPr>
      </p:pic>
      <p:pic>
        <p:nvPicPr>
          <p:cNvPr id="15" name="Picture 8">
            <a:extLst>
              <a:ext uri="{FF2B5EF4-FFF2-40B4-BE49-F238E27FC236}">
                <a16:creationId xmlns:a16="http://schemas.microsoft.com/office/drawing/2014/main" id="{7D664CAB-7DDF-EA22-9159-C2DB7FBEFE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3684" y="2423308"/>
            <a:ext cx="2743200" cy="188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624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2cdd721-3ec6-4514-a43b-5e8e085b2f52">
      <Terms xmlns="http://schemas.microsoft.com/office/infopath/2007/PartnerControls"/>
    </lcf76f155ced4ddcb4097134ff3c332f>
    <TaxCatchAll xmlns="70d9e279-ba56-46b2-8b57-4a004906108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5991765A9C6F4981A2793ADB6D4668" ma:contentTypeVersion="16" ma:contentTypeDescription="Create a new document." ma:contentTypeScope="" ma:versionID="875259271b56047e75b2bfedcb9922e0">
  <xsd:schema xmlns:xsd="http://www.w3.org/2001/XMLSchema" xmlns:xs="http://www.w3.org/2001/XMLSchema" xmlns:p="http://schemas.microsoft.com/office/2006/metadata/properties" xmlns:ns2="82cdd721-3ec6-4514-a43b-5e8e085b2f52" xmlns:ns3="70d9e279-ba56-46b2-8b57-4a0049061082" targetNamespace="http://schemas.microsoft.com/office/2006/metadata/properties" ma:root="true" ma:fieldsID="1658216bf3ecdbbb17cc1c23b5b36e57" ns2:_="" ns3:_="">
    <xsd:import namespace="82cdd721-3ec6-4514-a43b-5e8e085b2f52"/>
    <xsd:import namespace="70d9e279-ba56-46b2-8b57-4a00490610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cdd721-3ec6-4514-a43b-5e8e085b2f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4dd771a7-b180-45f1-88d2-081d22c27aa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d9e279-ba56-46b2-8b57-4a004906108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0ffca275-bdf3-47d5-ba5e-85a81bb14460}" ma:internalName="TaxCatchAll" ma:showField="CatchAllData" ma:web="70d9e279-ba56-46b2-8b57-4a00490610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4C49B49-9DE6-4CC3-888A-D210A5425F8D}">
  <ds:schemaRefs>
    <ds:schemaRef ds:uri="70d9e279-ba56-46b2-8b57-4a0049061082"/>
    <ds:schemaRef ds:uri="82cdd721-3ec6-4514-a43b-5e8e085b2f52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94667716-2E55-4F14-B16E-B3CE5FC68BB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6A4537A-7C9F-44B7-A49C-05B5D5AEF2BA}">
  <ds:schemaRefs>
    <ds:schemaRef ds:uri="70d9e279-ba56-46b2-8b57-4a0049061082"/>
    <ds:schemaRef ds:uri="82cdd721-3ec6-4514-a43b-5e8e085b2f5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9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Joseph Barrow</dc:creator>
  <cp:revision>5</cp:revision>
  <cp:lastPrinted>2022-06-16T21:10:52Z</cp:lastPrinted>
  <dcterms:created xsi:type="dcterms:W3CDTF">2022-06-07T03:17:11Z</dcterms:created>
  <dcterms:modified xsi:type="dcterms:W3CDTF">2022-07-20T20:17:23Z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0x010100305991765A9C6F4981A2793ADB6D4668</vt:lpwstr>
  </property>
  <property fmtid="{D5CDD505-2E9C-101B-9397-08002B2CF9AE}" pid="3" name="MediaServiceImageTags">
    <vt:lpwstr/>
  </property>
</Properties>
</file>