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7" r:id="rId2"/>
    <p:sldId id="305" r:id="rId3"/>
    <p:sldId id="315" r:id="rId4"/>
    <p:sldId id="310" r:id="rId5"/>
    <p:sldId id="311" r:id="rId6"/>
    <p:sldId id="312" r:id="rId7"/>
    <p:sldId id="307" r:id="rId8"/>
    <p:sldId id="317" r:id="rId9"/>
    <p:sldId id="328" r:id="rId10"/>
    <p:sldId id="327" r:id="rId11"/>
    <p:sldId id="306" r:id="rId12"/>
    <p:sldId id="324" r:id="rId13"/>
    <p:sldId id="32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3238" autoAdjust="0"/>
  </p:normalViewPr>
  <p:slideViewPr>
    <p:cSldViewPr>
      <p:cViewPr>
        <p:scale>
          <a:sx n="75" d="100"/>
          <a:sy n="75" d="100"/>
        </p:scale>
        <p:origin x="-2224" y="-1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B4ED5-6A11-450D-9F37-8C315E42D965}" type="datetimeFigureOut">
              <a:rPr lang="en-US" smtClean="0"/>
              <a:pPr/>
              <a:t>4/24/18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B37A4-3095-4C18-ACFD-860FAB03C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57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922022" y="3293745"/>
            <a:ext cx="7376159" cy="3120390"/>
          </a:xfrm>
          <a:prstGeom prst="rect">
            <a:avLst/>
          </a:prstGeom>
          <a:noFill/>
          <a:ln>
            <a:noFill/>
          </a:ln>
        </p:spPr>
        <p:txBody>
          <a:bodyPr wrap="square" lIns="92294" tIns="92294" rIns="92294" bIns="92294" anchor="t" anchorCtr="0">
            <a:noAutofit/>
          </a:bodyPr>
          <a:lstStyle/>
          <a:p>
            <a:pPr indent="-76924">
              <a:buClr>
                <a:schemeClr val="dk1"/>
              </a:buClr>
              <a:buSzPct val="100000"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2876550" y="520700"/>
            <a:ext cx="3467100" cy="2600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0283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Launch: developers – </a:t>
            </a:r>
            <a:r>
              <a:rPr lang="en-US" dirty="0" err="1"/>
              <a:t>compele</a:t>
            </a:r>
            <a:r>
              <a:rPr lang="en-US" dirty="0"/>
              <a:t> integration of backend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B37A4-3095-4C18-ACFD-860FAB03C2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78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ups: </a:t>
            </a:r>
          </a:p>
          <a:p>
            <a:pPr marL="171450" indent="-171450">
              <a:buFontTx/>
              <a:buChar char="-"/>
            </a:pPr>
            <a:r>
              <a:rPr lang="en-US" dirty="0"/>
              <a:t>Better understand their actual story and why the company was founded. Would be nice to add a personal touch to the story slide</a:t>
            </a:r>
          </a:p>
          <a:p>
            <a:pPr marL="171450" indent="-171450">
              <a:buFontTx/>
              <a:buChar char="-"/>
            </a:pPr>
            <a:r>
              <a:rPr lang="en-US" dirty="0"/>
              <a:t>Elena, can you confirm the timeline bubbles? / General timing of your interactions, would be good to add month at least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B37A4-3095-4C18-ACFD-860FAB03C2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5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B37A4-3095-4C18-ACFD-860FAB03C2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2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understand what STD’s they are targeting and their diagnostic process</a:t>
            </a:r>
          </a:p>
          <a:p>
            <a:r>
              <a:rPr lang="en-US" dirty="0"/>
              <a:t>Are there any stats / figures they look at. How much is this burden costing, can we quantify?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B37A4-3095-4C18-ACFD-860FAB03C2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362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Scalability for follow-on products on same infrastructure</a:t>
            </a:r>
          </a:p>
          <a:p>
            <a:endParaRPr lang="en-US" dirty="0"/>
          </a:p>
          <a:p>
            <a:r>
              <a:rPr lang="en-US" dirty="0"/>
              <a:t>Marketing – vested 180</a:t>
            </a:r>
          </a:p>
          <a:p>
            <a:r>
              <a:rPr lang="en-US" dirty="0"/>
              <a:t>Saturating even 1 state would be viable</a:t>
            </a:r>
          </a:p>
          <a:p>
            <a:r>
              <a:rPr lang="en-US" dirty="0"/>
              <a:t>Scale up: how to market directly to target audience to gain traction</a:t>
            </a:r>
          </a:p>
          <a:p>
            <a:r>
              <a:rPr lang="en-US" dirty="0"/>
              <a:t>NY, NJ, Maryland, Indiana, Florida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B37A4-3095-4C18-ACFD-860FAB03C26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27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8376-54A2-4512-955E-C1BE94A5F9D3}" type="datetime1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6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CF48-8300-4F54-B767-ACAF608F22FD}" type="datetime1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2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E89AD-EEF9-4BD4-873B-841C7F459888}" type="datetime1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4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AEFB5-37CE-46D8-9E21-4FF35352745F}" type="datetime1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4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4FB4-3926-4E50-B821-D6D9D2D9B56A}" type="datetime1">
              <a:rPr lang="en-US" smtClean="0"/>
              <a:t>4/24/18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9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456F-7E81-48CC-8AA3-EBBAB4BDAC50}" type="datetime1">
              <a:rPr lang="en-US" smtClean="0"/>
              <a:t>4/24/18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4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4ED5-758C-4C8E-AA32-1071E7F7D2E7}" type="datetime1">
              <a:rPr lang="en-US" smtClean="0"/>
              <a:t>4/24/18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05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4F96-976C-4D8A-A2E2-04939641AC7B}" type="datetime1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9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891F1-D917-412D-8CC5-06A334918A55}" type="datetime1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1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93C0-2CB3-4AA9-9785-DF0B1CFE1FCD}" type="datetime1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7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9571F-6813-45D9-B996-89F69D1F6BEA}" type="datetime1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5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0622" tIns="65311" rIns="130622" bIns="65311" numCol="1" rtlCol="0" anchor="t" anchorCtr="0" compatLnSpc="1">
            <a:prstTxWarp prst="textNoShape">
              <a:avLst/>
            </a:prstTxWarp>
          </a:bodyPr>
          <a:lstStyle/>
          <a:p>
            <a:pPr algn="l" defTabSz="2090860"/>
            <a:endParaRPr lang="en-US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18A1728-BE75-4F1E-B4C1-96BAF5C04A73}" type="datetime1">
              <a:rPr lang="en-US" smtClean="0"/>
              <a:t>4/24/18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656C620-8DD2-44BB-859D-EDC52C5FE6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85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ctrTitle"/>
          </p:nvPr>
        </p:nvSpPr>
        <p:spPr>
          <a:xfrm>
            <a:off x="475062" y="1730376"/>
            <a:ext cx="7221137" cy="147002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lvl="0" indent="-47625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KnowNOW</a:t>
            </a:r>
            <a:r>
              <a:rPr lang="en-US" sz="32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: We Imagine A World Where Everyone Knows Their Status</a:t>
            </a: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Shape 164"/>
          <p:cNvSpPr txBox="1">
            <a:spLocks noGrp="1"/>
          </p:cNvSpPr>
          <p:nvPr>
            <p:ph type="subTitle" idx="1"/>
          </p:nvPr>
        </p:nvSpPr>
        <p:spPr>
          <a:xfrm>
            <a:off x="430614" y="3497262"/>
            <a:ext cx="7570386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lang="en-US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en-US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Diana Ramirez, MD, Marcelo Venegas, MD</a:t>
            </a:r>
            <a:endParaRPr lang="en-US" sz="18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85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85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en-US" i="1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March, 2018</a:t>
            </a:r>
            <a:endParaRPr lang="en-US" sz="1800" b="0" i="1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type="sldNum" idx="12"/>
          </p:nvPr>
        </p:nvSpPr>
        <p:spPr>
          <a:xfrm>
            <a:off x="67818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90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-1905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ct val="25000"/>
                <a:buFont typeface="Calibri"/>
                <a:buNone/>
                <a:tabLst/>
                <a:defRPr/>
              </a:pPr>
              <a:t>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FA88709-DCC1-2244-A6C6-F8875BEC9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25" y="980996"/>
            <a:ext cx="3371849" cy="67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63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248400" cy="1066800"/>
          </a:xfrm>
        </p:spPr>
        <p:txBody>
          <a:bodyPr/>
          <a:lstStyle/>
          <a:p>
            <a:r>
              <a:rPr lang="en-US" dirty="0"/>
              <a:t>Executive Summary: </a:t>
            </a:r>
            <a:r>
              <a:rPr lang="en-US" dirty="0" err="1"/>
              <a:t>KnowNOW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1203960"/>
            <a:ext cx="8686800" cy="5486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We Imagine A World Where Everyone Knows Their Status.</a:t>
            </a:r>
          </a:p>
        </p:txBody>
      </p:sp>
      <p:graphicFrame>
        <p:nvGraphicFramePr>
          <p:cNvPr id="9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42201"/>
              </p:ext>
            </p:extLst>
          </p:nvPr>
        </p:nvGraphicFramePr>
        <p:xfrm>
          <a:off x="228600" y="1874520"/>
          <a:ext cx="8686800" cy="518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86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6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>
                          <a:solidFill>
                            <a:schemeClr val="tx1"/>
                          </a:solidFill>
                        </a:rPr>
                        <a:t>Year Founded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</a:rPr>
                        <a:t> 2017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5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>
                          <a:solidFill>
                            <a:schemeClr val="tx1"/>
                          </a:solidFill>
                        </a:rPr>
                        <a:t>Company Overview</a:t>
                      </a:r>
                      <a:endParaRPr lang="en-US" sz="1600" b="1" i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KnowNOW’s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 product promotes timely HIV/STD testing, connects patients to 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affordable labs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provides low-cost access 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treatment / medications through telehealth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platform</a:t>
                      </a:r>
                      <a:endParaRPr lang="en-US" sz="1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794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conditions and services include Women Sexual Health, </a:t>
                      </a:r>
                      <a:r>
                        <a:rPr lang="en-US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PrEP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Diabetes Testing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9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>
                          <a:solidFill>
                            <a:srgbClr val="000000"/>
                          </a:solidFill>
                        </a:rPr>
                        <a:t>Social Impact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In 2016, STD reached record high level of 2M new cases registered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 err="1">
                          <a:solidFill>
                            <a:schemeClr val="tx1"/>
                          </a:solidFill>
                        </a:rPr>
                        <a:t>KnowNOW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specifically targets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vulnerable groups - youth, underserved communities, minorities – where STD rates are 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highest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3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 smtClean="0">
                          <a:solidFill>
                            <a:srgbClr val="000000"/>
                          </a:solidFill>
                        </a:rPr>
                        <a:t>Target Customer</a:t>
                      </a:r>
                      <a:endParaRPr lang="en-US" sz="1600" b="1" i="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KnowNow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primarily targets population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groups with limited / no health insurance by providing an affordable option to attain STD testing</a:t>
                      </a:r>
                      <a:endParaRPr 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5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>
                          <a:solidFill>
                            <a:schemeClr val="tx1"/>
                          </a:solidFill>
                        </a:rPr>
                        <a:t>Financials</a:t>
                      </a:r>
                      <a:endParaRPr lang="en-US" sz="1600" i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Projected revenue: $650K total (2018), $3.9M per state (2019)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Projected EBITDA margins: 50%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>
                          <a:solidFill>
                            <a:schemeClr val="tx1"/>
                          </a:solidFill>
                        </a:rPr>
                        <a:t>Funding to Date</a:t>
                      </a:r>
                      <a:endParaRPr lang="en-US" sz="1600" i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$120K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5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>
                          <a:solidFill>
                            <a:schemeClr val="tx1"/>
                          </a:solidFill>
                        </a:rPr>
                        <a:t>Financial Need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$260K to fund capex and growth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0882640"/>
                  </a:ext>
                </a:extLst>
              </a:tr>
              <a:tr h="336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>
                          <a:solidFill>
                            <a:schemeClr val="tx1"/>
                          </a:solidFill>
                        </a:rPr>
                        <a:t>Key Investment Thesis</a:t>
                      </a:r>
                      <a:endParaRPr lang="en-US" sz="1600" b="1" i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Large and growing “market” (20M people, $16B spend) with clear impact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Sustainable cost advantage translates in pricing: $55 </a:t>
                      </a:r>
                      <a:r>
                        <a:rPr lang="en-US" sz="1400" i="0" baseline="0" dirty="0" smtClean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~50% below alternatives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Lean economics: low fixed cost allow for breakeven even in most conservative cases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6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dirty="0">
                          <a:solidFill>
                            <a:schemeClr val="tx1"/>
                          </a:solidFill>
                        </a:rPr>
                        <a:t>Key Investment Risks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Pre-product stage </a:t>
                      </a:r>
                      <a:r>
                        <a:rPr lang="en-US" sz="1400" i="0" baseline="0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 Product-market fit not tested; t</a:t>
                      </a: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raction unclear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Additionality risk for areas with existing free </a:t>
                      </a:r>
                      <a:r>
                        <a:rPr lang="en-US" sz="1400" i="0" baseline="0" dirty="0" smtClean="0">
                          <a:solidFill>
                            <a:schemeClr val="tx1"/>
                          </a:solidFill>
                        </a:rPr>
                        <a:t>testing or low cost alternative are </a:t>
                      </a: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available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i="0" baseline="0" dirty="0">
                          <a:solidFill>
                            <a:schemeClr val="tx1"/>
                          </a:solidFill>
                        </a:rPr>
                        <a:t>Financial projections </a:t>
                      </a:r>
                      <a:r>
                        <a:rPr lang="en-US" sz="1400" i="0" baseline="0" dirty="0" smtClean="0">
                          <a:solidFill>
                            <a:schemeClr val="tx1"/>
                          </a:solidFill>
                        </a:rPr>
                        <a:t>untested; EBITDA margins appear robust</a:t>
                      </a:r>
                      <a:endParaRPr lang="en-US" sz="1400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A59D06B-DE19-3B4C-A6EE-5CC7037600DF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E2ED1546-A477-EB4D-BF91-DF09CF5AAF4F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D3628235-F377-6746-B3D7-4B74EBBA4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704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Team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48B2DEB-9F43-4678-9E75-697E148B7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6" y="1606549"/>
            <a:ext cx="2714625" cy="2076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CB686D8-D0DC-478E-9F8E-8B4815D48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606549"/>
            <a:ext cx="2571750" cy="2124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C45641E-BDBC-45EC-8EF4-B7DFEB466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0" y="1606549"/>
            <a:ext cx="2562225" cy="21050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90674B7-21F0-4691-9AE4-D2C031661B00}"/>
              </a:ext>
            </a:extLst>
          </p:cNvPr>
          <p:cNvSpPr txBox="1"/>
          <p:nvPr/>
        </p:nvSpPr>
        <p:spPr>
          <a:xfrm>
            <a:off x="581026" y="3730624"/>
            <a:ext cx="2238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Ron Kinder, Founder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FCFF86F-7506-40BA-9367-68112463FEA1}"/>
              </a:ext>
            </a:extLst>
          </p:cNvPr>
          <p:cNvSpPr txBox="1"/>
          <p:nvPr/>
        </p:nvSpPr>
        <p:spPr>
          <a:xfrm>
            <a:off x="3328989" y="3730624"/>
            <a:ext cx="246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Diana Ramirez, Lab Ops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E0CE5D4-1065-49CA-B2F7-742171CA2CCB}"/>
              </a:ext>
            </a:extLst>
          </p:cNvPr>
          <p:cNvSpPr txBox="1"/>
          <p:nvPr/>
        </p:nvSpPr>
        <p:spPr>
          <a:xfrm>
            <a:off x="6153150" y="3716100"/>
            <a:ext cx="24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Maria Corral, Marketing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AFBEE45-A48F-4245-93D7-FE1B6FD5209F}"/>
              </a:ext>
            </a:extLst>
          </p:cNvPr>
          <p:cNvSpPr txBox="1"/>
          <p:nvPr/>
        </p:nvSpPr>
        <p:spPr>
          <a:xfrm>
            <a:off x="585789" y="4038600"/>
            <a:ext cx="24622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Financial services and technology consultant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20 years experience in analytics, risk management, and product life-cycle development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E083D4B-28AF-4A2A-9817-E4529D8BFDBC}"/>
              </a:ext>
            </a:extLst>
          </p:cNvPr>
          <p:cNvSpPr txBox="1"/>
          <p:nvPr/>
        </p:nvSpPr>
        <p:spPr>
          <a:xfrm>
            <a:off x="3309939" y="4042274"/>
            <a:ext cx="24622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Family physician with over 15 years of experience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Focus on primary care and HIV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Passionate about preventive medicine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17188D5-54F1-44C9-8B28-DD22EA6EB9F0}"/>
              </a:ext>
            </a:extLst>
          </p:cNvPr>
          <p:cNvSpPr txBox="1"/>
          <p:nvPr/>
        </p:nvSpPr>
        <p:spPr>
          <a:xfrm>
            <a:off x="6046121" y="4038599"/>
            <a:ext cx="24622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Previously SVP of marketing at Safe Horizon, a leading service provider for victims of crime and abuse</a:t>
            </a:r>
          </a:p>
        </p:txBody>
      </p:sp>
      <p:sp>
        <p:nvSpPr>
          <p:cNvPr id="21" name="Trapezoid 20">
            <a:extLst>
              <a:ext uri="{FF2B5EF4-FFF2-40B4-BE49-F238E27FC236}">
                <a16:creationId xmlns="" xmlns:a16="http://schemas.microsoft.com/office/drawing/2014/main" id="{FBD4E83E-7583-4379-A8D5-96A020668CE1}"/>
              </a:ext>
            </a:extLst>
          </p:cNvPr>
          <p:cNvSpPr/>
          <p:nvPr/>
        </p:nvSpPr>
        <p:spPr>
          <a:xfrm>
            <a:off x="228600" y="5562609"/>
            <a:ext cx="8527314" cy="609591"/>
          </a:xfrm>
          <a:prstGeom prst="trapezoid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The right team for this solution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92525D2-25DB-4344-BC5C-47AF3A3B30A1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0E67134A-A70D-3940-81B4-605FE4E08CE4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="" xmlns:a16="http://schemas.microsoft.com/office/drawing/2014/main" id="{F99BECB0-BABF-ED45-9822-05531B0BB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5309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066800"/>
          </a:xfrm>
        </p:spPr>
        <p:txBody>
          <a:bodyPr/>
          <a:lstStyle/>
          <a:p>
            <a:r>
              <a:rPr lang="en-US" dirty="0"/>
              <a:t>The Story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228600" y="1143000"/>
            <a:ext cx="8686800" cy="1672644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sz="1500" dirty="0">
                <a:latin typeface="+mj-lt"/>
              </a:rPr>
              <a:t>KnowNOW was founded to provide screening of important medical conditions, especially for those who would not otherwise get tested, because everyone should have access to medical care and treatment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500" b="1" dirty="0">
                <a:latin typeface="+mj-lt"/>
              </a:rPr>
              <a:t>EDUCATE</a:t>
            </a:r>
            <a:r>
              <a:rPr lang="en-US" sz="1500" dirty="0">
                <a:latin typeface="+mj-lt"/>
              </a:rPr>
              <a:t> the public about the importance of knowing their HIV, STD and Diabetes status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500" b="1" dirty="0">
                <a:latin typeface="+mj-lt"/>
              </a:rPr>
              <a:t>CONNECT</a:t>
            </a:r>
            <a:r>
              <a:rPr lang="en-US" sz="1500" dirty="0">
                <a:latin typeface="+mj-lt"/>
              </a:rPr>
              <a:t> with testing services for undiagnosed conditions and provide access to providers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500" b="1" dirty="0">
                <a:latin typeface="+mj-lt"/>
              </a:rPr>
              <a:t>SUPPORT</a:t>
            </a:r>
            <a:r>
              <a:rPr lang="en-US" sz="1500" dirty="0">
                <a:latin typeface="+mj-lt"/>
              </a:rPr>
              <a:t> positive patients because everyone deserves proper treatment and care </a:t>
            </a:r>
          </a:p>
          <a:p>
            <a:endParaRPr lang="en-US" sz="1600" i="1" dirty="0"/>
          </a:p>
          <a:p>
            <a:endParaRPr lang="en-US" sz="1600" i="1" dirty="0"/>
          </a:p>
          <a:p>
            <a:endParaRPr lang="en-US" sz="1600" i="1" dirty="0"/>
          </a:p>
          <a:p>
            <a:endParaRPr lang="en-US" sz="1600" i="1" dirty="0"/>
          </a:p>
          <a:p>
            <a:endParaRPr lang="en-US" sz="1600" i="1" dirty="0"/>
          </a:p>
          <a:p>
            <a:endParaRPr lang="en-US" sz="1600" i="1" dirty="0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 dirty="0">
              <a:solidFill>
                <a:srgbClr val="FFFFFF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17F9072-67D4-DB42-9643-749840173F42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D57E44A-E56E-9B43-ACD0-A60A42AFFB2B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98513096-F990-4EB2-81C8-8BF01961F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6056C17-FC2F-4F02-9FFC-016BE7A82744}"/>
              </a:ext>
            </a:extLst>
          </p:cNvPr>
          <p:cNvSpPr/>
          <p:nvPr/>
        </p:nvSpPr>
        <p:spPr>
          <a:xfrm>
            <a:off x="152400" y="2819400"/>
            <a:ext cx="8686800" cy="3442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KnowNOW Meets WIIP</a:t>
            </a: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BB16D0D-9541-416E-A338-77655B4BEF21}"/>
              </a:ext>
            </a:extLst>
          </p:cNvPr>
          <p:cNvSpPr/>
          <p:nvPr/>
        </p:nvSpPr>
        <p:spPr>
          <a:xfrm>
            <a:off x="228600" y="3498421"/>
            <a:ext cx="1706828" cy="157023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WIIP meets KnowNOW through dedicated outreach in diagnostics sector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0D18CCFF-4D79-433B-B63A-F13672BD3CDE}"/>
              </a:ext>
            </a:extLst>
          </p:cNvPr>
          <p:cNvCxnSpPr/>
          <p:nvPr/>
        </p:nvCxnSpPr>
        <p:spPr>
          <a:xfrm>
            <a:off x="1905000" y="4283539"/>
            <a:ext cx="623812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95BD8049-7838-46CC-BC6C-D4412AC33750}"/>
              </a:ext>
            </a:extLst>
          </p:cNvPr>
          <p:cNvSpPr/>
          <p:nvPr/>
        </p:nvSpPr>
        <p:spPr>
          <a:xfrm>
            <a:off x="2502095" y="3498421"/>
            <a:ext cx="1706828" cy="157023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Positive initial call with company: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Knowledgeable founder, favorable economic profile, solving unique pain point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FB6543AF-2683-477B-AFB3-C9E227328082}"/>
              </a:ext>
            </a:extLst>
          </p:cNvPr>
          <p:cNvCxnSpPr/>
          <p:nvPr/>
        </p:nvCxnSpPr>
        <p:spPr>
          <a:xfrm>
            <a:off x="4183894" y="4283539"/>
            <a:ext cx="623812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C17347C6-D439-4B52-9B5F-654044D6C072}"/>
              </a:ext>
            </a:extLst>
          </p:cNvPr>
          <p:cNvSpPr/>
          <p:nvPr/>
        </p:nvSpPr>
        <p:spPr>
          <a:xfrm>
            <a:off x="4775590" y="3498421"/>
            <a:ext cx="1706828" cy="157023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Commenced Due Diligence Process</a:t>
            </a:r>
          </a:p>
          <a:p>
            <a:pPr algn="ctr"/>
            <a:endParaRPr lang="en-US" sz="1000" b="1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C173E57C-131C-4976-BC55-EAF6206D6DB9}"/>
              </a:ext>
            </a:extLst>
          </p:cNvPr>
          <p:cNvCxnSpPr/>
          <p:nvPr/>
        </p:nvCxnSpPr>
        <p:spPr>
          <a:xfrm>
            <a:off x="6419485" y="4283539"/>
            <a:ext cx="623812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5825A0CD-97BE-4242-8D5F-43430E33252C}"/>
              </a:ext>
            </a:extLst>
          </p:cNvPr>
          <p:cNvSpPr/>
          <p:nvPr/>
        </p:nvSpPr>
        <p:spPr>
          <a:xfrm>
            <a:off x="7049086" y="3498421"/>
            <a:ext cx="1706828" cy="15702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Continue Due Diligence and IC Follow Up</a:t>
            </a:r>
          </a:p>
          <a:p>
            <a:pPr algn="ctr"/>
            <a:endParaRPr lang="en-US" sz="1000" b="1" dirty="0"/>
          </a:p>
        </p:txBody>
      </p:sp>
      <p:sp>
        <p:nvSpPr>
          <p:cNvPr id="33" name="Trapezoid 32">
            <a:extLst>
              <a:ext uri="{FF2B5EF4-FFF2-40B4-BE49-F238E27FC236}">
                <a16:creationId xmlns="" xmlns:a16="http://schemas.microsoft.com/office/drawing/2014/main" id="{528290E0-31D4-4CEE-ACF0-1BAE957A2CFA}"/>
              </a:ext>
            </a:extLst>
          </p:cNvPr>
          <p:cNvSpPr/>
          <p:nvPr/>
        </p:nvSpPr>
        <p:spPr>
          <a:xfrm>
            <a:off x="228600" y="5591785"/>
            <a:ext cx="8527314" cy="609591"/>
          </a:xfrm>
          <a:prstGeom prst="trapezoid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Imagine a world where everyone knows their status…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280C76-A35F-8C45-BC9B-2D614BCCFC6D}"/>
              </a:ext>
            </a:extLst>
          </p:cNvPr>
          <p:cNvSpPr txBox="1"/>
          <p:nvPr/>
        </p:nvSpPr>
        <p:spPr>
          <a:xfrm>
            <a:off x="652346" y="5120342"/>
            <a:ext cx="810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Nov, 2017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321C4B6-5EB9-1A45-BD47-B9779299E373}"/>
              </a:ext>
            </a:extLst>
          </p:cNvPr>
          <p:cNvSpPr txBox="1"/>
          <p:nvPr/>
        </p:nvSpPr>
        <p:spPr>
          <a:xfrm>
            <a:off x="2950494" y="5105271"/>
            <a:ext cx="809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Dec, 2017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41A8BB4-CE39-874A-97B4-E8D5E47DEEA6}"/>
              </a:ext>
            </a:extLst>
          </p:cNvPr>
          <p:cNvSpPr txBox="1"/>
          <p:nvPr/>
        </p:nvSpPr>
        <p:spPr>
          <a:xfrm>
            <a:off x="5261359" y="5120343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Jan, 2017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8291ADA-4DF7-CD41-B823-0AF454DE4E3E}"/>
              </a:ext>
            </a:extLst>
          </p:cNvPr>
          <p:cNvSpPr txBox="1"/>
          <p:nvPr/>
        </p:nvSpPr>
        <p:spPr>
          <a:xfrm>
            <a:off x="7559507" y="5101629"/>
            <a:ext cx="797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Feb, 2017</a:t>
            </a:r>
          </a:p>
        </p:txBody>
      </p:sp>
    </p:spTree>
    <p:extLst>
      <p:ext uri="{BB962C8B-B14F-4D97-AF65-F5344CB8AC3E}">
        <p14:creationId xmlns:p14="http://schemas.microsoft.com/office/powerpoint/2010/main" val="100505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Problem </a:t>
            </a: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C90BF04-9A32-44A4-85B8-73176600B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596" y="1604549"/>
            <a:ext cx="3650141" cy="22054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B0ABDE2-814B-49B6-AFDB-4F0E16D74456}"/>
              </a:ext>
            </a:extLst>
          </p:cNvPr>
          <p:cNvSpPr/>
          <p:nvPr/>
        </p:nvSpPr>
        <p:spPr>
          <a:xfrm>
            <a:off x="309067" y="1143000"/>
            <a:ext cx="2434133" cy="26444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ACCESS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Becoming increasingly difficult, </a:t>
            </a:r>
            <a:r>
              <a:rPr lang="en-US" sz="1600" u="sng" dirty="0">
                <a:solidFill>
                  <a:schemeClr val="tx1"/>
                </a:solidFill>
              </a:rPr>
              <a:t>particularly in underserved </a:t>
            </a:r>
            <a:r>
              <a:rPr lang="en-US" sz="1600" u="sng" dirty="0" smtClean="0">
                <a:solidFill>
                  <a:schemeClr val="tx1"/>
                </a:solidFill>
              </a:rPr>
              <a:t>communities </a:t>
            </a:r>
            <a:r>
              <a:rPr lang="en-US" sz="1600" dirty="0" smtClean="0">
                <a:solidFill>
                  <a:schemeClr val="tx1"/>
                </a:solidFill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</a:rPr>
              <a:t>eg</a:t>
            </a:r>
            <a:r>
              <a:rPr lang="en-US" sz="1600" dirty="0" smtClean="0">
                <a:solidFill>
                  <a:schemeClr val="tx1"/>
                </a:solidFill>
              </a:rPr>
              <a:t>: incredibly long waitlists at free clinics)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Arrow: Up 15">
            <a:extLst>
              <a:ext uri="{FF2B5EF4-FFF2-40B4-BE49-F238E27FC236}">
                <a16:creationId xmlns="" xmlns:a16="http://schemas.microsoft.com/office/drawing/2014/main" id="{5DD726C6-28D4-45F9-8C1E-BF2D6DB00D5F}"/>
              </a:ext>
            </a:extLst>
          </p:cNvPr>
          <p:cNvSpPr/>
          <p:nvPr/>
        </p:nvSpPr>
        <p:spPr>
          <a:xfrm rot="5400000">
            <a:off x="2238434" y="1800166"/>
            <a:ext cx="2609732" cy="1295400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D53D1EC-4CD2-400B-935A-A8CDB3AB1A3B}"/>
              </a:ext>
            </a:extLst>
          </p:cNvPr>
          <p:cNvSpPr/>
          <p:nvPr/>
        </p:nvSpPr>
        <p:spPr>
          <a:xfrm>
            <a:off x="325109" y="3962400"/>
            <a:ext cx="2434133" cy="26066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EDUCATION GAP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Youth, </a:t>
            </a:r>
            <a:r>
              <a:rPr lang="en-US" sz="1600" u="sng" dirty="0">
                <a:solidFill>
                  <a:schemeClr val="tx1"/>
                </a:solidFill>
              </a:rPr>
              <a:t>particularly in underserved communities, </a:t>
            </a:r>
            <a:r>
              <a:rPr lang="en-US" sz="1600" dirty="0">
                <a:solidFill>
                  <a:schemeClr val="tx1"/>
                </a:solidFill>
              </a:rPr>
              <a:t>lack proper sexual education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="" xmlns:a16="http://schemas.microsoft.com/office/drawing/2014/main" id="{63613C27-ACAB-4D90-9F67-7BD28CC95116}"/>
              </a:ext>
            </a:extLst>
          </p:cNvPr>
          <p:cNvSpPr/>
          <p:nvPr/>
        </p:nvSpPr>
        <p:spPr>
          <a:xfrm rot="5400000">
            <a:off x="2335764" y="4522236"/>
            <a:ext cx="2431113" cy="1311442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9CE7F3C-D0A1-47F1-A329-55D271629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172" y="4464962"/>
            <a:ext cx="3441228" cy="205106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4C2D936-75B4-40A4-81E6-D8164410DFDD}"/>
              </a:ext>
            </a:extLst>
          </p:cNvPr>
          <p:cNvSpPr txBox="1"/>
          <p:nvPr/>
        </p:nvSpPr>
        <p:spPr>
          <a:xfrm>
            <a:off x="4953002" y="1143000"/>
            <a:ext cx="365759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RECORD HIGH STD RATES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5DAFC7F-C199-4302-A282-53B211863618}"/>
              </a:ext>
            </a:extLst>
          </p:cNvPr>
          <p:cNvSpPr txBox="1"/>
          <p:nvPr/>
        </p:nvSpPr>
        <p:spPr>
          <a:xfrm>
            <a:off x="4950140" y="3962400"/>
            <a:ext cx="3657597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LARGER EFFECT ON UNDERSERVED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CF13B08-727C-F54A-B931-E2858740A11A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81EFFD72-CFD1-B245-8CA5-D9211FBE4D20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233302AC-2C44-FC47-B8F4-2177E7EC2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69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Syphilis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6438B67-85EF-4180-B11D-EBDCFAB0E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23" y="1650573"/>
            <a:ext cx="3549777" cy="3169444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="" xmlns:a16="http://schemas.microsoft.com/office/drawing/2014/main" id="{D39A44D8-FBFF-4382-99E1-6AF1B6CCE215}"/>
              </a:ext>
            </a:extLst>
          </p:cNvPr>
          <p:cNvSpPr txBox="1">
            <a:spLocks/>
          </p:cNvSpPr>
          <p:nvPr/>
        </p:nvSpPr>
        <p:spPr>
          <a:xfrm>
            <a:off x="3886200" y="1726773"/>
            <a:ext cx="5198246" cy="3014217"/>
          </a:xfrm>
          <a:prstGeom prst="rect">
            <a:avLst/>
          </a:prstGeom>
        </p:spPr>
        <p:txBody>
          <a:bodyPr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sz="1700" dirty="0"/>
              <a:t>Had minor sore, but did not know what is was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700" b="1" dirty="0">
                <a:solidFill>
                  <a:srgbClr val="FF0000"/>
                </a:solidFill>
              </a:rPr>
              <a:t>REMAINED SEXUALLY ACTIVE</a:t>
            </a:r>
          </a:p>
          <a:p>
            <a:pPr marL="285750" lvl="1" indent="-28575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1700" dirty="0"/>
              <a:t>Showed lesion to KnowNOW doctor via videoconference</a:t>
            </a:r>
          </a:p>
          <a:p>
            <a:pPr marL="914400" lvl="1" indent="-457200">
              <a:lnSpc>
                <a:spcPct val="16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700" dirty="0" smtClean="0"/>
              <a:t>Suspected </a:t>
            </a:r>
            <a:r>
              <a:rPr lang="en-US" sz="1700" dirty="0"/>
              <a:t>syphilis or HIV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700" dirty="0"/>
              <a:t>Sent to lab and </a:t>
            </a:r>
            <a:r>
              <a:rPr lang="en-US" sz="1700" b="1" dirty="0">
                <a:solidFill>
                  <a:srgbClr val="FF0000"/>
                </a:solidFill>
              </a:rPr>
              <a:t>TESTED POSITIVE</a:t>
            </a: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700" dirty="0"/>
              <a:t>Treatment is simple if diagnosed</a:t>
            </a:r>
          </a:p>
          <a:p>
            <a:pPr marL="285750" lvl="1" indent="-285750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1700" b="1" dirty="0">
                <a:solidFill>
                  <a:srgbClr val="FF0000"/>
                </a:solidFill>
              </a:rPr>
              <a:t>SEVERE BRAIN, NEVER, EYE, OR HEART DAMAGE IF UNTREATED</a:t>
            </a:r>
            <a:endParaRPr lang="en-US" sz="1500" b="1" dirty="0">
              <a:solidFill>
                <a:srgbClr val="FF0000"/>
              </a:solidFill>
            </a:endParaRPr>
          </a:p>
          <a:p>
            <a:pPr marL="914400" lvl="1" indent="-457200">
              <a:lnSpc>
                <a:spcPct val="150000"/>
              </a:lnSpc>
              <a:buSzPct val="100000"/>
              <a:buFont typeface="Courier New" panose="02070309020205020404" pitchFamily="49" charset="0"/>
              <a:buChar char="o"/>
            </a:pPr>
            <a:endParaRPr lang="en-US" sz="1500" dirty="0"/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endParaRPr lang="en-US" sz="1500" dirty="0"/>
          </a:p>
        </p:txBody>
      </p:sp>
      <p:sp>
        <p:nvSpPr>
          <p:cNvPr id="15" name="Trapezoid 14">
            <a:extLst>
              <a:ext uri="{FF2B5EF4-FFF2-40B4-BE49-F238E27FC236}">
                <a16:creationId xmlns="" xmlns:a16="http://schemas.microsoft.com/office/drawing/2014/main" id="{25631C02-3D12-43EB-9B08-CF216079B466}"/>
              </a:ext>
            </a:extLst>
          </p:cNvPr>
          <p:cNvSpPr/>
          <p:nvPr/>
        </p:nvSpPr>
        <p:spPr>
          <a:xfrm>
            <a:off x="228600" y="5562609"/>
            <a:ext cx="8527314" cy="609591"/>
          </a:xfrm>
          <a:prstGeom prst="trapezoid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Syphilis is dangerous if not treated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="" xmlns:a16="http://schemas.microsoft.com/office/drawing/2014/main" id="{78CDB2AB-A499-4E3D-8724-C8B29CD541CF}"/>
              </a:ext>
            </a:extLst>
          </p:cNvPr>
          <p:cNvSpPr txBox="1">
            <a:spLocks/>
          </p:cNvSpPr>
          <p:nvPr/>
        </p:nvSpPr>
        <p:spPr>
          <a:xfrm>
            <a:off x="995336" y="1219200"/>
            <a:ext cx="2079551" cy="40041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400" b="1" dirty="0">
                <a:latin typeface="+mj-lt"/>
              </a:rPr>
              <a:t>Meet Jeremy</a:t>
            </a:r>
            <a:endParaRPr lang="en-US" sz="2400" b="1" i="1" dirty="0"/>
          </a:p>
          <a:p>
            <a:endParaRPr lang="en-US" sz="2400" i="1" dirty="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E3BFA44-E5CB-CC45-86B3-418D8BABA86B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DA8ACEAC-A3CF-3D44-826C-DE8B4E6ACBC7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A1C4542B-937A-8641-9633-CD71A9D4F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4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Value Chain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04228" y="1295400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" t="6073" r="4110" b="3850"/>
          <a:stretch/>
        </p:blipFill>
        <p:spPr bwMode="auto">
          <a:xfrm>
            <a:off x="320040" y="1844040"/>
            <a:ext cx="4251960" cy="1356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85800" y="1295400"/>
            <a:ext cx="453749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Patient Selects Desired Test(s)</a:t>
            </a:r>
          </a:p>
        </p:txBody>
      </p:sp>
      <p:sp>
        <p:nvSpPr>
          <p:cNvPr id="11" name="Oval 10"/>
          <p:cNvSpPr/>
          <p:nvPr/>
        </p:nvSpPr>
        <p:spPr>
          <a:xfrm>
            <a:off x="4876800" y="1295400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0" y="1295400"/>
            <a:ext cx="3810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Virtual Review with </a:t>
            </a:r>
            <a:r>
              <a:rPr lang="en-US" sz="1600" b="1" dirty="0" smtClean="0">
                <a:solidFill>
                  <a:schemeClr val="tx2"/>
                </a:solidFill>
              </a:rPr>
              <a:t>Doctor ($55 consultation)</a:t>
            </a:r>
            <a:endParaRPr lang="en-US" sz="1600" b="1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90"/>
          <a:stretch/>
        </p:blipFill>
        <p:spPr bwMode="auto">
          <a:xfrm>
            <a:off x="5890313" y="4676775"/>
            <a:ext cx="1748028" cy="1505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/>
          <p:cNvSpPr/>
          <p:nvPr/>
        </p:nvSpPr>
        <p:spPr>
          <a:xfrm>
            <a:off x="204228" y="3733800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1428" y="3733800"/>
            <a:ext cx="391057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Evaluates Best Geo-Located Lab Based on </a:t>
            </a:r>
            <a:r>
              <a:rPr lang="en-US" sz="1600" b="1" dirty="0" smtClean="0">
                <a:solidFill>
                  <a:schemeClr val="tx2"/>
                </a:solidFill>
              </a:rPr>
              <a:t>Pricing &amp; Availability; </a:t>
            </a:r>
            <a:r>
              <a:rPr lang="en-US" sz="1600" b="1" dirty="0">
                <a:solidFill>
                  <a:schemeClr val="tx2"/>
                </a:solidFill>
              </a:rPr>
              <a:t>Visits Lab for Testing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676775"/>
            <a:ext cx="2876550" cy="172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/>
          <p:cNvSpPr/>
          <p:nvPr/>
        </p:nvSpPr>
        <p:spPr>
          <a:xfrm>
            <a:off x="4876800" y="3685309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9935" y="3733800"/>
            <a:ext cx="3392528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Lab Results in </a:t>
            </a:r>
            <a:r>
              <a:rPr lang="en-US" sz="1600" b="1" dirty="0" smtClean="0">
                <a:solidFill>
                  <a:schemeClr val="tx2"/>
                </a:solidFill>
              </a:rPr>
              <a:t>1 week; </a:t>
            </a:r>
            <a:r>
              <a:rPr lang="en-US" sz="1600" b="1" dirty="0">
                <a:solidFill>
                  <a:schemeClr val="tx2"/>
                </a:solidFill>
              </a:rPr>
              <a:t>Free Consultation with Doctor if Positive </a:t>
            </a:r>
            <a:r>
              <a:rPr lang="en-US" sz="1600" b="1" dirty="0" smtClean="0">
                <a:solidFill>
                  <a:schemeClr val="tx2"/>
                </a:solidFill>
              </a:rPr>
              <a:t>Results (</a:t>
            </a:r>
            <a:r>
              <a:rPr lang="en-US" sz="1600" b="1" dirty="0" err="1" smtClean="0">
                <a:solidFill>
                  <a:schemeClr val="tx2"/>
                </a:solidFill>
              </a:rPr>
              <a:t>ie</a:t>
            </a:r>
            <a:r>
              <a:rPr lang="en-US" sz="1600" b="1" dirty="0" smtClean="0">
                <a:solidFill>
                  <a:schemeClr val="tx2"/>
                </a:solidFill>
              </a:rPr>
              <a:t>: receives medication / treatment solutions)</a:t>
            </a:r>
            <a:endParaRPr lang="en-US" sz="1600" b="1" dirty="0">
              <a:solidFill>
                <a:schemeClr val="tx2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4" b="7350"/>
          <a:stretch/>
        </p:blipFill>
        <p:spPr bwMode="auto">
          <a:xfrm>
            <a:off x="5791200" y="1905000"/>
            <a:ext cx="1473005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5498103-2F17-2E41-928F-13ACCD850A18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EE174044-1677-4C46-916F-AC8E5AA7BE9C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2FB99600-5A5A-504B-AF5D-9FC3C1606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74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924B07-A511-D046-AF38-7F487B3A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Logic Model &amp; Radar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5462427-8ECB-3248-84ED-4F084B8A1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D226764-AC7F-654D-897E-8582F21EB342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E72FAA7E-2B5B-3848-9A3F-9D18A16C23A7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DECD4B2-0794-9448-8F69-73088BDDD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A4ED4D1-A8A8-B34B-B7AB-42F0CDA8D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483" y="2456016"/>
            <a:ext cx="3368787" cy="2621705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="" xmlns:a16="http://schemas.microsoft.com/office/drawing/2014/main" id="{CF23E985-3628-7E46-B4B3-071C19CA6565}"/>
              </a:ext>
            </a:extLst>
          </p:cNvPr>
          <p:cNvSpPr txBox="1">
            <a:spLocks/>
          </p:cNvSpPr>
          <p:nvPr/>
        </p:nvSpPr>
        <p:spPr>
          <a:xfrm>
            <a:off x="67818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8A0E14-FBEF-7046-8B28-A3B9B240C3D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EE2547C-14A8-5140-9DFE-31890FFA4545}"/>
              </a:ext>
            </a:extLst>
          </p:cNvPr>
          <p:cNvSpPr txBox="1"/>
          <p:nvPr/>
        </p:nvSpPr>
        <p:spPr>
          <a:xfrm>
            <a:off x="425304" y="3505202"/>
            <a:ext cx="118918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Financial investment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Human capital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Access to therapist network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Technology (UI application, infrastructure)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51E090F-96D6-A744-AA9A-FC5D585B230E}"/>
              </a:ext>
            </a:extLst>
          </p:cNvPr>
          <p:cNvSpPr txBox="1"/>
          <p:nvPr/>
        </p:nvSpPr>
        <p:spPr>
          <a:xfrm>
            <a:off x="1586582" y="3505201"/>
            <a:ext cx="125663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Matching patients to labs and providing access to affordable therapist consultations through telemedicine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3D6A68E-F10B-5145-A543-2394ED78580D}"/>
              </a:ext>
            </a:extLst>
          </p:cNvPr>
          <p:cNvSpPr txBox="1"/>
          <p:nvPr/>
        </p:nvSpPr>
        <p:spPr>
          <a:xfrm>
            <a:off x="2850525" y="3505200"/>
            <a:ext cx="11499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27,000 users</a:t>
            </a:r>
            <a:r>
              <a:rPr lang="en-US" sz="1100" b="1" baseline="30000" dirty="0"/>
              <a:t>1</a:t>
            </a:r>
            <a:r>
              <a:rPr lang="en-US" sz="1100" b="1" dirty="0"/>
              <a:t> know their status and are able to act on it with prescribed treatment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4D58A35-146A-924D-B86A-1312EB12B797}"/>
              </a:ext>
            </a:extLst>
          </p:cNvPr>
          <p:cNvSpPr txBox="1"/>
          <p:nvPr/>
        </p:nvSpPr>
        <p:spPr>
          <a:xfrm>
            <a:off x="4075924" y="3505200"/>
            <a:ext cx="131046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Short-term: Improved health conditions and confidence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endParaRPr lang="en-US" sz="500" b="1" dirty="0"/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Interim: Decreased  contagion rates  due to improved awareness on status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endParaRPr lang="en-US" sz="500" b="1" dirty="0"/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100" b="1" dirty="0"/>
              <a:t>Long-term: STD growth trend reverted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endParaRPr lang="en-US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8D177DF-2B39-244B-95F2-E4E4C43F9390}"/>
              </a:ext>
            </a:extLst>
          </p:cNvPr>
          <p:cNvSpPr txBox="1"/>
          <p:nvPr/>
        </p:nvSpPr>
        <p:spPr>
          <a:xfrm>
            <a:off x="393404" y="6504564"/>
            <a:ext cx="8941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Raleway" panose="020B0003030101060003"/>
              </a:rPr>
              <a:t>Note: 1. Based on 2,250 monthly users projection by end of 2018, annualized; 2. Risk of low adoption in areas where free STD testing is available</a:t>
            </a:r>
          </a:p>
          <a:p>
            <a:endParaRPr lang="en-US" sz="800" dirty="0">
              <a:latin typeface="Raleway" panose="020B0003030101060003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19A540F6-DC64-A146-8775-C789C42F0A61}"/>
              </a:ext>
            </a:extLst>
          </p:cNvPr>
          <p:cNvGrpSpPr/>
          <p:nvPr/>
        </p:nvGrpSpPr>
        <p:grpSpPr>
          <a:xfrm>
            <a:off x="425303" y="1711840"/>
            <a:ext cx="5389710" cy="1960048"/>
            <a:chOff x="425303" y="1711840"/>
            <a:chExt cx="5923110" cy="1960048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64156004-7F67-2848-AA91-D27940E623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61" t="10671" r="36144" b="54300"/>
            <a:stretch/>
          </p:blipFill>
          <p:spPr>
            <a:xfrm>
              <a:off x="425303" y="1711840"/>
              <a:ext cx="5532585" cy="175437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F562D19F-46B1-5C4A-B169-41ACE9ADDF77}"/>
                </a:ext>
              </a:extLst>
            </p:cNvPr>
            <p:cNvSpPr/>
            <p:nvPr/>
          </p:nvSpPr>
          <p:spPr>
            <a:xfrm>
              <a:off x="5886450" y="2638425"/>
              <a:ext cx="438150" cy="1033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38F8811E-8AC5-3B40-B13A-3B8B9BF2F1FC}"/>
                </a:ext>
              </a:extLst>
            </p:cNvPr>
            <p:cNvSpPr/>
            <p:nvPr/>
          </p:nvSpPr>
          <p:spPr>
            <a:xfrm>
              <a:off x="5910263" y="1814512"/>
              <a:ext cx="438150" cy="238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0CAFD50-982B-2B46-A0C8-43CD66ECB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512" y="4184650"/>
            <a:ext cx="877887" cy="98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2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and Competition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AutoShape 2" descr="data:image/jpeg;base64,/9j/4AAQSkZJRgABAQAAAQABAAD/2wCEAAkGBw0NDw4NDA8QDA0NDQ4MDQ4NDhANDQ8OFBEXFhQRFBQaHCghJBomHRQVITEhJyktLi46GB8zOjUxNygtLisBCgoKDg0OFwwPFzEcFBwwLCssMiwrLCwsKywrLCwsKyssLCwsLDc3KyssNys3KywrLCsrLCsrKysrKysrKysrK//AABEIAOEA4QMBIgACEQEDEQH/xAAcAAEAAgIDAQAAAAAAAAAAAAAABgcCAwEFCAT/xABREAABAwEEAwYRCAgEBwAAAAABAAIDBAUGBxESIXQTMVFUlNIUFiIkNUFTYXGBkpWxsrPD0yMlJnKRk6HRFzJSVWJkc8EzQqLjFUNWgsLh8P/EABcBAQEBAQAAAAAAAAAAAAAAAAACAQP/xAAdEQEAAgEFAQAAAAAAAAAAAAAAARExEiFBUYEC/9oADAMBAAIRAxEAPwC8UREBERAREQEREBERAREQEREBERAREQEREBERAREQEREBERAREQEREBERAREQEREBERAREQEREBERAREQEREBERAREQEREBERAREQEREBERAREQcE5azqCqi8OI9ZUTmlsVmY0ixkrY93mmI33MblkG98g8OpT2+0zo7Mr3sOi4UkwBG+M2kZj7VDcE6SPcayo0RupnbT6XbEbWNdkPCXfgOBbHY6jo6+P7NTyem5q4NdfL9mp5PTc1bJsXarSdo0kGjpHR0nyF2jnqzy7a1nF2s4pT+XL+arfoYmvvlwVPJ6bmrg2hfLgqeT03NQ4uVnFKfy5fzWJxbq+KU/ly/mm/QG0b5cFTyel5qxNp3y4Knk9LzVwcW6vilP5cv5rE4tVfFKfy5PzTfoZG075fzPJ6XmrE2rfL+Z5PS81YnFmr4rB5cn5rA4r1fFYPLk/NPBmbWvl/M8npeauDa98v5nk9LzVrOK9XxWDy5PzWJxWq+KweXJ+aeDYbYvlw1PJ6XmLE2zfLhqeT0vMWo4q1fFYPLkWBxUq+KweXIng+6y8TbXs+dsVsxOmiOWmHwiCpa3P9dhaA1wHBlr4QrpoquOoijnhcJIpmNlje3WHMcMwQqixBeyrseOsczRflS1EfbLN1LQ5ufBk/8AAKV4LzOfY0AcS7QmqmNz15N3ZxA/FZOLE5REUgiIgIiICIiAiIgIiICIiDoL+9i7Q2WX0KLYKHrOr233MalN/uxVobJL6FE8FT1nV7b7mNVwKgedZ8JWBK5edZ8JWJKscErglTuwMM6isp46mWoZTCZgljj3Iyv3Nwza53VDLMZHLXvr7zhI/j7eSn4iy4FZkrgqyJcJZADoVzC7LUHU7mtJ4CQ85fYq7rqWSnlkgmGjLC90b27+TgctR4EsaSViStkLNN7GZ5ab2sz38syBn+KsN2FDuPN5MfiJbVbErglWOcKncebyY/EXy12F87GOdBVMnkaCWxmExaf8IdpHWlwxACViSmf/AMdRWJWtWreg/R2HZrO9aJS7BLsPFtNV7UqHXnP0dh2azvWiUwwQ7DR7TVe1KicMT5ERSCIiAiIgIiICIiAiIgIiII/f/sVaGyS+hRHBY9Z1W2+5jUuv/wBirQ2SX0KH4LnrOq2z3Ma3gVC86z4SsCVk86z4SsCV0Ho67p6xodipfYtUatjEeipKialkhqXPgeY3OY2IsJy7Wbwe3wKRXePWVDsVL7Fqo2/R+c6/aHegKIi5FhHFaz+4VfkQ/EVY3ltFlZWVNVGHNZPJpta/IPA0QNeRI7XCutJWJKqmsmvLSHNOTmkOaeAg5gq0aTFSmLG9EU84myGnuO5vjLu2WlzgfFlq76qslYkpQtyLE6he9jBBVAve1gJbDkC45DP5TvqaZ6x4V51oD8tB/Xi9cL0OT1Xj/upmGPOVUflJP6j/AFitJK2VJ6uT67/WK0kq2rTvOfo7Ds1netEpngf2Gi2mq9qVCrzn6PQ7PZ3rRKaYHdhotpqvalROGJ+iIpBERAREQEREBERAREQEREEfxA7FWjskvoUMwXPWdVtnuY1MsQexNo7JL6FCsGT1pVbZ7lirgVI86z4SsCuXnWfCViSra9FXePWVFsVL7Fqo+/J+c6/aHegK7LvnrKi2Kl9i1Ujfk/OddtDvQFPyx0ZKxKErglU0JWJKErEoN9AfloP60Xrhehieq8f9154oD8tD/Wi9cL0GT1Xj/up+mS871J6uT67/AFitJK2VJ6uT67/WK0krVLRvMfo9Ds9netEptgb2Gi2mr9qVBrzH6PQ7PZ3rRKc4G9hYtpq/alTOErAREUgiIgIiICIiAiIgIiICIiCPYg9ibR2SX0KEYNHrSq2z3LFN8QuxNo7JL6FBcGz1pVbZ7liqMCpn758JWBK5cdZ8JWBKtr0Pd89ZUWxUvsWqkr8H5yrtod6AreuXViazaFwOejTRwu+tENzd+LVWGJtmPgr5JyDuNXoyxuy6nTDA17M+HNul/wBymMsRMlYkoSsSVTQrElCViSg+ihPy0P8AWi9cL0CTr8aoy6dmvq62njYDoxyxzzOyzDYmODjn4ctEeFXRW1TYY5JnnJsUb5XHvNBJ9CmWSoKpPVv+u/1itJK4BOXVb/b8PbQlapZ15T9H4dns71olPMDOwsW01ftSoDeU/R+HZ7O9aNT7AzsLFtNV7UqZSsBERSCIiAiIgIiICIiAiIgIiII9iH2JtHZJfQoFg4etKrbPcsU8xE7EWlscvoUBwdPWlVtnuWKowKncdZ8JWJKOOs+ErElW1N8Ob1so3OpKp2hTyv045CepilOoh38JyGvtEd8kWhXUsNTGY542TxPyOi8B7TwOH9iF52JXaWReavogG087mxj/AJTwJYvAGu3vFkpmGLKqsOrMeSWCaHPtRzZj/WCvlOGtn91qfvI+Yo9FibXAfKQ08h4QJI//ACKyOJ9VxaDy5E3HeHDaz+61P3kfMXMeHdmtObjPJ3nSho/0tBXQHE6q4tB5ci0zYl1hHUQU7DwndH/hpBZubrFs6zaekZudLE2FpOZDRrceFxOsnwqDYiXoY5jqClcHlxHRMjTm0AH/AAgeHMa+De7Zyi1q3stGrBbLOWRkZGOACFh7xI6ojvEkLo1tNoJWJKErEla1Zt5D8wQ7PZ/rRqwMC+wsW01XtSq9vIfmCHZ7P9MasLArsLFtNV7UqZSsFERSCIiAiIgIiICIiAiIgIiII7iJ2ItLY5fQq+wePWlVtnuWKxr90z5rLtGOMFz3UU+i0b7iGE5DvnJVbg9XxbnU02kN1Mrahrc9boywNJbw5FuvwhVGBWTjrPhKxJVkS4VnScW1oDS4lodTZkNz1AndN9ajhW/jzeSn4iq4FdErElWKcLH8ebyU/EWBwtfx5vJT8RLhquyVwSrCOFz+PN5KfiLE4Xv483kp+Illq9JWJVgnDB/HW8lPxFicMX8dbyU/EWWK/JWJKn5wyfx1vJT8RYHDN/HW8lPxFtloCSsSVPjho/jreTH4iwOGr+Ot5MfiJZb77xn5gh2ez/TGrFwK7CxbTVe1Krm/b4qWzI6LT0nkU8MQOWm5sRaS8jgyb+IVl4I0747Epi8Fu6yVEzc9RLHSu0T48s/GplieIiKQREQEREBERAREQEREBERAVRXuwlmM7qqxpWRaTzJ0PI50Jied8wyNByH8Jyy168sgLdRbE0KG6Rr2d2m85u5y4Nxb2d2l85u5yvpE1Cg+kS9ndpfObucuDcO9ndZfObucr9RLFAG4N7O6y+c3c5cG4F7O6y+c3c5egES228/HD+9vdZPObucsTh9e3usnnN3OXoNE1FvPRw8vb3STzm7nLj9Hd7e6SedHc5ehkW6i3nf9HV7e6Sec3c5cHDi9vdH+c3c5eiUWamKJu9gvXTzNmtudoiBBfHHM+oqZQP8AIZDqaO+CTv72+rxpqdkLGRRNEccbGxxsaMmsY0ZBoHAAFtRZYIiICIiAiIgIiICIiAte7s09z027po6ehpDT0M8tLR38swda2KvsTqZsVRZNfFmyqFoQUm6NcRnCS5xaRvcPicQgsFERBpiqonufGyRj5I8t0Y17XPZnvaQGseNblA7mdmrwfXpfQ9TxAXzVlfT0+iaiaKAOzDd2kZHpZb+Wke+vpVfYpU7JqixIpW6ccldub2nPJzHOiBH2FBL+mCz+O0vKYecuW2/Z5IArKUk6gBUxEn8V1XSBYvEo/Ll5ywfh5YpBHQbRmMsxLMD4jpIJQCDrGsHWFyoJhu98E9qWY2R09LQTxime46RY1+lnFn3tHe4dJTtAXz1ldBTgOqJY4GuOi10sjYwTlnkCTvr6FAMXImyR2ZG8aTJLUhjeNYza5rgR9hQS3pgs/jtLymHnJ0wWfx2l5TDzl0/6OrE4mPv6jnp+jqxOJj7+o56CSUtVFO3dIJGTMzID4ntkZmN8ZjUty+Kx7Jp6GIU9JHuUIc54ZpOf1TjmTm4kr7UBfJWWnSwENqJ4YHOGk1ssrIyRwgE7y+tV1fKghqresmnqWCWGSmnD2EkB2TZHDe174BQTPpgs/jtLymHnLKK3KF7g1lXTPcdQa2oic4nvAFdT0gWLxKPy5ectdTh1YsjHM6EDNIZaTJJWvaeEdV6UEqRQrDaqnb0fZ08hqBZtUYIZXHNxhOlotJ4RonwZ5dpTVAREQEREBERAUDxZcGx2W46mttanc49oANcSfwU8XTXtsCO1KSSledAnJ8UmWlucrf1XZdsb4I4CUHcoq8prxW7ZzWwV9mvtDcwGNqqR5fujRqBcA06++Q095ZyXvtmqBjoLHmgkdqE1WSyOP+LJzWg/b4igzuUQbZvARrG6UzcxvZjTBH2gqeqN3Hu0bNhk3aQT1lVIZ6uUZ5OkP+UE6yBmdfbJJ1Z5CSICrvFiKSSaxo4X7jK+sLI5cs9zeXRhr8u8dfiViKDYlUlU+Wy56Wmkq+hKp1Q9kQ15NMbgCe1nokZoHSZa37/qfuP9xYS3KtZzXD/j1TrBH+CR+IlzWzpztX9w1P33+2uDfK1jqbYNTmd7OfIZ9/5NBqwt61NdZU0bWVdJOJZZWEu6IbIOpeSeAAeIjt5qfKJXIsOrikq7RtLRbW172F0TCC2GJgyazPh8Z/VGvfUtQFX2MDHuis1sbtCR1pRtjf8AsvLHBrvEcirBUJxRoqmaOgdSQPqn09fHUOZGMzosa46+AZ5DPvoNHSVbH/UE/J3fGXc3Yu/XUckj6u05bRY+PQbHJEYwx2kDpAmR3gXT9OdsfuGf74/DTpztj9wz/fH4aCeIumuxatVWRyPrKN9nvZLoNjkeXl7NEHTB0R2yR4l3KAq1v5JVMtuy3UDGS1XQ8whZLmIySJA4u1jUGlx3+0rKUMtuzqh9u2XUsie6nhgnbLKG5sYSyUAE+Mfag09E3t7hZvlSc9dPPee8XRjbLkbQ0dTMzOKV7ZNzcCN+N2k4E7+rLfBCtFR6+t2WWpT6IO5VUJ3WknBLXRyDtEjXonIZ8GQO+Ag2XPu42zIHRmQz1E0jp6qdwyMsrt8+D/2e2u9UQudeGvmc2itGhqIJ4o3CSqLD0PI9pAGvLLMjXqJGrvhS9AREQEREBERAREQEREBERAREQEREBERAREQEREBERAREQEREBERAREQEREBERAREQEREBERAREQEREBERAREQEREBERAREQEREBERAREQEREBERAREQEREBERAREQEREBERAREQEREBERAREQEREBERAREQERE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9856" y="1219200"/>
            <a:ext cx="389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Addressable Market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5800" y="122938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Competitive Landscape</a:t>
            </a:r>
          </a:p>
        </p:txBody>
      </p:sp>
      <p:sp>
        <p:nvSpPr>
          <p:cNvPr id="29" name="Text Placeholder 8"/>
          <p:cNvSpPr txBox="1">
            <a:spLocks/>
          </p:cNvSpPr>
          <p:nvPr/>
        </p:nvSpPr>
        <p:spPr>
          <a:xfrm>
            <a:off x="457200" y="1905000"/>
            <a:ext cx="3895884" cy="3962400"/>
          </a:xfrm>
          <a:prstGeom prst="rect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20M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People with STD’s in the US</a:t>
            </a:r>
          </a:p>
          <a:p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$16B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Yearly Cost of STD’s in the US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$6M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Revenue of online STD testing company, STDcheck.com</a:t>
            </a:r>
          </a:p>
          <a:p>
            <a:pPr algn="ctr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sp>
        <p:nvSpPr>
          <p:cNvPr id="9218" name="AutoShape 2" descr="Image result for std testing companies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5F23D70-ABC3-6549-AF4A-FB78A3A98EC3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8788E0C7-B0B6-5D43-97FE-52633E374E1D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3C89D6D1-AAB3-264C-8877-4F8B7AF3F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cxnSp>
        <p:nvCxnSpPr>
          <p:cNvPr id="10" name="Straight Arrow Connector 9"/>
          <p:cNvCxnSpPr/>
          <p:nvPr/>
        </p:nvCxnSpPr>
        <p:spPr>
          <a:xfrm>
            <a:off x="4876800" y="5356879"/>
            <a:ext cx="3733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876800" y="2156480"/>
            <a:ext cx="0" cy="320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79914" y="5544859"/>
            <a:ext cx="2832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Timely consultation / testing</a:t>
            </a:r>
            <a:endParaRPr lang="en-US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3728939" y="3586262"/>
            <a:ext cx="18415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ffordability</a:t>
            </a:r>
            <a:endParaRPr lang="en-US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Picture 4" descr="http://healthcenter.tamucc.edu/asset/STDcheck%20logo.jpg"/>
          <p:cNvPicPr>
            <a:picLocks noChangeAspect="1" noChangeArrowheads="1"/>
          </p:cNvPicPr>
          <p:nvPr/>
        </p:nvPicPr>
        <p:blipFill>
          <a:blip r:embed="rId3" cstate="print"/>
          <a:srcRect t="28572" b="35714"/>
          <a:stretch>
            <a:fillRect/>
          </a:stretch>
        </p:blipFill>
        <p:spPr bwMode="auto">
          <a:xfrm>
            <a:off x="6724650" y="3831384"/>
            <a:ext cx="1676400" cy="319314"/>
          </a:xfrm>
          <a:prstGeom prst="rect">
            <a:avLst/>
          </a:prstGeom>
          <a:noFill/>
        </p:spPr>
      </p:pic>
      <p:pic>
        <p:nvPicPr>
          <p:cNvPr id="30" name="Picture 8" descr="http://www.lifenews.com/wp-content/uploads/2012/11/plannedparenthood6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7180" y="2345955"/>
            <a:ext cx="1372267" cy="549645"/>
          </a:xfrm>
          <a:prstGeom prst="rect">
            <a:avLst/>
          </a:prstGeom>
          <a:noFill/>
        </p:spPr>
      </p:pic>
      <p:pic>
        <p:nvPicPr>
          <p:cNvPr id="31" name="Picture 10" descr="https://lh6.ggpht.com/RXL7nY0qIxg_G6d-PKRsvL9QetCQ73AznMmmvzoPX9n1F6zaJh8T0vsOfqPcNZ6LZA=w300"/>
          <p:cNvPicPr>
            <a:picLocks noChangeAspect="1" noChangeArrowheads="1"/>
          </p:cNvPicPr>
          <p:nvPr/>
        </p:nvPicPr>
        <p:blipFill rotWithShape="1">
          <a:blip r:embed="rId5" cstate="print"/>
          <a:srcRect t="14244" b="9241"/>
          <a:stretch/>
        </p:blipFill>
        <p:spPr bwMode="auto">
          <a:xfrm>
            <a:off x="7200900" y="4692651"/>
            <a:ext cx="838200" cy="641349"/>
          </a:xfrm>
          <a:prstGeom prst="rect">
            <a:avLst/>
          </a:prstGeom>
          <a:noFill/>
        </p:spPr>
      </p:pic>
      <p:pic>
        <p:nvPicPr>
          <p:cNvPr id="32" name="Picture 6" descr="https://www.thesticlinic.com/media/i/thesticlinic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1814" y="3167226"/>
            <a:ext cx="1143000" cy="384284"/>
          </a:xfrm>
          <a:prstGeom prst="rect">
            <a:avLst/>
          </a:prstGeom>
          <a:noFill/>
        </p:spPr>
      </p:pic>
      <p:cxnSp>
        <p:nvCxnSpPr>
          <p:cNvPr id="17" name="Straight Connector 16"/>
          <p:cNvCxnSpPr/>
          <p:nvPr/>
        </p:nvCxnSpPr>
        <p:spPr>
          <a:xfrm>
            <a:off x="4876800" y="3756680"/>
            <a:ext cx="36957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667500" y="2345955"/>
            <a:ext cx="30064" cy="29867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257800" y="4279900"/>
            <a:ext cx="1141647" cy="6705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Traditional primary care physicians</a:t>
            </a:r>
            <a:endParaRPr lang="en-US" sz="1200" b="1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F5F23D70-ABC3-6549-AF4A-FB78A3A98EC3}"/>
              </a:ext>
            </a:extLst>
          </p:cNvPr>
          <p:cNvGrpSpPr/>
          <p:nvPr/>
        </p:nvGrpSpPr>
        <p:grpSpPr>
          <a:xfrm>
            <a:off x="7077526" y="2620777"/>
            <a:ext cx="1342574" cy="546449"/>
            <a:chOff x="6572250" y="10531"/>
            <a:chExt cx="2571751" cy="1046744"/>
          </a:xfrm>
        </p:grpSpPr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8788E0C7-B0B6-5D43-97FE-52633E374E1D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="" xmlns:a16="http://schemas.microsoft.com/office/drawing/2014/main" id="{3C89D6D1-AAB3-264C-8877-4F8B7AF3F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sp>
        <p:nvSpPr>
          <p:cNvPr id="26" name="Oval 25"/>
          <p:cNvSpPr/>
          <p:nvPr/>
        </p:nvSpPr>
        <p:spPr>
          <a:xfrm>
            <a:off x="6858000" y="2345955"/>
            <a:ext cx="1752600" cy="120555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11"/>
          <p:cNvPicPr>
            <a:picLocks noChangeAspect="1" noChangeArrowheads="1"/>
          </p:cNvPicPr>
          <p:nvPr/>
        </p:nvPicPr>
        <p:blipFill rotWithShape="1">
          <a:blip r:embed="rId7" cstate="print"/>
          <a:srcRect l="50000" r="3030" b="52447"/>
          <a:stretch/>
        </p:blipFill>
        <p:spPr bwMode="auto">
          <a:xfrm>
            <a:off x="6991350" y="4191000"/>
            <a:ext cx="1162050" cy="42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763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" y="0"/>
            <a:ext cx="8686800" cy="1066800"/>
          </a:xfrm>
        </p:spPr>
        <p:txBody>
          <a:bodyPr/>
          <a:lstStyle/>
          <a:p>
            <a:r>
              <a:rPr lang="en-US" dirty="0"/>
              <a:t>Financials: Management </a:t>
            </a:r>
            <a:r>
              <a:rPr lang="en-US" dirty="0" smtClean="0"/>
              <a:t>estimates</a:t>
            </a:r>
            <a:br>
              <a:rPr lang="en-US" dirty="0" smtClean="0"/>
            </a:br>
            <a:r>
              <a:rPr lang="en-US" dirty="0" smtClean="0"/>
              <a:t>appear reasonable</a:t>
            </a:r>
            <a:endParaRPr lang="en-US" dirty="0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C401067-8F67-4917-B254-DF314FA50800}"/>
              </a:ext>
            </a:extLst>
          </p:cNvPr>
          <p:cNvSpPr/>
          <p:nvPr/>
        </p:nvSpPr>
        <p:spPr>
          <a:xfrm>
            <a:off x="228600" y="1335226"/>
            <a:ext cx="4038600" cy="842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Unit economics: We estimate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18 users a day per physician for </a:t>
            </a:r>
            <a:r>
              <a:rPr lang="en-US" b="1" dirty="0" err="1">
                <a:solidFill>
                  <a:schemeClr val="tx1"/>
                </a:solidFill>
              </a:rPr>
              <a:t>KnowNow</a:t>
            </a:r>
            <a:r>
              <a:rPr lang="en-US" b="1" dirty="0">
                <a:solidFill>
                  <a:schemeClr val="tx1"/>
                </a:solidFill>
              </a:rPr>
              <a:t> to breakeven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69D4590-A71A-41D6-88B6-A715044D255B}"/>
              </a:ext>
            </a:extLst>
          </p:cNvPr>
          <p:cNvSpPr txBox="1"/>
          <p:nvPr/>
        </p:nvSpPr>
        <p:spPr>
          <a:xfrm>
            <a:off x="377260" y="4345365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Assumptions (data provided by </a:t>
            </a:r>
            <a:r>
              <a:rPr lang="en-US" sz="1600" b="1" dirty="0" err="1"/>
              <a:t>KnowNow</a:t>
            </a:r>
            <a:r>
              <a:rPr lang="en-US" sz="1600" b="1" dirty="0"/>
              <a:t>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~$100 per hour for each physician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~$55 revenue per user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~15 minutes per appointment per user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~$550 in fixed costs per day (nationwide)</a:t>
            </a:r>
          </a:p>
          <a:p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F0719ED-F623-1149-8E6F-86796496DAF1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A22D61B9-EDEA-C148-A5E5-A1B63CDC1E6A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373B1F43-D0F3-3B43-9431-5BB0B1FC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DBB2A65-533C-4F9B-941C-5797C580CC95}"/>
              </a:ext>
            </a:extLst>
          </p:cNvPr>
          <p:cNvSpPr/>
          <p:nvPr/>
        </p:nvSpPr>
        <p:spPr>
          <a:xfrm>
            <a:off x="4550664" y="1335226"/>
            <a:ext cx="4038600" cy="842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Financials: This seems to bid well given management estimates ~20 users/ day for New York only starting May 2018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5AB5308-000B-4661-B857-14B305339B34}"/>
              </a:ext>
            </a:extLst>
          </p:cNvPr>
          <p:cNvSpPr txBox="1"/>
          <p:nvPr/>
        </p:nvSpPr>
        <p:spPr>
          <a:xfrm>
            <a:off x="1181100" y="3690982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Number of users / day to breakeven</a:t>
            </a:r>
          </a:p>
          <a:p>
            <a:pPr algn="ctr"/>
            <a:r>
              <a:rPr lang="en-US" sz="1600" b="1" i="1" dirty="0"/>
              <a:t>(on a per physician basis)</a:t>
            </a:r>
            <a:endParaRPr lang="en-US" sz="1600" i="1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68B0236-CFB9-42FA-BBAA-653FF971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40" y="2361232"/>
            <a:ext cx="4038600" cy="126014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DE8541F-FD43-480A-9796-77439D9F4E5A}"/>
              </a:ext>
            </a:extLst>
          </p:cNvPr>
          <p:cNvSpPr txBox="1"/>
          <p:nvPr/>
        </p:nvSpPr>
        <p:spPr>
          <a:xfrm>
            <a:off x="377260" y="5704582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To further test: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Given 6 physicians on payroll, what utilization rate are they expecting each?</a:t>
            </a:r>
            <a:r>
              <a:rPr lang="en-US" sz="1600" b="1" dirty="0"/>
              <a:t>  </a:t>
            </a:r>
            <a:r>
              <a:rPr lang="en-US" sz="1600" dirty="0"/>
              <a:t>(each physician avail 12 </a:t>
            </a:r>
            <a:r>
              <a:rPr lang="en-US" sz="1600" dirty="0" err="1"/>
              <a:t>hrs</a:t>
            </a:r>
            <a:r>
              <a:rPr lang="en-US" sz="1600" dirty="0"/>
              <a:t>/7 days)</a:t>
            </a:r>
          </a:p>
          <a:p>
            <a:endParaRPr lang="en-US" sz="1600" dirty="0"/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AE2F6714-C7D7-465D-9441-A63D368C1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62200"/>
            <a:ext cx="4017264" cy="24085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22DB24A-C0A7-4BB5-8927-7310DF28A508}"/>
              </a:ext>
            </a:extLst>
          </p:cNvPr>
          <p:cNvSpPr txBox="1"/>
          <p:nvPr/>
        </p:nvSpPr>
        <p:spPr>
          <a:xfrm>
            <a:off x="7180396" y="2286000"/>
            <a:ext cx="1506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New York only</a:t>
            </a:r>
            <a:endParaRPr lang="en-US" sz="1600" i="1" dirty="0"/>
          </a:p>
        </p:txBody>
      </p:sp>
      <p:sp>
        <p:nvSpPr>
          <p:cNvPr id="9" name="Arrow: Down 8">
            <a:extLst>
              <a:ext uri="{FF2B5EF4-FFF2-40B4-BE49-F238E27FC236}">
                <a16:creationId xmlns="" xmlns:a16="http://schemas.microsoft.com/office/drawing/2014/main" id="{2989343C-273C-4C42-AFB1-6FD69797A080}"/>
              </a:ext>
            </a:extLst>
          </p:cNvPr>
          <p:cNvSpPr/>
          <p:nvPr/>
        </p:nvSpPr>
        <p:spPr>
          <a:xfrm flipV="1">
            <a:off x="5638800" y="4949263"/>
            <a:ext cx="533400" cy="409575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="" xmlns:a16="http://schemas.microsoft.com/office/drawing/2014/main" id="{FF954D11-C71B-4752-95AB-E66366E39E1E}"/>
              </a:ext>
            </a:extLst>
          </p:cNvPr>
          <p:cNvSpPr/>
          <p:nvPr/>
        </p:nvSpPr>
        <p:spPr>
          <a:xfrm flipV="1">
            <a:off x="6477000" y="4949263"/>
            <a:ext cx="533400" cy="409575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="" xmlns:a16="http://schemas.microsoft.com/office/drawing/2014/main" id="{B6A73B02-1E51-4E10-A43D-7E60B531E8A1}"/>
              </a:ext>
            </a:extLst>
          </p:cNvPr>
          <p:cNvSpPr/>
          <p:nvPr/>
        </p:nvSpPr>
        <p:spPr>
          <a:xfrm flipV="1">
            <a:off x="7203256" y="4949263"/>
            <a:ext cx="533400" cy="409575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4099C91-B9BC-43BE-946A-F7E55FEDE386}"/>
              </a:ext>
            </a:extLst>
          </p:cNvPr>
          <p:cNvSpPr txBox="1"/>
          <p:nvPr/>
        </p:nvSpPr>
        <p:spPr>
          <a:xfrm>
            <a:off x="5362576" y="5358838"/>
            <a:ext cx="962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~20 users/</a:t>
            </a:r>
            <a:br>
              <a:rPr lang="en-US" sz="1600" dirty="0"/>
            </a:br>
            <a:r>
              <a:rPr lang="en-US" sz="1600" dirty="0"/>
              <a:t>day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9251691-39B5-4F5D-8A44-13F8E3E05A29}"/>
              </a:ext>
            </a:extLst>
          </p:cNvPr>
          <p:cNvSpPr txBox="1"/>
          <p:nvPr/>
        </p:nvSpPr>
        <p:spPr>
          <a:xfrm>
            <a:off x="6241232" y="5358838"/>
            <a:ext cx="962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~40 users/</a:t>
            </a:r>
            <a:br>
              <a:rPr lang="en-US" sz="1600" dirty="0"/>
            </a:br>
            <a:r>
              <a:rPr lang="en-US" sz="1600" dirty="0"/>
              <a:t>day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BAE98D30-BD8C-4330-B71C-3AE7620BF637}"/>
              </a:ext>
            </a:extLst>
          </p:cNvPr>
          <p:cNvSpPr txBox="1"/>
          <p:nvPr/>
        </p:nvSpPr>
        <p:spPr>
          <a:xfrm>
            <a:off x="6988944" y="5358838"/>
            <a:ext cx="962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~60 users/</a:t>
            </a:r>
            <a:br>
              <a:rPr lang="en-US" sz="1600" dirty="0"/>
            </a:br>
            <a:r>
              <a:rPr lang="en-US" sz="1600" dirty="0"/>
              <a:t>day</a:t>
            </a:r>
          </a:p>
        </p:txBody>
      </p:sp>
    </p:spTree>
    <p:extLst>
      <p:ext uri="{BB962C8B-B14F-4D97-AF65-F5344CB8AC3E}">
        <p14:creationId xmlns:p14="http://schemas.microsoft.com/office/powerpoint/2010/main" val="2072057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066800"/>
          </a:xfrm>
        </p:spPr>
        <p:txBody>
          <a:bodyPr/>
          <a:lstStyle/>
          <a:p>
            <a:r>
              <a:rPr lang="en-US" dirty="0"/>
              <a:t>Investment Thesis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30988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Large and growing “market”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30988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20M people with STD in US; $16B spend on treatment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Record high growth: 2M cases registered in 2016 alone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42926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Sustainable cost advantage translated into lower price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95600" y="42926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Main component of variable cost – therapist pay – lower than face-to-face alternative ($100/hour vs. $160 market average)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Two therapist consultations for affordable $55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54864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Lean economics and scalability of platform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95600" y="54864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Low fixed cost (licensing and platform maintenance) allow to breakeven at 300 users/month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Platform, once in place, allows for expansion of service portfolio (e.g. weight control, addiction cessation solutions)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41529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" y="53467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5400000">
            <a:off x="2287811" y="34930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2268761" y="46360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2268761" y="58552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3400" y="19050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Clear and tangible impact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95600" y="1875183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Vulnerable target audience: youth, LGBT, underserved communities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27,000 users knowing their status, ~1000 treatments arranged</a:t>
            </a:r>
            <a:r>
              <a:rPr lang="en-US" sz="1400" baseline="30000" dirty="0">
                <a:solidFill>
                  <a:schemeClr val="tx1"/>
                </a:solidFill>
              </a:rPr>
              <a:t>1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Improved health conditions and awareness </a:t>
            </a:r>
            <a:r>
              <a:rPr lang="en-US" sz="1400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400" dirty="0">
                <a:solidFill>
                  <a:schemeClr val="tx1"/>
                </a:solidFill>
              </a:rPr>
              <a:t>decreased  contagion rates  </a:t>
            </a:r>
            <a:r>
              <a:rPr lang="en-US" sz="1400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400" dirty="0">
                <a:solidFill>
                  <a:schemeClr val="tx1"/>
                </a:solidFill>
              </a:rPr>
              <a:t>potential to revert STD growth trend nationwide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533400" y="29591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5400000">
            <a:off x="2268761" y="22738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A9F2F4F6-939C-7E4F-AAA7-2EB9765D2425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65F51DAF-9C11-3D46-8730-C4908B54E95D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2E59A9BD-2C1A-C64C-A4AD-CAFED83DA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68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Risks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3400" y="2045344"/>
            <a:ext cx="1447800" cy="128016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Customer Adoption of Product Remains Somewhat Unproven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2200" y="2045344"/>
            <a:ext cx="38100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Rollout remains in early stages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Excessive marketing spent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What is steady state adoption / growth rate?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3429000"/>
            <a:ext cx="1447800" cy="128016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Technical Risks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2200" y="3429000"/>
            <a:ext cx="38100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Complex integration of multiple partner platforms (Athena for EHR; eVisit for Telehealth)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Launch postponed for 1.5 months due to backend development issues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33528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" y="478536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5400000">
            <a:off x="1610591" y="2495963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1591541" y="3955819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629400" y="2045344"/>
            <a:ext cx="20574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Customer demand appears favorable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track projections with management to ensure on pace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29400" y="3429000"/>
            <a:ext cx="20574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Tech audit call to be scheduled, engaging a skilled professional to evaluate the degree of challenge</a:t>
            </a:r>
          </a:p>
        </p:txBody>
      </p:sp>
      <p:sp>
        <p:nvSpPr>
          <p:cNvPr id="21" name="Isosceles Triangle 20"/>
          <p:cNvSpPr/>
          <p:nvPr/>
        </p:nvSpPr>
        <p:spPr>
          <a:xfrm rot="5400000">
            <a:off x="5877791" y="2495963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5858741" y="3955819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362200" y="1676400"/>
            <a:ext cx="38100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Description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" y="1676400"/>
            <a:ext cx="14478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Risk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29400" y="1676400"/>
            <a:ext cx="20574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Next Steps / Mitigants</a:t>
            </a: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0B3A81DD-3B6C-694D-A445-5317E7854EFE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51277E12-412B-4A48-8E86-1CDD3A8F923E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A9EC9DAF-F7FB-0E43-9653-7E341CB86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91612B6-04E6-F240-8239-DA1A1EA5DDAC}"/>
              </a:ext>
            </a:extLst>
          </p:cNvPr>
          <p:cNvSpPr/>
          <p:nvPr/>
        </p:nvSpPr>
        <p:spPr>
          <a:xfrm>
            <a:off x="533400" y="4864100"/>
            <a:ext cx="1447800" cy="128016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Limited Barrier vs. Well Capitalized Telehealth Providers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6E3514D9-6FC4-C947-9F6F-D61BB25CE0B1}"/>
              </a:ext>
            </a:extLst>
          </p:cNvPr>
          <p:cNvSpPr/>
          <p:nvPr/>
        </p:nvSpPr>
        <p:spPr>
          <a:xfrm>
            <a:off x="2362200" y="4864100"/>
            <a:ext cx="38100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Despite being a first-mover in the STD telehealth space, other providers may be able to attract specialized doctors and perform a similar function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77858FD4-6D98-A34E-B9F1-C1FB95F23BA3}"/>
              </a:ext>
            </a:extLst>
          </p:cNvPr>
          <p:cNvCxnSpPr/>
          <p:nvPr/>
        </p:nvCxnSpPr>
        <p:spPr>
          <a:xfrm>
            <a:off x="533400" y="622046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15">
            <a:extLst>
              <a:ext uri="{FF2B5EF4-FFF2-40B4-BE49-F238E27FC236}">
                <a16:creationId xmlns="" xmlns:a16="http://schemas.microsoft.com/office/drawing/2014/main" id="{35CF9847-3FF6-B745-A38B-C34E88BBB5F2}"/>
              </a:ext>
            </a:extLst>
          </p:cNvPr>
          <p:cNvSpPr/>
          <p:nvPr/>
        </p:nvSpPr>
        <p:spPr>
          <a:xfrm rot="5400000">
            <a:off x="1591541" y="5390919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C7E02CE5-09F0-F647-8267-8848C6C28A51}"/>
              </a:ext>
            </a:extLst>
          </p:cNvPr>
          <p:cNvSpPr/>
          <p:nvPr/>
        </p:nvSpPr>
        <p:spPr>
          <a:xfrm>
            <a:off x="6629400" y="4864100"/>
            <a:ext cx="2057400" cy="128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Differentiated platform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conduct market checks to assess positioning and competitive threat</a:t>
            </a:r>
          </a:p>
        </p:txBody>
      </p:sp>
      <p:sp>
        <p:nvSpPr>
          <p:cNvPr id="33" name="Isosceles Triangle 21">
            <a:extLst>
              <a:ext uri="{FF2B5EF4-FFF2-40B4-BE49-F238E27FC236}">
                <a16:creationId xmlns="" xmlns:a16="http://schemas.microsoft.com/office/drawing/2014/main" id="{58DD411E-1FC5-EB43-9D9A-B7FF35255622}"/>
              </a:ext>
            </a:extLst>
          </p:cNvPr>
          <p:cNvSpPr/>
          <p:nvPr/>
        </p:nvSpPr>
        <p:spPr>
          <a:xfrm rot="5400000">
            <a:off x="5858741" y="5390919"/>
            <a:ext cx="1122218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9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Due Diligence Questions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6C620-8DD2-44BB-859D-EDC52C5FE6A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 sz="1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BE58BD64-1009-1A47-A42C-2DD2AEBCDECA}"/>
              </a:ext>
            </a:extLst>
          </p:cNvPr>
          <p:cNvGrpSpPr/>
          <p:nvPr/>
        </p:nvGrpSpPr>
        <p:grpSpPr>
          <a:xfrm>
            <a:off x="6572250" y="10531"/>
            <a:ext cx="2571751" cy="1046744"/>
            <a:chOff x="6572250" y="10531"/>
            <a:chExt cx="2571751" cy="1046744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A984BACC-3687-974B-81C0-D291A3EA1D86}"/>
                </a:ext>
              </a:extLst>
            </p:cNvPr>
            <p:cNvSpPr/>
            <p:nvPr/>
          </p:nvSpPr>
          <p:spPr>
            <a:xfrm>
              <a:off x="6572250" y="10531"/>
              <a:ext cx="2571751" cy="10467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F66C98B5-4B8E-5846-88EA-E3186B730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250" y="307102"/>
              <a:ext cx="2571750" cy="512048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C1F0B83-D0ED-40D0-8161-31A15D62EF45}"/>
              </a:ext>
            </a:extLst>
          </p:cNvPr>
          <p:cNvSpPr/>
          <p:nvPr/>
        </p:nvSpPr>
        <p:spPr>
          <a:xfrm>
            <a:off x="533400" y="28702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How Will the Company Maintain its Competitive Advantage?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0F32224-74E0-4161-90CF-C02627FE97F8}"/>
              </a:ext>
            </a:extLst>
          </p:cNvPr>
          <p:cNvSpPr/>
          <p:nvPr/>
        </p:nvSpPr>
        <p:spPr>
          <a:xfrm>
            <a:off x="2895600" y="28702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have more formal call with management focused on competitive dynamics vs. other telehealth providers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3393C1D-AB6B-4A8B-BBA5-ABEBA3D782DC}"/>
              </a:ext>
            </a:extLst>
          </p:cNvPr>
          <p:cNvSpPr/>
          <p:nvPr/>
        </p:nvSpPr>
        <p:spPr>
          <a:xfrm>
            <a:off x="533400" y="40640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Validate Low Cost Offering vs. Other Options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1A33C4A-5C14-4D78-8F1D-6691F4552675}"/>
              </a:ext>
            </a:extLst>
          </p:cNvPr>
          <p:cNvSpPr/>
          <p:nvPr/>
        </p:nvSpPr>
        <p:spPr>
          <a:xfrm>
            <a:off x="2895600" y="40640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conduct diligence calls with patients and competitors to validate </a:t>
            </a:r>
            <a:r>
              <a:rPr lang="en-US" sz="1400" dirty="0" err="1">
                <a:solidFill>
                  <a:schemeClr val="tx1"/>
                </a:solidFill>
              </a:rPr>
              <a:t>KnowNOW’s</a:t>
            </a:r>
            <a:r>
              <a:rPr lang="en-US" sz="1400" dirty="0">
                <a:solidFill>
                  <a:schemeClr val="tx1"/>
                </a:solidFill>
              </a:rPr>
              <a:t> claim of being a low cost provider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D365637-EEFA-4CAD-B8B4-E6FA9F949E8A}"/>
              </a:ext>
            </a:extLst>
          </p:cNvPr>
          <p:cNvSpPr/>
          <p:nvPr/>
        </p:nvSpPr>
        <p:spPr>
          <a:xfrm>
            <a:off x="533400" y="52578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Supply of STD focused Telemedicine Docs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E2CC6BC-B6D2-4F3A-A960-9CDB19936C48}"/>
              </a:ext>
            </a:extLst>
          </p:cNvPr>
          <p:cNvSpPr/>
          <p:nvPr/>
        </p:nvSpPr>
        <p:spPr>
          <a:xfrm>
            <a:off x="2895600" y="5257800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further research availability of the type of doctors </a:t>
            </a:r>
            <a:r>
              <a:rPr lang="en-US" sz="1400" dirty="0" err="1">
                <a:solidFill>
                  <a:schemeClr val="tx1"/>
                </a:solidFill>
              </a:rPr>
              <a:t>KnowNOW</a:t>
            </a:r>
            <a:r>
              <a:rPr lang="en-US" sz="1400" dirty="0">
                <a:solidFill>
                  <a:schemeClr val="tx1"/>
                </a:solidFill>
              </a:rPr>
              <a:t> needs and propensity to work for this type of solution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ECBC783A-5AF2-4F9F-A048-2E10FABFC3E4}"/>
              </a:ext>
            </a:extLst>
          </p:cNvPr>
          <p:cNvCxnSpPr/>
          <p:nvPr/>
        </p:nvCxnSpPr>
        <p:spPr>
          <a:xfrm>
            <a:off x="533400" y="39243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81976580-C5F6-4BBF-8AE2-4101A476528F}"/>
              </a:ext>
            </a:extLst>
          </p:cNvPr>
          <p:cNvCxnSpPr/>
          <p:nvPr/>
        </p:nvCxnSpPr>
        <p:spPr>
          <a:xfrm>
            <a:off x="533400" y="51181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>
            <a:extLst>
              <a:ext uri="{FF2B5EF4-FFF2-40B4-BE49-F238E27FC236}">
                <a16:creationId xmlns="" xmlns:a16="http://schemas.microsoft.com/office/drawing/2014/main" id="{C64AF93D-4761-48A3-A50C-D9FC15359964}"/>
              </a:ext>
            </a:extLst>
          </p:cNvPr>
          <p:cNvSpPr/>
          <p:nvPr/>
        </p:nvSpPr>
        <p:spPr>
          <a:xfrm rot="5400000">
            <a:off x="2287811" y="32644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="" xmlns:a16="http://schemas.microsoft.com/office/drawing/2014/main" id="{BB11D237-CFAD-40AC-BF33-B261F64BAE27}"/>
              </a:ext>
            </a:extLst>
          </p:cNvPr>
          <p:cNvSpPr/>
          <p:nvPr/>
        </p:nvSpPr>
        <p:spPr>
          <a:xfrm rot="5400000">
            <a:off x="2268761" y="44074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="" xmlns:a16="http://schemas.microsoft.com/office/drawing/2014/main" id="{1F0C7BFE-68EF-4F86-B718-D3F8BAB6033F}"/>
              </a:ext>
            </a:extLst>
          </p:cNvPr>
          <p:cNvSpPr/>
          <p:nvPr/>
        </p:nvSpPr>
        <p:spPr>
          <a:xfrm rot="5400000">
            <a:off x="2268761" y="56266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E2C9DD30-5980-4909-A83E-02DB32649859}"/>
              </a:ext>
            </a:extLst>
          </p:cNvPr>
          <p:cNvSpPr/>
          <p:nvPr/>
        </p:nvSpPr>
        <p:spPr>
          <a:xfrm>
            <a:off x="533400" y="1676400"/>
            <a:ext cx="1828800" cy="91440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What Will Pace of User Adoption Be?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5AB77A6A-0D13-4892-9E3D-ECFAE1D20009}"/>
              </a:ext>
            </a:extLst>
          </p:cNvPr>
          <p:cNvSpPr/>
          <p:nvPr/>
        </p:nvSpPr>
        <p:spPr>
          <a:xfrm>
            <a:off x="2895600" y="1646583"/>
            <a:ext cx="5715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 continue dialogue with management about initial rollout in NY / NJ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How quickly can this be integrated into systems, how quickly will patient behavior change?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Will also request initial customer feedback as soon as available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106E091A-DFDC-4393-8A01-C7BA8741E6F8}"/>
              </a:ext>
            </a:extLst>
          </p:cNvPr>
          <p:cNvCxnSpPr/>
          <p:nvPr/>
        </p:nvCxnSpPr>
        <p:spPr>
          <a:xfrm>
            <a:off x="533400" y="2730500"/>
            <a:ext cx="80772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="" xmlns:a16="http://schemas.microsoft.com/office/drawing/2014/main" id="{572A1F87-B68B-40A2-8F41-32F90B2B218A}"/>
              </a:ext>
            </a:extLst>
          </p:cNvPr>
          <p:cNvSpPr/>
          <p:nvPr/>
        </p:nvSpPr>
        <p:spPr>
          <a:xfrm rot="5400000">
            <a:off x="2268761" y="2045277"/>
            <a:ext cx="748145" cy="1905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84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12296</TotalTime>
  <Words>1490</Words>
  <Application>Microsoft Macintosh PowerPoint</Application>
  <PresentationFormat>On-screen Show (4:3)</PresentationFormat>
  <Paragraphs>205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KnowNOW: We Imagine A World Where Everyone Knows Their Status </vt:lpstr>
      <vt:lpstr>Executive Summary: KnowNOW</vt:lpstr>
      <vt:lpstr>Management Team</vt:lpstr>
      <vt:lpstr>The Story</vt:lpstr>
      <vt:lpstr>Customer Problem Statement</vt:lpstr>
      <vt:lpstr>Case Study: Syphilis</vt:lpstr>
      <vt:lpstr>Product Value Chain</vt:lpstr>
      <vt:lpstr>Impact Logic Model &amp; Radar</vt:lpstr>
      <vt:lpstr>Market and Competition Analysis</vt:lpstr>
      <vt:lpstr>Financials: Management estimates appear reasonable</vt:lpstr>
      <vt:lpstr>Investment Thesis</vt:lpstr>
      <vt:lpstr>Key Risks </vt:lpstr>
      <vt:lpstr>Additional Due Diligence Questions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Information (1/2)</dc:title>
  <dc:creator>Whitesides, Boyce</dc:creator>
  <cp:lastModifiedBy>Marcelo</cp:lastModifiedBy>
  <cp:revision>215</cp:revision>
  <dcterms:created xsi:type="dcterms:W3CDTF">2012-11-08T02:28:30Z</dcterms:created>
  <dcterms:modified xsi:type="dcterms:W3CDTF">2018-04-24T18:35:29Z</dcterms:modified>
</cp:coreProperties>
</file>