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1400" r:id="rId3"/>
    <p:sldId id="2700" r:id="rId4"/>
    <p:sldId id="2703" r:id="rId5"/>
    <p:sldId id="2704" r:id="rId6"/>
    <p:sldId id="2701" r:id="rId7"/>
    <p:sldId id="270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544EC-65A1-4A0E-8D57-B2C47916ADD3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BDC90-89C0-4AF9-AD02-104DAA500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00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30463" y="547688"/>
            <a:ext cx="4862512" cy="2735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4079">
              <a:defRPr/>
            </a:pPr>
            <a:fld id="{B322C2A3-2CD4-4BAF-929A-103CF0A625BB}" type="slidenum">
              <a:rPr lang="en-US" sz="1900" kern="0">
                <a:solidFill>
                  <a:sysClr val="windowText" lastClr="000000"/>
                </a:solidFill>
              </a:rPr>
              <a:pPr defTabSz="944079">
                <a:defRPr/>
              </a:pPr>
              <a:t>1</a:t>
            </a:fld>
            <a:endParaRPr lang="en-US" sz="19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5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6CA6-C6B8-7A92-1A0E-DCB370541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41EC40-ACF3-694A-4EC8-1FB37F36C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394D2-9778-FE4E-A12F-FB024825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19F14-B673-6BDB-D236-81956FA6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2E5EB-8220-B1E2-61D5-81E0C3BD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4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8732F-599B-1473-F552-B898607D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492C7-25F5-6572-5CB5-CC4D08FEB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CA615-7E65-A277-D55A-840287195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63FC8-E107-1A0E-5036-232523027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78C22-A77C-51E8-6113-226782B44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73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1D9B-72FF-D61A-B371-FD4CA5C4A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CB63D-A0D2-97D7-AC86-A975DD683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1FA28-415D-7960-785D-759A8DBDA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F8CC8-80A6-8B9C-FEB3-C0CC6A44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4C957-600E-9BDD-E0CE-4CF29DCA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2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0733-9734-9AB6-FFE8-495BE218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E0052-CD89-BEC2-907A-8002544D3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2B37F-C000-EB9C-C6AE-8CD8A9021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DB255-EBF3-CDFF-E911-043BB1D6F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498AC-0340-3C66-6131-7B94C4BA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16280-3E41-040B-678D-6E61399C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7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FAB4D-D496-2FE1-28FB-02F5A896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6D6FB-ABDC-A8E2-7D33-83405F1F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F16E4C-1CD9-DA00-6656-D40AABEB1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E017A-413C-0C2E-9B75-46539C0B74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98B955-F3B9-A703-B2E5-71D8BCDA6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5E4999-DF02-FE38-5A8F-054A021C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5B65B4-CAD6-AFAF-77BA-ACF85CE7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D17CC5-2E99-DFD0-2C0A-E564FCC0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1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AB0A-6066-D7AE-2630-E02DC5585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A2BB2-CF1D-B606-7F8C-AD3C8865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A63321-8D0A-AEB2-E723-97FE3F92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56DA4-B709-7973-B3E0-559A4186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3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112B05-F310-7586-3934-D4CC99DEC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AA7C7A-FB1A-A8C7-EC36-BE7DDAD6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1A45D-B8B1-DE7A-3BE1-E136D260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3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68DB-1AAE-09A1-A1C9-C33D41A7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BEA91-314B-2EA0-C876-ADC55607E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1961D-7FC5-5980-1E73-E6113715F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21CE8-E9FD-EDE7-8DD3-CB608FFE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93846-D72B-C554-6F5A-AAE6A487C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DD790-BF6B-6147-B1F3-AE28B3CD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3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1363-640F-FBA6-75DC-11E12357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AE891E-4FCF-282E-560B-F002E2C88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72574-BC37-2601-A284-422B82B07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F7ADF-5D2E-954E-5168-398B5FAB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75ABB-DEB7-97B3-C123-1BCBF374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A63E1-81D3-9277-2662-C3E52EBA4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8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E785-6C44-49AA-3AF8-758EBC66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0B093-7923-6579-B9A9-67AED6BF2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3878F-7065-AEA6-EE7D-BA004E035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8EE1E-0101-290C-1660-E35B7278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1536C-FFFD-ECFB-5A37-9957571B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FBC14C-8CDB-BAC9-066A-8C4C6F4A2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8CC60-094E-98B1-F059-65E78341F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6638C-254D-94C3-7510-3050800FE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2BE3-D082-BB73-3C66-29035FD2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9BE9A-742F-7351-D495-48421DFB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60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267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66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733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005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378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93228"/>
            <a:ext cx="1124712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F77CF02B-2998-4FF3-BBC3-9F8428132E3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01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36570" y="6688695"/>
            <a:ext cx="314324" cy="170334"/>
          </a:xfrm>
        </p:spPr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046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167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787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649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F02B-2998-4FF3-BBC3-9F8428132E3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317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839401"/>
            <a:ext cx="10972800" cy="4876800"/>
          </a:xfrm>
        </p:spPr>
        <p:txBody>
          <a:bodyPr/>
          <a:lstStyle>
            <a:lvl1pPr>
              <a:defRPr strike="noStrike">
                <a:latin typeface="Calibri" pitchFamily="34" charset="0"/>
              </a:defRPr>
            </a:lvl1pPr>
            <a:lvl2pPr>
              <a:defRPr strike="noStrike">
                <a:latin typeface="Calibri" pitchFamily="34" charset="0"/>
              </a:defRPr>
            </a:lvl2pPr>
            <a:lvl3pPr>
              <a:defRPr strike="noStrike">
                <a:latin typeface="Calibri" pitchFamily="34" charset="0"/>
              </a:defRPr>
            </a:lvl3pPr>
            <a:lvl4pPr>
              <a:defRPr strike="noStrike">
                <a:latin typeface="Calibri" pitchFamily="34" charset="0"/>
              </a:defRPr>
            </a:lvl4pPr>
            <a:lvl5pPr>
              <a:defRPr strike="noStrike"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5469"/>
            <a:ext cx="10972800" cy="56356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80F28F6-D42E-4128-97DF-B9B44C8DBFF1}"/>
              </a:ext>
            </a:extLst>
          </p:cNvPr>
          <p:cNvSpPr txBox="1">
            <a:spLocks/>
          </p:cNvSpPr>
          <p:nvPr userDrawn="1"/>
        </p:nvSpPr>
        <p:spPr>
          <a:xfrm>
            <a:off x="11806751" y="6688688"/>
            <a:ext cx="314324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7CF02B-2998-4FF3-BBC3-9F8428132E32}" type="slidenum">
              <a:rPr lang="en-IN" b="0" smtClean="0"/>
              <a:pPr/>
              <a:t>‹#›</a:t>
            </a:fld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1754508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A63A20-F2DE-5342-B119-13106A30367E}"/>
              </a:ext>
            </a:extLst>
          </p:cNvPr>
          <p:cNvSpPr txBox="1">
            <a:spLocks/>
          </p:cNvSpPr>
          <p:nvPr userDrawn="1"/>
        </p:nvSpPr>
        <p:spPr>
          <a:xfrm>
            <a:off x="11836098" y="6659218"/>
            <a:ext cx="414130" cy="2508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003A70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4C5936-C37A-814F-9DD4-B253A6AC4108}" type="slidenum">
              <a:rPr lang="en-US" sz="800" b="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1048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433FF9-4162-6B45-BC7A-4FEEA0A8B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5133" y="6638087"/>
            <a:ext cx="386745" cy="249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85B8C"/>
                </a:solidFill>
              </a:defRPr>
            </a:lvl1pPr>
          </a:lstStyle>
          <a:p>
            <a:pPr>
              <a:defRPr/>
            </a:pPr>
            <a:fld id="{21E36EC0-7ED5-46FA-B922-80C142C1EA82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07A25-01FA-5B4C-B6C9-B53F4CD88BE5}"/>
              </a:ext>
            </a:extLst>
          </p:cNvPr>
          <p:cNvSpPr txBox="1"/>
          <p:nvPr userDrawn="1"/>
        </p:nvSpPr>
        <p:spPr>
          <a:xfrm>
            <a:off x="392854" y="42672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773D4B3-063F-264B-9B04-02E775F202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0840" y="210175"/>
            <a:ext cx="7098029" cy="539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85B8C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180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433FF9-4162-6B45-BC7A-4FEEA0A8B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15109" y="6560778"/>
            <a:ext cx="460015" cy="426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85B8C"/>
                </a:solidFill>
              </a:defRPr>
            </a:lvl1pPr>
          </a:lstStyle>
          <a:p>
            <a:pPr>
              <a:defRPr/>
            </a:pPr>
            <a:fld id="{21E36EC0-7ED5-46FA-B922-80C142C1EA82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07A25-01FA-5B4C-B6C9-B53F4CD88BE5}"/>
              </a:ext>
            </a:extLst>
          </p:cNvPr>
          <p:cNvSpPr txBox="1"/>
          <p:nvPr userDrawn="1"/>
        </p:nvSpPr>
        <p:spPr>
          <a:xfrm>
            <a:off x="392854" y="42672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773D4B3-063F-264B-9B04-02E775F202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0840" y="210175"/>
            <a:ext cx="7098029" cy="539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85B8C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318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2C814-200F-3D4E-740A-B5A226A3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4647E-E6DA-862F-6E93-6B19D9607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D1010-DA7D-7113-52A3-C830D0FCBC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10B1F-E880-4BB5-8655-1587267429F0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D8D65-4AF5-F393-3D2B-56B0885C0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0710B-6F55-593B-8C8E-448322B00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8965F6-B693-48BE-A59C-601B283E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5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0500" y="93227"/>
            <a:ext cx="1124712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500" y="1050925"/>
            <a:ext cx="11811000" cy="5553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06753" y="6688695"/>
            <a:ext cx="314324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7CF02B-2998-4FF3-BBC3-9F8428132E32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ECDE60-51BF-4563-88F8-D6E78A5EE1F4}"/>
              </a:ext>
            </a:extLst>
          </p:cNvPr>
          <p:cNvGrpSpPr/>
          <p:nvPr userDrawn="1"/>
        </p:nvGrpSpPr>
        <p:grpSpPr>
          <a:xfrm>
            <a:off x="1524" y="22254"/>
            <a:ext cx="12188952" cy="27432"/>
            <a:chOff x="419100" y="1765867"/>
            <a:chExt cx="11772900" cy="76200"/>
          </a:xfrm>
          <a:solidFill>
            <a:schemeClr val="accent3">
              <a:lumMod val="85000"/>
            </a:schemeClr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FF475E-AC4C-4ECE-A120-2516AA1C0DF5}"/>
                </a:ext>
              </a:extLst>
            </p:cNvPr>
            <p:cNvSpPr/>
            <p:nvPr/>
          </p:nvSpPr>
          <p:spPr>
            <a:xfrm>
              <a:off x="419100" y="1765867"/>
              <a:ext cx="1257300" cy="76200"/>
            </a:xfrm>
            <a:prstGeom prst="rect">
              <a:avLst/>
            </a:prstGeom>
            <a:solidFill>
              <a:srgbClr val="003C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214B21D-09B7-4C8C-AE5D-F5F490D4A359}"/>
                </a:ext>
              </a:extLst>
            </p:cNvPr>
            <p:cNvSpPr/>
            <p:nvPr/>
          </p:nvSpPr>
          <p:spPr>
            <a:xfrm>
              <a:off x="1733550" y="1765867"/>
              <a:ext cx="1257300" cy="76200"/>
            </a:xfrm>
            <a:prstGeom prst="rect">
              <a:avLst/>
            </a:prstGeom>
            <a:solidFill>
              <a:srgbClr val="2CB6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F51123-98F9-48CA-AB0A-4DC52C43B89E}"/>
                </a:ext>
              </a:extLst>
            </p:cNvPr>
            <p:cNvSpPr/>
            <p:nvPr/>
          </p:nvSpPr>
          <p:spPr>
            <a:xfrm>
              <a:off x="3048000" y="1765867"/>
              <a:ext cx="9144000" cy="76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8C8C895-8EB6-4D57-ABA4-6C49C7FBF53D}"/>
              </a:ext>
            </a:extLst>
          </p:cNvPr>
          <p:cNvGrpSpPr/>
          <p:nvPr userDrawn="1"/>
        </p:nvGrpSpPr>
        <p:grpSpPr>
          <a:xfrm>
            <a:off x="11754021" y="6745187"/>
            <a:ext cx="419788" cy="57351"/>
            <a:chOff x="11732783" y="6692799"/>
            <a:chExt cx="419788" cy="57351"/>
          </a:xfrm>
          <a:solidFill>
            <a:srgbClr val="66C2FF"/>
          </a:solidFill>
        </p:grpSpPr>
        <p:sp>
          <p:nvSpPr>
            <p:cNvPr id="20" name="Right Arrow 9">
              <a:extLst>
                <a:ext uri="{FF2B5EF4-FFF2-40B4-BE49-F238E27FC236}">
                  <a16:creationId xmlns:a16="http://schemas.microsoft.com/office/drawing/2014/main" id="{A948A094-3F41-4347-A70A-B432CE35DB1D}"/>
                </a:ext>
              </a:extLst>
            </p:cNvPr>
            <p:cNvSpPr/>
            <p:nvPr userDrawn="1"/>
          </p:nvSpPr>
          <p:spPr>
            <a:xfrm>
              <a:off x="12050486" y="6692799"/>
              <a:ext cx="102085" cy="57351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ight Arrow 10">
              <a:extLst>
                <a:ext uri="{FF2B5EF4-FFF2-40B4-BE49-F238E27FC236}">
                  <a16:creationId xmlns:a16="http://schemas.microsoft.com/office/drawing/2014/main" id="{133A93B8-A4A8-4EBF-A6D9-C776EA1F17CE}"/>
                </a:ext>
              </a:extLst>
            </p:cNvPr>
            <p:cNvSpPr/>
            <p:nvPr userDrawn="1"/>
          </p:nvSpPr>
          <p:spPr>
            <a:xfrm flipH="1">
              <a:off x="11732783" y="6692799"/>
              <a:ext cx="102085" cy="57351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C06F3DC-0AF8-3143-A632-3A82C84025C4}"/>
              </a:ext>
            </a:extLst>
          </p:cNvPr>
          <p:cNvSpPr txBox="1"/>
          <p:nvPr userDrawn="1"/>
        </p:nvSpPr>
        <p:spPr>
          <a:xfrm>
            <a:off x="5004110" y="6581001"/>
            <a:ext cx="2183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kern="1200" dirty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CA Proprietary &amp; Confidential </a:t>
            </a:r>
          </a:p>
        </p:txBody>
      </p:sp>
      <p:pic>
        <p:nvPicPr>
          <p:cNvPr id="4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0BB2C214-B97F-0E81-B3E7-127A23FBFD5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5680" y="254000"/>
            <a:ext cx="340852" cy="34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4">
              <a:lumMod val="75000"/>
              <a:lumOff val="2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20">
          <p15:clr>
            <a:srgbClr val="F26B43"/>
          </p15:clr>
        </p15:guide>
        <p15:guide id="4" pos="7560">
          <p15:clr>
            <a:srgbClr val="F26B43"/>
          </p15:clr>
        </p15:guide>
        <p15:guide id="5" orient="horz" pos="4200">
          <p15:clr>
            <a:srgbClr val="F26B43"/>
          </p15:clr>
        </p15:guide>
        <p15:guide id="6" orient="horz" pos="120">
          <p15:clr>
            <a:srgbClr val="F26B43"/>
          </p15:clr>
        </p15:guide>
        <p15:guide id="7" orient="horz" pos="621">
          <p15:clr>
            <a:srgbClr val="F26B43"/>
          </p15:clr>
        </p15:guide>
        <p15:guide id="8" orient="horz" pos="662">
          <p15:clr>
            <a:srgbClr val="F26B43"/>
          </p15:clr>
        </p15:guide>
        <p15:guide id="9" orient="horz" pos="4152">
          <p15:clr>
            <a:srgbClr val="F26B43"/>
          </p15:clr>
        </p15:guide>
        <p15:guide id="10" orient="horz" pos="1210">
          <p15:clr>
            <a:srgbClr val="F26B43"/>
          </p15:clr>
        </p15:guide>
        <p15:guide id="11" orient="horz" pos="1248">
          <p15:clr>
            <a:srgbClr val="F26B43"/>
          </p15:clr>
        </p15:guide>
        <p15:guide id="12" orient="horz" pos="1798">
          <p15:clr>
            <a:srgbClr val="F26B43"/>
          </p15:clr>
        </p15:guide>
        <p15:guide id="13" orient="horz" pos="1840">
          <p15:clr>
            <a:srgbClr val="F26B43"/>
          </p15:clr>
        </p15:guide>
        <p15:guide id="14" orient="horz" pos="2388">
          <p15:clr>
            <a:srgbClr val="F26B43"/>
          </p15:clr>
        </p15:guide>
        <p15:guide id="15" orient="horz" pos="2428">
          <p15:clr>
            <a:srgbClr val="F26B43"/>
          </p15:clr>
        </p15:guide>
        <p15:guide id="16" orient="horz" pos="2976">
          <p15:clr>
            <a:srgbClr val="F26B43"/>
          </p15:clr>
        </p15:guide>
        <p15:guide id="17" orient="horz" pos="3018">
          <p15:clr>
            <a:srgbClr val="F26B43"/>
          </p15:clr>
        </p15:guide>
        <p15:guide id="19" orient="horz" pos="3609">
          <p15:clr>
            <a:srgbClr val="F26B43"/>
          </p15:clr>
        </p15:guide>
        <p15:guide id="20" pos="1328">
          <p15:clr>
            <a:srgbClr val="F26B43"/>
          </p15:clr>
        </p15:guide>
        <p15:guide id="21" pos="1368">
          <p15:clr>
            <a:srgbClr val="F26B43"/>
          </p15:clr>
        </p15:guide>
        <p15:guide id="23" pos="2612">
          <p15:clr>
            <a:srgbClr val="F26B43"/>
          </p15:clr>
        </p15:guide>
        <p15:guide id="24" pos="2574">
          <p15:clr>
            <a:srgbClr val="F26B43"/>
          </p15:clr>
        </p15:guide>
        <p15:guide id="25" pos="3820">
          <p15:clr>
            <a:srgbClr val="F26B43"/>
          </p15:clr>
        </p15:guide>
        <p15:guide id="26" pos="3860">
          <p15:clr>
            <a:srgbClr val="F26B43"/>
          </p15:clr>
        </p15:guide>
        <p15:guide id="29" pos="5066">
          <p15:clr>
            <a:srgbClr val="F26B43"/>
          </p15:clr>
        </p15:guide>
        <p15:guide id="30" pos="5104">
          <p15:clr>
            <a:srgbClr val="F26B43"/>
          </p15:clr>
        </p15:guide>
        <p15:guide id="31" pos="6314">
          <p15:clr>
            <a:srgbClr val="F26B43"/>
          </p15:clr>
        </p15:guide>
        <p15:guide id="32" pos="6350">
          <p15:clr>
            <a:srgbClr val="F26B43"/>
          </p15:clr>
        </p15:guide>
        <p15:guide id="33" orient="horz" pos="35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ctivetraders.socialmarketanalytics.com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24000" y="6102970"/>
            <a:ext cx="9153070" cy="755151"/>
            <a:chOff x="0" y="6102849"/>
            <a:chExt cx="9153070" cy="755151"/>
          </a:xfrm>
        </p:grpSpPr>
        <p:sp>
          <p:nvSpPr>
            <p:cNvPr id="7" name="Rectangle 6"/>
            <p:cNvSpPr/>
            <p:nvPr/>
          </p:nvSpPr>
          <p:spPr>
            <a:xfrm>
              <a:off x="0" y="6102849"/>
              <a:ext cx="1541210" cy="755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611860" y="6102849"/>
              <a:ext cx="1541210" cy="755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00519" y="5095550"/>
            <a:ext cx="8587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kern="0" dirty="0">
                <a:solidFill>
                  <a:sysClr val="windowText" lastClr="000000"/>
                </a:solidFill>
                <a:latin typeface="+mj-lt"/>
              </a:rPr>
              <a:t>Generative AI Product</a:t>
            </a:r>
          </a:p>
          <a:p>
            <a:pPr algn="ctr">
              <a:defRPr/>
            </a:pPr>
            <a:r>
              <a:rPr lang="en-US" sz="2800" kern="0" dirty="0">
                <a:solidFill>
                  <a:sysClr val="windowText" lastClr="000000"/>
                </a:solidFill>
                <a:latin typeface="+mj-lt"/>
              </a:rPr>
              <a:t>ContextAnalytics-AI.com</a:t>
            </a:r>
          </a:p>
          <a:p>
            <a:pPr algn="ctr">
              <a:defRPr/>
            </a:pPr>
            <a:r>
              <a:rPr lang="en-US" sz="2800" kern="0" dirty="0">
                <a:solidFill>
                  <a:sysClr val="windowText" lastClr="000000"/>
                </a:solidFill>
                <a:latin typeface="+mj-lt"/>
              </a:rPr>
              <a:t>ContactUs@ContextAnalytics-AI.com</a:t>
            </a:r>
          </a:p>
        </p:txBody>
      </p:sp>
      <p:sp>
        <p:nvSpPr>
          <p:cNvPr id="2" name="Rectangle 1"/>
          <p:cNvSpPr/>
          <p:nvPr/>
        </p:nvSpPr>
        <p:spPr>
          <a:xfrm>
            <a:off x="2633294" y="327088"/>
            <a:ext cx="6125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b="1" kern="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Context Analytics, Inc.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4A8782-0D21-6B32-E834-6FED28C81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95" y="1304006"/>
            <a:ext cx="3460957" cy="346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2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669B-9129-4C57-A993-CACE73D5D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3" y="1985042"/>
            <a:ext cx="11616254" cy="5870693"/>
          </a:xfrm>
        </p:spPr>
        <p:txBody>
          <a:bodyPr>
            <a:normAutofit/>
          </a:bodyPr>
          <a:lstStyle/>
          <a:p>
            <a:r>
              <a:rPr lang="en-US" sz="3200" dirty="0"/>
              <a:t>Collects tweets from diverse sources, ensuring a wide array of opinions and information</a:t>
            </a:r>
          </a:p>
          <a:p>
            <a:r>
              <a:rPr lang="en-US" sz="3200" dirty="0"/>
              <a:t>Provides an easy-to-digest summary of the overall conversation surrounding the security, highlighting key conversation topics and trends</a:t>
            </a:r>
          </a:p>
          <a:p>
            <a:r>
              <a:rPr lang="en-US" sz="3200" dirty="0"/>
              <a:t>Helps investors make better informed decision-making, deeper insights into market sentiment, risk management and time efficiency</a:t>
            </a:r>
          </a:p>
          <a:p>
            <a:endParaRPr lang="en-US" sz="2700" dirty="0"/>
          </a:p>
          <a:p>
            <a:pPr marL="457200" lvl="1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122FA-851A-45B3-B8AE-7609F111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CF02B-2998-4FF3-BBC3-9F8428132E32}" type="slidenum">
              <a:rPr kumimoji="0" lang="en-IN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N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E3728B-ED43-21A2-7CA8-A510E2AA5FA4}"/>
              </a:ext>
            </a:extLst>
          </p:cNvPr>
          <p:cNvSpPr txBox="1">
            <a:spLocks/>
          </p:cNvSpPr>
          <p:nvPr/>
        </p:nvSpPr>
        <p:spPr>
          <a:xfrm>
            <a:off x="190499" y="3760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Generative AI Summaries For US Equities</a:t>
            </a:r>
          </a:p>
        </p:txBody>
      </p:sp>
    </p:spTree>
    <p:extLst>
      <p:ext uri="{BB962C8B-B14F-4D97-AF65-F5344CB8AC3E}">
        <p14:creationId xmlns:p14="http://schemas.microsoft.com/office/powerpoint/2010/main" val="207059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669B-9129-4C57-A993-CACE73D5D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3" y="1985042"/>
            <a:ext cx="11616254" cy="5870693"/>
          </a:xfrm>
        </p:spPr>
        <p:txBody>
          <a:bodyPr>
            <a:normAutofit/>
          </a:bodyPr>
          <a:lstStyle/>
          <a:p>
            <a:r>
              <a:rPr lang="en-US" sz="3200" dirty="0"/>
              <a:t>Allows seamless integration of tweet data into your existing infrastructure through an API </a:t>
            </a:r>
          </a:p>
          <a:p>
            <a:r>
              <a:rPr lang="en-US" sz="3200" dirty="0"/>
              <a:t>Ensures continuous monitoring and real-time data ingestion</a:t>
            </a:r>
          </a:p>
          <a:p>
            <a:r>
              <a:rPr lang="en-US" sz="3200" dirty="0"/>
              <a:t>API endpoints can be tailored to specific needs and preferences</a:t>
            </a:r>
          </a:p>
          <a:p>
            <a:r>
              <a:rPr lang="en-US" sz="3200" dirty="0"/>
              <a:t>Immediate access to the latest tweet data, enhancing timely decision-making and investment strategies</a:t>
            </a:r>
          </a:p>
          <a:p>
            <a:endParaRPr lang="en-US" sz="2700" dirty="0"/>
          </a:p>
          <a:p>
            <a:pPr marL="457200" lvl="1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122FA-851A-45B3-B8AE-7609F111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CF02B-2998-4FF3-BBC3-9F8428132E32}" type="slidenum">
              <a:rPr kumimoji="0" lang="en-IN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IN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E3728B-ED43-21A2-7CA8-A510E2AA5FA4}"/>
              </a:ext>
            </a:extLst>
          </p:cNvPr>
          <p:cNvSpPr txBox="1">
            <a:spLocks/>
          </p:cNvSpPr>
          <p:nvPr/>
        </p:nvSpPr>
        <p:spPr>
          <a:xfrm>
            <a:off x="190499" y="3760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Real-Time Data Feed via API</a:t>
            </a:r>
          </a:p>
        </p:txBody>
      </p:sp>
    </p:spTree>
    <p:extLst>
      <p:ext uri="{BB962C8B-B14F-4D97-AF65-F5344CB8AC3E}">
        <p14:creationId xmlns:p14="http://schemas.microsoft.com/office/powerpoint/2010/main" val="2831351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669B-9129-4C57-A993-CACE73D5D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3" y="1985042"/>
            <a:ext cx="11616254" cy="5870693"/>
          </a:xfrm>
        </p:spPr>
        <p:txBody>
          <a:bodyPr>
            <a:normAutofit/>
          </a:bodyPr>
          <a:lstStyle/>
          <a:p>
            <a:r>
              <a:rPr lang="en-US" sz="3200" dirty="0"/>
              <a:t>Available on our front-end </a:t>
            </a:r>
            <a:r>
              <a:rPr lang="en-US" sz="3200" dirty="0" err="1">
                <a:hlinkClick r:id="rId2"/>
              </a:rPr>
              <a:t>ActiveTraders</a:t>
            </a:r>
            <a:r>
              <a:rPr lang="en-US" sz="3200" dirty="0"/>
              <a:t> Platform for easy access and interpretation</a:t>
            </a:r>
          </a:p>
          <a:p>
            <a:r>
              <a:rPr lang="en-US" sz="3200" dirty="0"/>
              <a:t>Includes an array of sentiment metrics, charts, graphs and a real-time Twitter feed</a:t>
            </a:r>
          </a:p>
          <a:p>
            <a:r>
              <a:rPr lang="en-US" sz="3200" dirty="0"/>
              <a:t>Convenient access to summarized tweet data for all US Equities, enabling quick insights and effective trading strategies</a:t>
            </a:r>
          </a:p>
          <a:p>
            <a:r>
              <a:rPr lang="en-US" sz="3200" dirty="0"/>
              <a:t>Email alerts are available for set up so users can stay informed on what is being said on Twitter about the securities they’re interested in</a:t>
            </a:r>
          </a:p>
          <a:p>
            <a:endParaRPr lang="en-US" sz="2700" dirty="0"/>
          </a:p>
          <a:p>
            <a:pPr marL="457200" lvl="1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122FA-851A-45B3-B8AE-7609F111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CF02B-2998-4FF3-BBC3-9F8428132E32}" type="slidenum">
              <a:rPr kumimoji="0" lang="en-IN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IN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E3728B-ED43-21A2-7CA8-A510E2AA5FA4}"/>
              </a:ext>
            </a:extLst>
          </p:cNvPr>
          <p:cNvSpPr txBox="1">
            <a:spLocks/>
          </p:cNvSpPr>
          <p:nvPr/>
        </p:nvSpPr>
        <p:spPr>
          <a:xfrm>
            <a:off x="190499" y="3760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Summarization on Front-End Platform</a:t>
            </a:r>
          </a:p>
        </p:txBody>
      </p:sp>
    </p:spTree>
    <p:extLst>
      <p:ext uri="{BB962C8B-B14F-4D97-AF65-F5344CB8AC3E}">
        <p14:creationId xmlns:p14="http://schemas.microsoft.com/office/powerpoint/2010/main" val="114785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669B-9129-4C57-A993-CACE73D5D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3" y="1985042"/>
            <a:ext cx="11616254" cy="5870693"/>
          </a:xfrm>
        </p:spPr>
        <p:txBody>
          <a:bodyPr>
            <a:normAutofit/>
          </a:bodyPr>
          <a:lstStyle/>
          <a:p>
            <a:r>
              <a:rPr lang="en-US" sz="3200" dirty="0"/>
              <a:t>Summaries are available for U.S. Equities refreshing daily at 9am ET.</a:t>
            </a:r>
          </a:p>
          <a:p>
            <a:r>
              <a:rPr lang="en-US" sz="3200" dirty="0"/>
              <a:t>The security must have five or more Tweets on the topic to be shown.</a:t>
            </a:r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122FA-851A-45B3-B8AE-7609F111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CF02B-2998-4FF3-BBC3-9F8428132E32}" type="slidenum">
              <a:rPr kumimoji="0" lang="en-IN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N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E3728B-ED43-21A2-7CA8-A510E2AA5FA4}"/>
              </a:ext>
            </a:extLst>
          </p:cNvPr>
          <p:cNvSpPr txBox="1">
            <a:spLocks/>
          </p:cNvSpPr>
          <p:nvPr/>
        </p:nvSpPr>
        <p:spPr>
          <a:xfrm>
            <a:off x="190499" y="3760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lnSpc>
                <a:spcPct val="11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Front-End AI Generated 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97AAD8-B798-78DB-B26F-F57110877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" y="3102429"/>
            <a:ext cx="11912694" cy="330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4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122FA-851A-45B3-B8AE-7609F111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7CF02B-2998-4FF3-BBC3-9F8428132E32}" type="slidenum">
              <a:rPr kumimoji="0" lang="en-IN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N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E3728B-ED43-21A2-7CA8-A510E2AA5FA4}"/>
              </a:ext>
            </a:extLst>
          </p:cNvPr>
          <p:cNvSpPr txBox="1">
            <a:spLocks/>
          </p:cNvSpPr>
          <p:nvPr/>
        </p:nvSpPr>
        <p:spPr>
          <a:xfrm>
            <a:off x="190499" y="3760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Front-End Email Alert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35B3FF-0CB2-E5F9-8FA7-1F9CD5607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8" y="1844254"/>
            <a:ext cx="11962284" cy="422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3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customer">
      <a:dk1>
        <a:sysClr val="windowText" lastClr="000000"/>
      </a:dk1>
      <a:lt1>
        <a:sysClr val="window" lastClr="FFFFFF"/>
      </a:lt1>
      <a:dk2>
        <a:srgbClr val="55398C"/>
      </a:dk2>
      <a:lt2>
        <a:srgbClr val="0191E9"/>
      </a:lt2>
      <a:accent1>
        <a:srgbClr val="A792D2"/>
      </a:accent1>
      <a:accent2>
        <a:srgbClr val="6AC6FE"/>
      </a:accent2>
      <a:accent3>
        <a:srgbClr val="FFFFFF"/>
      </a:accent3>
      <a:accent4>
        <a:srgbClr val="000000"/>
      </a:accent4>
      <a:accent5>
        <a:srgbClr val="3F2A68"/>
      </a:accent5>
      <a:accent6>
        <a:srgbClr val="0162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7178</TotalTime>
  <Words>237</Words>
  <Application>Microsoft Office PowerPoint</Application>
  <PresentationFormat>Widescreen</PresentationFormat>
  <Paragraphs>31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Century Gothic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Shoemaker</dc:creator>
  <cp:lastModifiedBy>Jack Shoemaker</cp:lastModifiedBy>
  <cp:revision>5</cp:revision>
  <dcterms:created xsi:type="dcterms:W3CDTF">2024-06-12T14:36:50Z</dcterms:created>
  <dcterms:modified xsi:type="dcterms:W3CDTF">2024-06-17T14:15:31Z</dcterms:modified>
</cp:coreProperties>
</file>