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0" r:id="rId4"/>
  </p:sldMasterIdLst>
  <p:notesMasterIdLst>
    <p:notesMasterId r:id="rId29"/>
  </p:notesMasterIdLst>
  <p:handoutMasterIdLst>
    <p:handoutMasterId r:id="rId30"/>
  </p:handoutMasterIdLst>
  <p:sldIdLst>
    <p:sldId id="257" r:id="rId5"/>
    <p:sldId id="297" r:id="rId6"/>
    <p:sldId id="275" r:id="rId7"/>
    <p:sldId id="279" r:id="rId8"/>
    <p:sldId id="280" r:id="rId9"/>
    <p:sldId id="284" r:id="rId10"/>
    <p:sldId id="274" r:id="rId11"/>
    <p:sldId id="276" r:id="rId12"/>
    <p:sldId id="285" r:id="rId13"/>
    <p:sldId id="286" r:id="rId14"/>
    <p:sldId id="287" r:id="rId15"/>
    <p:sldId id="277" r:id="rId16"/>
    <p:sldId id="294" r:id="rId17"/>
    <p:sldId id="296" r:id="rId18"/>
    <p:sldId id="290" r:id="rId19"/>
    <p:sldId id="281" r:id="rId20"/>
    <p:sldId id="288" r:id="rId21"/>
    <p:sldId id="283" r:id="rId22"/>
    <p:sldId id="292" r:id="rId23"/>
    <p:sldId id="293" r:id="rId24"/>
    <p:sldId id="291" r:id="rId25"/>
    <p:sldId id="295" r:id="rId26"/>
    <p:sldId id="282" r:id="rId27"/>
    <p:sldId id="27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540DA-C735-668D-DB16-A3DE2A656331}" v="566" dt="2019-05-29T22:06:55.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0D8627-6329-46CD-B87F-D09652D04D1B}"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24DB4F63-A113-4C44-AC08-C9B63B6CFBA8}">
      <dgm:prSet/>
      <dgm:spPr/>
      <dgm:t>
        <a:bodyPr/>
        <a:lstStyle/>
        <a:p>
          <a:r>
            <a:rPr lang="en-US"/>
            <a:t>Companion Care – Private pay</a:t>
          </a:r>
        </a:p>
      </dgm:t>
    </dgm:pt>
    <dgm:pt modelId="{793F63EF-1E39-424F-9DD7-F753A698868E}" type="parTrans" cxnId="{2E66B455-F2E7-4C8A-9981-96BD6F36402D}">
      <dgm:prSet/>
      <dgm:spPr/>
      <dgm:t>
        <a:bodyPr/>
        <a:lstStyle/>
        <a:p>
          <a:endParaRPr lang="en-US"/>
        </a:p>
      </dgm:t>
    </dgm:pt>
    <dgm:pt modelId="{8E2E0811-43EC-4A1B-B12E-D5928424B4F5}" type="sibTrans" cxnId="{2E66B455-F2E7-4C8A-9981-96BD6F36402D}">
      <dgm:prSet/>
      <dgm:spPr/>
      <dgm:t>
        <a:bodyPr/>
        <a:lstStyle/>
        <a:p>
          <a:endParaRPr lang="en-US"/>
        </a:p>
      </dgm:t>
    </dgm:pt>
    <dgm:pt modelId="{1F88432F-D460-42DC-9B43-65BD4C4CDDF1}">
      <dgm:prSet/>
      <dgm:spPr/>
      <dgm:t>
        <a:bodyPr/>
        <a:lstStyle/>
        <a:p>
          <a:r>
            <a:rPr lang="en-US" i="0"/>
            <a:t>Caregivers and CNA's who go into the home and perform ADL's </a:t>
          </a:r>
          <a:endParaRPr lang="en-US"/>
        </a:p>
      </dgm:t>
    </dgm:pt>
    <dgm:pt modelId="{7ABD4768-06BC-433F-8FFE-D9EF781B0A7A}" type="parTrans" cxnId="{D9C3C31B-B0ED-4235-B100-FDE8B4ACD089}">
      <dgm:prSet/>
      <dgm:spPr/>
      <dgm:t>
        <a:bodyPr/>
        <a:lstStyle/>
        <a:p>
          <a:endParaRPr lang="en-US"/>
        </a:p>
      </dgm:t>
    </dgm:pt>
    <dgm:pt modelId="{89EE6A0C-F3BD-4FF7-B31D-7869BE44420C}" type="sibTrans" cxnId="{D9C3C31B-B0ED-4235-B100-FDE8B4ACD089}">
      <dgm:prSet/>
      <dgm:spPr/>
      <dgm:t>
        <a:bodyPr/>
        <a:lstStyle/>
        <a:p>
          <a:endParaRPr lang="en-US"/>
        </a:p>
      </dgm:t>
    </dgm:pt>
    <dgm:pt modelId="{3A52286D-7065-41B1-9B93-F3B542CCFBCB}">
      <dgm:prSet/>
      <dgm:spPr/>
      <dgm:t>
        <a:bodyPr/>
        <a:lstStyle/>
        <a:p>
          <a:r>
            <a:rPr lang="en-US" i="0"/>
            <a:t>Personal Care, Respite, 2-24 hours</a:t>
          </a:r>
          <a:endParaRPr lang="en-US"/>
        </a:p>
      </dgm:t>
    </dgm:pt>
    <dgm:pt modelId="{98BAA9B7-A0EB-4973-9C64-8DC4EEB2EA06}" type="parTrans" cxnId="{58A3F55B-F367-460C-AF87-6BCD9CD92BAB}">
      <dgm:prSet/>
      <dgm:spPr/>
      <dgm:t>
        <a:bodyPr/>
        <a:lstStyle/>
        <a:p>
          <a:endParaRPr lang="en-US"/>
        </a:p>
      </dgm:t>
    </dgm:pt>
    <dgm:pt modelId="{0AB862C7-6913-4229-B35D-9E712CE4EC29}" type="sibTrans" cxnId="{58A3F55B-F367-460C-AF87-6BCD9CD92BAB}">
      <dgm:prSet/>
      <dgm:spPr/>
      <dgm:t>
        <a:bodyPr/>
        <a:lstStyle/>
        <a:p>
          <a:endParaRPr lang="en-US"/>
        </a:p>
      </dgm:t>
    </dgm:pt>
    <dgm:pt modelId="{5DC786BF-FFCF-4D6C-97BC-EC64F6DA13BA}">
      <dgm:prSet/>
      <dgm:spPr/>
      <dgm:t>
        <a:bodyPr/>
        <a:lstStyle/>
        <a:p>
          <a:r>
            <a:rPr lang="en-US"/>
            <a:t>Paid for by the client or family</a:t>
          </a:r>
        </a:p>
      </dgm:t>
    </dgm:pt>
    <dgm:pt modelId="{64A03D50-D79C-44A0-95E7-D8DFAF15F25C}" type="parTrans" cxnId="{A80923BD-F696-4304-96CF-3BFA57494EDE}">
      <dgm:prSet/>
      <dgm:spPr/>
      <dgm:t>
        <a:bodyPr/>
        <a:lstStyle/>
        <a:p>
          <a:endParaRPr lang="en-US"/>
        </a:p>
      </dgm:t>
    </dgm:pt>
    <dgm:pt modelId="{E68E08F6-B87B-40C9-A2DA-56B5E914B5A3}" type="sibTrans" cxnId="{A80923BD-F696-4304-96CF-3BFA57494EDE}">
      <dgm:prSet/>
      <dgm:spPr/>
      <dgm:t>
        <a:bodyPr/>
        <a:lstStyle/>
        <a:p>
          <a:endParaRPr lang="en-US"/>
        </a:p>
      </dgm:t>
    </dgm:pt>
    <dgm:pt modelId="{B004A9BA-097B-4A8B-9F6A-581E35B0FA28}">
      <dgm:prSet/>
      <dgm:spPr/>
      <dgm:t>
        <a:bodyPr/>
        <a:lstStyle/>
        <a:p>
          <a:r>
            <a:rPr lang="en-US"/>
            <a:t>Paid for by Long Term Care Insurance</a:t>
          </a:r>
        </a:p>
      </dgm:t>
    </dgm:pt>
    <dgm:pt modelId="{84AF9F39-E816-46EC-B993-F6942A1C5967}" type="parTrans" cxnId="{AB67B2CE-8978-481E-8ED4-E58100CC1FF3}">
      <dgm:prSet/>
      <dgm:spPr/>
      <dgm:t>
        <a:bodyPr/>
        <a:lstStyle/>
        <a:p>
          <a:endParaRPr lang="en-US"/>
        </a:p>
      </dgm:t>
    </dgm:pt>
    <dgm:pt modelId="{CE51423F-A3B0-4D03-B6A5-F50018FD89B9}" type="sibTrans" cxnId="{AB67B2CE-8978-481E-8ED4-E58100CC1FF3}">
      <dgm:prSet/>
      <dgm:spPr/>
      <dgm:t>
        <a:bodyPr/>
        <a:lstStyle/>
        <a:p>
          <a:endParaRPr lang="en-US"/>
        </a:p>
      </dgm:t>
    </dgm:pt>
    <dgm:pt modelId="{858870C2-32F2-4D42-9F73-FDAB885C4298}">
      <dgm:prSet/>
      <dgm:spPr/>
      <dgm:t>
        <a:bodyPr/>
        <a:lstStyle/>
        <a:p>
          <a:r>
            <a:rPr lang="en-US"/>
            <a:t>Skilled Care – Private Pay</a:t>
          </a:r>
        </a:p>
      </dgm:t>
    </dgm:pt>
    <dgm:pt modelId="{02463107-52B4-45E6-B0DE-BF18E4F81C57}" type="parTrans" cxnId="{B82993B6-29E8-4971-86BE-808B0093B41D}">
      <dgm:prSet/>
      <dgm:spPr/>
      <dgm:t>
        <a:bodyPr/>
        <a:lstStyle/>
        <a:p>
          <a:endParaRPr lang="en-US"/>
        </a:p>
      </dgm:t>
    </dgm:pt>
    <dgm:pt modelId="{194077AF-9A0D-4989-BE6F-B533CBB12F36}" type="sibTrans" cxnId="{B82993B6-29E8-4971-86BE-808B0093B41D}">
      <dgm:prSet/>
      <dgm:spPr/>
      <dgm:t>
        <a:bodyPr/>
        <a:lstStyle/>
        <a:p>
          <a:endParaRPr lang="en-US"/>
        </a:p>
      </dgm:t>
    </dgm:pt>
    <dgm:pt modelId="{23FF87C5-42BE-4723-9FCD-49EB71B5ED79}">
      <dgm:prSet/>
      <dgm:spPr/>
      <dgm:t>
        <a:bodyPr/>
        <a:lstStyle/>
        <a:p>
          <a:r>
            <a:rPr lang="en-US" i="0"/>
            <a:t>Nursing Care - LVNs, RNs, who go into the home for feeding tubes, insulin, Ostomy Care, </a:t>
          </a:r>
          <a:endParaRPr lang="en-US"/>
        </a:p>
      </dgm:t>
    </dgm:pt>
    <dgm:pt modelId="{B012EDF6-66F9-4756-91ED-80060649C73F}" type="parTrans" cxnId="{5698D6A6-00C6-4107-A91F-E11D37C6B3CA}">
      <dgm:prSet/>
      <dgm:spPr/>
      <dgm:t>
        <a:bodyPr/>
        <a:lstStyle/>
        <a:p>
          <a:endParaRPr lang="en-US"/>
        </a:p>
      </dgm:t>
    </dgm:pt>
    <dgm:pt modelId="{CC278711-3BC4-473E-B711-B61B2811FD73}" type="sibTrans" cxnId="{5698D6A6-00C6-4107-A91F-E11D37C6B3CA}">
      <dgm:prSet/>
      <dgm:spPr/>
      <dgm:t>
        <a:bodyPr/>
        <a:lstStyle/>
        <a:p>
          <a:endParaRPr lang="en-US"/>
        </a:p>
      </dgm:t>
    </dgm:pt>
    <dgm:pt modelId="{8E4894EE-4621-4D97-A5EB-36FBD9633F04}">
      <dgm:prSet/>
      <dgm:spPr/>
      <dgm:t>
        <a:bodyPr/>
        <a:lstStyle/>
        <a:p>
          <a:r>
            <a:rPr lang="en-US"/>
            <a:t>Paid for out of pocket by the family</a:t>
          </a:r>
        </a:p>
      </dgm:t>
    </dgm:pt>
    <dgm:pt modelId="{1799844B-2155-4D80-9B0E-54418A6AF618}" type="parTrans" cxnId="{E377487D-6E19-47AD-93B7-8AAB742ECE94}">
      <dgm:prSet/>
      <dgm:spPr/>
      <dgm:t>
        <a:bodyPr/>
        <a:lstStyle/>
        <a:p>
          <a:endParaRPr lang="en-US"/>
        </a:p>
      </dgm:t>
    </dgm:pt>
    <dgm:pt modelId="{2410E396-2025-481A-9173-F2A08CB0A7A3}" type="sibTrans" cxnId="{E377487D-6E19-47AD-93B7-8AAB742ECE94}">
      <dgm:prSet/>
      <dgm:spPr/>
      <dgm:t>
        <a:bodyPr/>
        <a:lstStyle/>
        <a:p>
          <a:endParaRPr lang="en-US"/>
        </a:p>
      </dgm:t>
    </dgm:pt>
    <dgm:pt modelId="{1F552136-0181-413D-ACA8-F90C64C26125}">
      <dgm:prSet/>
      <dgm:spPr/>
      <dgm:t>
        <a:bodyPr/>
        <a:lstStyle/>
        <a:p>
          <a:r>
            <a:rPr lang="en-US"/>
            <a:t>Skilled Care/Home Health – Insurance</a:t>
          </a:r>
        </a:p>
      </dgm:t>
    </dgm:pt>
    <dgm:pt modelId="{B754FD99-ACC4-4279-AC56-B5CAC7433652}" type="parTrans" cxnId="{DC3DF4E7-CF75-4118-B7FE-956AA555CE87}">
      <dgm:prSet/>
      <dgm:spPr/>
      <dgm:t>
        <a:bodyPr/>
        <a:lstStyle/>
        <a:p>
          <a:endParaRPr lang="en-US"/>
        </a:p>
      </dgm:t>
    </dgm:pt>
    <dgm:pt modelId="{9EAAFCDA-893A-4DBB-BED9-E4D5B61BB300}" type="sibTrans" cxnId="{DC3DF4E7-CF75-4118-B7FE-956AA555CE87}">
      <dgm:prSet/>
      <dgm:spPr/>
      <dgm:t>
        <a:bodyPr/>
        <a:lstStyle/>
        <a:p>
          <a:endParaRPr lang="en-US"/>
        </a:p>
      </dgm:t>
    </dgm:pt>
    <dgm:pt modelId="{B2BDE60D-D99E-4F53-A178-D31ACA227E85}">
      <dgm:prSet/>
      <dgm:spPr/>
      <dgm:t>
        <a:bodyPr/>
        <a:lstStyle/>
        <a:p>
          <a:r>
            <a:rPr lang="en-US" i="0"/>
            <a:t>Hospice Care</a:t>
          </a:r>
          <a:endParaRPr lang="en-US"/>
        </a:p>
      </dgm:t>
    </dgm:pt>
    <dgm:pt modelId="{060A4477-1927-476A-B1F0-B560411AACC9}" type="parTrans" cxnId="{CF16E507-9527-4814-9DEC-BF13C9B602B6}">
      <dgm:prSet/>
      <dgm:spPr/>
      <dgm:t>
        <a:bodyPr/>
        <a:lstStyle/>
        <a:p>
          <a:endParaRPr lang="en-US"/>
        </a:p>
      </dgm:t>
    </dgm:pt>
    <dgm:pt modelId="{47CABB34-1D56-43F7-AA45-ECDF7972BE6C}" type="sibTrans" cxnId="{CF16E507-9527-4814-9DEC-BF13C9B602B6}">
      <dgm:prSet/>
      <dgm:spPr/>
      <dgm:t>
        <a:bodyPr/>
        <a:lstStyle/>
        <a:p>
          <a:endParaRPr lang="en-US"/>
        </a:p>
      </dgm:t>
    </dgm:pt>
    <dgm:pt modelId="{B2AEB4D1-C5E6-43C4-998C-B224FA90B66C}">
      <dgm:prSet/>
      <dgm:spPr/>
      <dgm:t>
        <a:bodyPr/>
        <a:lstStyle/>
        <a:p>
          <a:r>
            <a:rPr lang="en-US" i="0"/>
            <a:t>Nursing/Physical Therapy - after hospital discharge, or upon Doctor's order</a:t>
          </a:r>
          <a:endParaRPr lang="en-US"/>
        </a:p>
      </dgm:t>
    </dgm:pt>
    <dgm:pt modelId="{10B5A311-3013-4D98-A3F6-88AE3CF2A2CA}" type="parTrans" cxnId="{3F23155F-9499-41B5-B83D-771DC0166EBB}">
      <dgm:prSet/>
      <dgm:spPr/>
      <dgm:t>
        <a:bodyPr/>
        <a:lstStyle/>
        <a:p>
          <a:endParaRPr lang="en-US"/>
        </a:p>
      </dgm:t>
    </dgm:pt>
    <dgm:pt modelId="{51AF7735-AE13-49B5-B675-06A427CC7A53}" type="sibTrans" cxnId="{3F23155F-9499-41B5-B83D-771DC0166EBB}">
      <dgm:prSet/>
      <dgm:spPr/>
      <dgm:t>
        <a:bodyPr/>
        <a:lstStyle/>
        <a:p>
          <a:endParaRPr lang="en-US"/>
        </a:p>
      </dgm:t>
    </dgm:pt>
    <dgm:pt modelId="{0F09692D-7A58-4D91-AAEE-0D1CB2CCE974}">
      <dgm:prSet/>
      <dgm:spPr/>
      <dgm:t>
        <a:bodyPr/>
        <a:lstStyle/>
        <a:p>
          <a:r>
            <a:rPr lang="en-US" i="0"/>
            <a:t>Rehabilitation for Surgery or assistance with strength and balanace</a:t>
          </a:r>
          <a:endParaRPr lang="en-US"/>
        </a:p>
      </dgm:t>
    </dgm:pt>
    <dgm:pt modelId="{A327A5CE-18D5-4BEC-A363-2EF93B034116}" type="parTrans" cxnId="{0B83E30C-8695-42D0-A230-A2729FD56D8F}">
      <dgm:prSet/>
      <dgm:spPr/>
      <dgm:t>
        <a:bodyPr/>
        <a:lstStyle/>
        <a:p>
          <a:endParaRPr lang="en-US"/>
        </a:p>
      </dgm:t>
    </dgm:pt>
    <dgm:pt modelId="{03CEA390-D097-455A-8E1E-CDAC9F8CC8E7}" type="sibTrans" cxnId="{0B83E30C-8695-42D0-A230-A2729FD56D8F}">
      <dgm:prSet/>
      <dgm:spPr/>
      <dgm:t>
        <a:bodyPr/>
        <a:lstStyle/>
        <a:p>
          <a:endParaRPr lang="en-US"/>
        </a:p>
      </dgm:t>
    </dgm:pt>
    <dgm:pt modelId="{BE50A1EE-A1AC-493C-BBC7-8C3768C8B780}">
      <dgm:prSet/>
      <dgm:spPr/>
      <dgm:t>
        <a:bodyPr/>
        <a:lstStyle/>
        <a:p>
          <a:r>
            <a:rPr lang="en-US"/>
            <a:t>Paid for by Medicare or any other insurance</a:t>
          </a:r>
        </a:p>
      </dgm:t>
    </dgm:pt>
    <dgm:pt modelId="{A48C1950-7425-40DE-8930-0451C6994198}" type="parTrans" cxnId="{CBC7F5DA-EA07-4E71-AA5D-5176BD56A17A}">
      <dgm:prSet/>
      <dgm:spPr/>
      <dgm:t>
        <a:bodyPr/>
        <a:lstStyle/>
        <a:p>
          <a:endParaRPr lang="en-US"/>
        </a:p>
      </dgm:t>
    </dgm:pt>
    <dgm:pt modelId="{FB927604-376A-4DAD-BA86-9F7D86BFA34F}" type="sibTrans" cxnId="{CBC7F5DA-EA07-4E71-AA5D-5176BD56A17A}">
      <dgm:prSet/>
      <dgm:spPr/>
      <dgm:t>
        <a:bodyPr/>
        <a:lstStyle/>
        <a:p>
          <a:endParaRPr lang="en-US"/>
        </a:p>
      </dgm:t>
    </dgm:pt>
    <dgm:pt modelId="{A941473B-E1C8-4B05-9C23-F25C9E7AB7E6}" type="pres">
      <dgm:prSet presAssocID="{320D8627-6329-46CD-B87F-D09652D04D1B}" presName="Name0" presStyleCnt="0">
        <dgm:presLayoutVars>
          <dgm:dir/>
          <dgm:animLvl val="lvl"/>
          <dgm:resizeHandles val="exact"/>
        </dgm:presLayoutVars>
      </dgm:prSet>
      <dgm:spPr/>
    </dgm:pt>
    <dgm:pt modelId="{7B177AD5-489E-45E8-83A9-E970CD8AC1B0}" type="pres">
      <dgm:prSet presAssocID="{24DB4F63-A113-4C44-AC08-C9B63B6CFBA8}" presName="composite" presStyleCnt="0"/>
      <dgm:spPr/>
    </dgm:pt>
    <dgm:pt modelId="{E6CAD3BC-36B0-443F-B6F7-695FF92E27A4}" type="pres">
      <dgm:prSet presAssocID="{24DB4F63-A113-4C44-AC08-C9B63B6CFBA8}" presName="parTx" presStyleLbl="alignNode1" presStyleIdx="0" presStyleCnt="3">
        <dgm:presLayoutVars>
          <dgm:chMax val="0"/>
          <dgm:chPref val="0"/>
          <dgm:bulletEnabled val="1"/>
        </dgm:presLayoutVars>
      </dgm:prSet>
      <dgm:spPr/>
    </dgm:pt>
    <dgm:pt modelId="{9D472CFC-DFCE-4057-B892-3AC860AB89A2}" type="pres">
      <dgm:prSet presAssocID="{24DB4F63-A113-4C44-AC08-C9B63B6CFBA8}" presName="desTx" presStyleLbl="alignAccFollowNode1" presStyleIdx="0" presStyleCnt="3">
        <dgm:presLayoutVars>
          <dgm:bulletEnabled val="1"/>
        </dgm:presLayoutVars>
      </dgm:prSet>
      <dgm:spPr/>
    </dgm:pt>
    <dgm:pt modelId="{3BDC399F-BEB9-45C9-B641-E2E3933816E3}" type="pres">
      <dgm:prSet presAssocID="{8E2E0811-43EC-4A1B-B12E-D5928424B4F5}" presName="space" presStyleCnt="0"/>
      <dgm:spPr/>
    </dgm:pt>
    <dgm:pt modelId="{C1C26D65-8E88-4F91-9EFD-35AEA24B08B3}" type="pres">
      <dgm:prSet presAssocID="{858870C2-32F2-4D42-9F73-FDAB885C4298}" presName="composite" presStyleCnt="0"/>
      <dgm:spPr/>
    </dgm:pt>
    <dgm:pt modelId="{825DF9A1-9CBA-48A2-A541-79F64DAE1360}" type="pres">
      <dgm:prSet presAssocID="{858870C2-32F2-4D42-9F73-FDAB885C4298}" presName="parTx" presStyleLbl="alignNode1" presStyleIdx="1" presStyleCnt="3">
        <dgm:presLayoutVars>
          <dgm:chMax val="0"/>
          <dgm:chPref val="0"/>
          <dgm:bulletEnabled val="1"/>
        </dgm:presLayoutVars>
      </dgm:prSet>
      <dgm:spPr/>
    </dgm:pt>
    <dgm:pt modelId="{3360A9A3-171A-4957-AF20-40F491342E10}" type="pres">
      <dgm:prSet presAssocID="{858870C2-32F2-4D42-9F73-FDAB885C4298}" presName="desTx" presStyleLbl="alignAccFollowNode1" presStyleIdx="1" presStyleCnt="3">
        <dgm:presLayoutVars>
          <dgm:bulletEnabled val="1"/>
        </dgm:presLayoutVars>
      </dgm:prSet>
      <dgm:spPr/>
    </dgm:pt>
    <dgm:pt modelId="{07FA1F58-1486-4908-B174-E62CB937D08D}" type="pres">
      <dgm:prSet presAssocID="{194077AF-9A0D-4989-BE6F-B533CBB12F36}" presName="space" presStyleCnt="0"/>
      <dgm:spPr/>
    </dgm:pt>
    <dgm:pt modelId="{01C7A4EE-6810-40B4-BA02-A778CEA1D367}" type="pres">
      <dgm:prSet presAssocID="{1F552136-0181-413D-ACA8-F90C64C26125}" presName="composite" presStyleCnt="0"/>
      <dgm:spPr/>
    </dgm:pt>
    <dgm:pt modelId="{F43D7B2A-DB95-4139-8CBB-CD9F1A442654}" type="pres">
      <dgm:prSet presAssocID="{1F552136-0181-413D-ACA8-F90C64C26125}" presName="parTx" presStyleLbl="alignNode1" presStyleIdx="2" presStyleCnt="3">
        <dgm:presLayoutVars>
          <dgm:chMax val="0"/>
          <dgm:chPref val="0"/>
          <dgm:bulletEnabled val="1"/>
        </dgm:presLayoutVars>
      </dgm:prSet>
      <dgm:spPr/>
    </dgm:pt>
    <dgm:pt modelId="{9BEC2CA2-A099-4C76-9482-3C2E5A155FE7}" type="pres">
      <dgm:prSet presAssocID="{1F552136-0181-413D-ACA8-F90C64C26125}" presName="desTx" presStyleLbl="alignAccFollowNode1" presStyleIdx="2" presStyleCnt="3">
        <dgm:presLayoutVars>
          <dgm:bulletEnabled val="1"/>
        </dgm:presLayoutVars>
      </dgm:prSet>
      <dgm:spPr/>
    </dgm:pt>
  </dgm:ptLst>
  <dgm:cxnLst>
    <dgm:cxn modelId="{CF16E507-9527-4814-9DEC-BF13C9B602B6}" srcId="{1F552136-0181-413D-ACA8-F90C64C26125}" destId="{B2BDE60D-D99E-4F53-A178-D31ACA227E85}" srcOrd="0" destOrd="0" parTransId="{060A4477-1927-476A-B1F0-B560411AACC9}" sibTransId="{47CABB34-1D56-43F7-AA45-ECDF7972BE6C}"/>
    <dgm:cxn modelId="{0B83E30C-8695-42D0-A230-A2729FD56D8F}" srcId="{1F552136-0181-413D-ACA8-F90C64C26125}" destId="{0F09692D-7A58-4D91-AAEE-0D1CB2CCE974}" srcOrd="2" destOrd="0" parTransId="{A327A5CE-18D5-4BEC-A363-2EF93B034116}" sibTransId="{03CEA390-D097-455A-8E1E-CDAC9F8CC8E7}"/>
    <dgm:cxn modelId="{984DC01A-3E49-4634-9035-F92285E778D7}" type="presOf" srcId="{B2AEB4D1-C5E6-43C4-998C-B224FA90B66C}" destId="{9BEC2CA2-A099-4C76-9482-3C2E5A155FE7}" srcOrd="0" destOrd="1" presId="urn:microsoft.com/office/officeart/2005/8/layout/hList1"/>
    <dgm:cxn modelId="{D9C3C31B-B0ED-4235-B100-FDE8B4ACD089}" srcId="{24DB4F63-A113-4C44-AC08-C9B63B6CFBA8}" destId="{1F88432F-D460-42DC-9B43-65BD4C4CDDF1}" srcOrd="0" destOrd="0" parTransId="{7ABD4768-06BC-433F-8FFE-D9EF781B0A7A}" sibTransId="{89EE6A0C-F3BD-4FF7-B31D-7869BE44420C}"/>
    <dgm:cxn modelId="{FF053F20-EC05-43E2-8635-752F589A6ACF}" type="presOf" srcId="{8E4894EE-4621-4D97-A5EB-36FBD9633F04}" destId="{3360A9A3-171A-4957-AF20-40F491342E10}" srcOrd="0" destOrd="1" presId="urn:microsoft.com/office/officeart/2005/8/layout/hList1"/>
    <dgm:cxn modelId="{58A3F55B-F367-460C-AF87-6BCD9CD92BAB}" srcId="{24DB4F63-A113-4C44-AC08-C9B63B6CFBA8}" destId="{3A52286D-7065-41B1-9B93-F3B542CCFBCB}" srcOrd="1" destOrd="0" parTransId="{98BAA9B7-A0EB-4973-9C64-8DC4EEB2EA06}" sibTransId="{0AB862C7-6913-4229-B35D-9E712CE4EC29}"/>
    <dgm:cxn modelId="{3F23155F-9499-41B5-B83D-771DC0166EBB}" srcId="{1F552136-0181-413D-ACA8-F90C64C26125}" destId="{B2AEB4D1-C5E6-43C4-998C-B224FA90B66C}" srcOrd="1" destOrd="0" parTransId="{10B5A311-3013-4D98-A3F6-88AE3CF2A2CA}" sibTransId="{51AF7735-AE13-49B5-B675-06A427CC7A53}"/>
    <dgm:cxn modelId="{E7195C48-E1D8-47C2-B4CC-F8F729BE4461}" type="presOf" srcId="{23FF87C5-42BE-4723-9FCD-49EB71B5ED79}" destId="{3360A9A3-171A-4957-AF20-40F491342E10}" srcOrd="0" destOrd="0" presId="urn:microsoft.com/office/officeart/2005/8/layout/hList1"/>
    <dgm:cxn modelId="{01839548-C763-402B-B82C-5F596D4D9FBD}" type="presOf" srcId="{0F09692D-7A58-4D91-AAEE-0D1CB2CCE974}" destId="{9BEC2CA2-A099-4C76-9482-3C2E5A155FE7}" srcOrd="0" destOrd="2" presId="urn:microsoft.com/office/officeart/2005/8/layout/hList1"/>
    <dgm:cxn modelId="{FAF0CF69-3796-4BC4-AA8C-5F407E5E9ADB}" type="presOf" srcId="{3A52286D-7065-41B1-9B93-F3B542CCFBCB}" destId="{9D472CFC-DFCE-4057-B892-3AC860AB89A2}" srcOrd="0" destOrd="1" presId="urn:microsoft.com/office/officeart/2005/8/layout/hList1"/>
    <dgm:cxn modelId="{94C6F154-3D68-49A1-9A14-AB36AF41F9C6}" type="presOf" srcId="{B2BDE60D-D99E-4F53-A178-D31ACA227E85}" destId="{9BEC2CA2-A099-4C76-9482-3C2E5A155FE7}" srcOrd="0" destOrd="0" presId="urn:microsoft.com/office/officeart/2005/8/layout/hList1"/>
    <dgm:cxn modelId="{2E66B455-F2E7-4C8A-9981-96BD6F36402D}" srcId="{320D8627-6329-46CD-B87F-D09652D04D1B}" destId="{24DB4F63-A113-4C44-AC08-C9B63B6CFBA8}" srcOrd="0" destOrd="0" parTransId="{793F63EF-1E39-424F-9DD7-F753A698868E}" sibTransId="{8E2E0811-43EC-4A1B-B12E-D5928424B4F5}"/>
    <dgm:cxn modelId="{1A6EEB57-8E45-4DF7-A124-EA18DD02B82F}" type="presOf" srcId="{5DC786BF-FFCF-4D6C-97BC-EC64F6DA13BA}" destId="{9D472CFC-DFCE-4057-B892-3AC860AB89A2}" srcOrd="0" destOrd="2" presId="urn:microsoft.com/office/officeart/2005/8/layout/hList1"/>
    <dgm:cxn modelId="{E377487D-6E19-47AD-93B7-8AAB742ECE94}" srcId="{858870C2-32F2-4D42-9F73-FDAB885C4298}" destId="{8E4894EE-4621-4D97-A5EB-36FBD9633F04}" srcOrd="1" destOrd="0" parTransId="{1799844B-2155-4D80-9B0E-54418A6AF618}" sibTransId="{2410E396-2025-481A-9173-F2A08CB0A7A3}"/>
    <dgm:cxn modelId="{BC75A793-41F4-437B-B412-E5725BDD1716}" type="presOf" srcId="{24DB4F63-A113-4C44-AC08-C9B63B6CFBA8}" destId="{E6CAD3BC-36B0-443F-B6F7-695FF92E27A4}" srcOrd="0" destOrd="0" presId="urn:microsoft.com/office/officeart/2005/8/layout/hList1"/>
    <dgm:cxn modelId="{5698D6A6-00C6-4107-A91F-E11D37C6B3CA}" srcId="{858870C2-32F2-4D42-9F73-FDAB885C4298}" destId="{23FF87C5-42BE-4723-9FCD-49EB71B5ED79}" srcOrd="0" destOrd="0" parTransId="{B012EDF6-66F9-4756-91ED-80060649C73F}" sibTransId="{CC278711-3BC4-473E-B711-B61B2811FD73}"/>
    <dgm:cxn modelId="{7440C9AC-E763-4A41-A958-62836BE3426E}" type="presOf" srcId="{B004A9BA-097B-4A8B-9F6A-581E35B0FA28}" destId="{9D472CFC-DFCE-4057-B892-3AC860AB89A2}" srcOrd="0" destOrd="3" presId="urn:microsoft.com/office/officeart/2005/8/layout/hList1"/>
    <dgm:cxn modelId="{B82993B6-29E8-4971-86BE-808B0093B41D}" srcId="{320D8627-6329-46CD-B87F-D09652D04D1B}" destId="{858870C2-32F2-4D42-9F73-FDAB885C4298}" srcOrd="1" destOrd="0" parTransId="{02463107-52B4-45E6-B0DE-BF18E4F81C57}" sibTransId="{194077AF-9A0D-4989-BE6F-B533CBB12F36}"/>
    <dgm:cxn modelId="{A80923BD-F696-4304-96CF-3BFA57494EDE}" srcId="{24DB4F63-A113-4C44-AC08-C9B63B6CFBA8}" destId="{5DC786BF-FFCF-4D6C-97BC-EC64F6DA13BA}" srcOrd="2" destOrd="0" parTransId="{64A03D50-D79C-44A0-95E7-D8DFAF15F25C}" sibTransId="{E68E08F6-B87B-40C9-A2DA-56B5E914B5A3}"/>
    <dgm:cxn modelId="{AB67B2CE-8978-481E-8ED4-E58100CC1FF3}" srcId="{24DB4F63-A113-4C44-AC08-C9B63B6CFBA8}" destId="{B004A9BA-097B-4A8B-9F6A-581E35B0FA28}" srcOrd="3" destOrd="0" parTransId="{84AF9F39-E816-46EC-B993-F6942A1C5967}" sibTransId="{CE51423F-A3B0-4D03-B6A5-F50018FD89B9}"/>
    <dgm:cxn modelId="{829122D2-3ADE-424F-9DF4-464A80C3C61B}" type="presOf" srcId="{1F88432F-D460-42DC-9B43-65BD4C4CDDF1}" destId="{9D472CFC-DFCE-4057-B892-3AC860AB89A2}" srcOrd="0" destOrd="0" presId="urn:microsoft.com/office/officeart/2005/8/layout/hList1"/>
    <dgm:cxn modelId="{CBC7F5DA-EA07-4E71-AA5D-5176BD56A17A}" srcId="{1F552136-0181-413D-ACA8-F90C64C26125}" destId="{BE50A1EE-A1AC-493C-BBC7-8C3768C8B780}" srcOrd="3" destOrd="0" parTransId="{A48C1950-7425-40DE-8930-0451C6994198}" sibTransId="{FB927604-376A-4DAD-BA86-9F7D86BFA34F}"/>
    <dgm:cxn modelId="{4D155CDD-A2F2-4398-A0BC-43D6B5A6C71D}" type="presOf" srcId="{858870C2-32F2-4D42-9F73-FDAB885C4298}" destId="{825DF9A1-9CBA-48A2-A541-79F64DAE1360}" srcOrd="0" destOrd="0" presId="urn:microsoft.com/office/officeart/2005/8/layout/hList1"/>
    <dgm:cxn modelId="{5E13AEE0-0B1C-4DAC-AB9B-270D8B788CA8}" type="presOf" srcId="{BE50A1EE-A1AC-493C-BBC7-8C3768C8B780}" destId="{9BEC2CA2-A099-4C76-9482-3C2E5A155FE7}" srcOrd="0" destOrd="3" presId="urn:microsoft.com/office/officeart/2005/8/layout/hList1"/>
    <dgm:cxn modelId="{4092D1E5-FF88-46E7-A98F-E1D306363734}" type="presOf" srcId="{320D8627-6329-46CD-B87F-D09652D04D1B}" destId="{A941473B-E1C8-4B05-9C23-F25C9E7AB7E6}" srcOrd="0" destOrd="0" presId="urn:microsoft.com/office/officeart/2005/8/layout/hList1"/>
    <dgm:cxn modelId="{DC3DF4E7-CF75-4118-B7FE-956AA555CE87}" srcId="{320D8627-6329-46CD-B87F-D09652D04D1B}" destId="{1F552136-0181-413D-ACA8-F90C64C26125}" srcOrd="2" destOrd="0" parTransId="{B754FD99-ACC4-4279-AC56-B5CAC7433652}" sibTransId="{9EAAFCDA-893A-4DBB-BED9-E4D5B61BB300}"/>
    <dgm:cxn modelId="{35C351FC-AE41-4C30-A8B9-EB32AAED8543}" type="presOf" srcId="{1F552136-0181-413D-ACA8-F90C64C26125}" destId="{F43D7B2A-DB95-4139-8CBB-CD9F1A442654}" srcOrd="0" destOrd="0" presId="urn:microsoft.com/office/officeart/2005/8/layout/hList1"/>
    <dgm:cxn modelId="{5BED341F-6DB4-4117-A81D-D5F1D63C22D2}" type="presParOf" srcId="{A941473B-E1C8-4B05-9C23-F25C9E7AB7E6}" destId="{7B177AD5-489E-45E8-83A9-E970CD8AC1B0}" srcOrd="0" destOrd="0" presId="urn:microsoft.com/office/officeart/2005/8/layout/hList1"/>
    <dgm:cxn modelId="{A89EBE75-2B09-457C-BF63-871CA559CCC6}" type="presParOf" srcId="{7B177AD5-489E-45E8-83A9-E970CD8AC1B0}" destId="{E6CAD3BC-36B0-443F-B6F7-695FF92E27A4}" srcOrd="0" destOrd="0" presId="urn:microsoft.com/office/officeart/2005/8/layout/hList1"/>
    <dgm:cxn modelId="{4776BDB7-8FAC-4535-A638-754C3CF6136F}" type="presParOf" srcId="{7B177AD5-489E-45E8-83A9-E970CD8AC1B0}" destId="{9D472CFC-DFCE-4057-B892-3AC860AB89A2}" srcOrd="1" destOrd="0" presId="urn:microsoft.com/office/officeart/2005/8/layout/hList1"/>
    <dgm:cxn modelId="{9A62087A-A336-4E73-ADE0-EECB4F80A35B}" type="presParOf" srcId="{A941473B-E1C8-4B05-9C23-F25C9E7AB7E6}" destId="{3BDC399F-BEB9-45C9-B641-E2E3933816E3}" srcOrd="1" destOrd="0" presId="urn:microsoft.com/office/officeart/2005/8/layout/hList1"/>
    <dgm:cxn modelId="{4D5C3847-46FA-44AB-A211-453B280478B6}" type="presParOf" srcId="{A941473B-E1C8-4B05-9C23-F25C9E7AB7E6}" destId="{C1C26D65-8E88-4F91-9EFD-35AEA24B08B3}" srcOrd="2" destOrd="0" presId="urn:microsoft.com/office/officeart/2005/8/layout/hList1"/>
    <dgm:cxn modelId="{47AC6E45-EE65-441C-AB38-61AE396ABECB}" type="presParOf" srcId="{C1C26D65-8E88-4F91-9EFD-35AEA24B08B3}" destId="{825DF9A1-9CBA-48A2-A541-79F64DAE1360}" srcOrd="0" destOrd="0" presId="urn:microsoft.com/office/officeart/2005/8/layout/hList1"/>
    <dgm:cxn modelId="{DA69928B-6D56-474B-9D1A-75D330B5E488}" type="presParOf" srcId="{C1C26D65-8E88-4F91-9EFD-35AEA24B08B3}" destId="{3360A9A3-171A-4957-AF20-40F491342E10}" srcOrd="1" destOrd="0" presId="urn:microsoft.com/office/officeart/2005/8/layout/hList1"/>
    <dgm:cxn modelId="{874EC942-85D4-4509-BF86-BFAB081AF12A}" type="presParOf" srcId="{A941473B-E1C8-4B05-9C23-F25C9E7AB7E6}" destId="{07FA1F58-1486-4908-B174-E62CB937D08D}" srcOrd="3" destOrd="0" presId="urn:microsoft.com/office/officeart/2005/8/layout/hList1"/>
    <dgm:cxn modelId="{E970671A-9C3D-4FD1-80FC-25C84FDD1212}" type="presParOf" srcId="{A941473B-E1C8-4B05-9C23-F25C9E7AB7E6}" destId="{01C7A4EE-6810-40B4-BA02-A778CEA1D367}" srcOrd="4" destOrd="0" presId="urn:microsoft.com/office/officeart/2005/8/layout/hList1"/>
    <dgm:cxn modelId="{106EB6AD-E1C2-4687-8109-49AB41A79287}" type="presParOf" srcId="{01C7A4EE-6810-40B4-BA02-A778CEA1D367}" destId="{F43D7B2A-DB95-4139-8CBB-CD9F1A442654}" srcOrd="0" destOrd="0" presId="urn:microsoft.com/office/officeart/2005/8/layout/hList1"/>
    <dgm:cxn modelId="{39F4FCE5-E60E-445B-85FC-75B44F107B5B}" type="presParOf" srcId="{01C7A4EE-6810-40B4-BA02-A778CEA1D367}" destId="{9BEC2CA2-A099-4C76-9482-3C2E5A155FE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3910DA-15B1-43D6-B6FB-AEA7607A2147}"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2D8E5B3E-1825-43D0-9E79-BB41B438F7AE}">
      <dgm:prSet/>
      <dgm:spPr/>
      <dgm:t>
        <a:bodyPr/>
        <a:lstStyle/>
        <a:p>
          <a:r>
            <a:rPr lang="en-US" dirty="0"/>
            <a:t>Licensure - Every Home Care Agency opening in California must be licensed through the Department of Social Services</a:t>
          </a:r>
        </a:p>
      </dgm:t>
    </dgm:pt>
    <dgm:pt modelId="{CE37094C-9E31-45F5-8ECA-97039AB18876}" type="parTrans" cxnId="{72E17FF5-312E-4C0F-A578-9487D015C4E2}">
      <dgm:prSet/>
      <dgm:spPr/>
      <dgm:t>
        <a:bodyPr/>
        <a:lstStyle/>
        <a:p>
          <a:endParaRPr lang="en-US"/>
        </a:p>
      </dgm:t>
    </dgm:pt>
    <dgm:pt modelId="{EFEB31F6-4BF4-4BEC-9838-84C344412D38}" type="sibTrans" cxnId="{72E17FF5-312E-4C0F-A578-9487D015C4E2}">
      <dgm:prSet/>
      <dgm:spPr/>
      <dgm:t>
        <a:bodyPr/>
        <a:lstStyle/>
        <a:p>
          <a:endParaRPr lang="en-US"/>
        </a:p>
      </dgm:t>
    </dgm:pt>
    <dgm:pt modelId="{8339F51D-AA21-46EB-BE1F-68107F37DD34}">
      <dgm:prSet/>
      <dgm:spPr/>
      <dgm:t>
        <a:bodyPr/>
        <a:lstStyle/>
        <a:p>
          <a:r>
            <a:rPr lang="en-US" b="1" i="0" dirty="0"/>
            <a:t>Takes up to 4 months</a:t>
          </a:r>
          <a:endParaRPr lang="en-US" b="1" dirty="0"/>
        </a:p>
      </dgm:t>
    </dgm:pt>
    <dgm:pt modelId="{943078B5-AA6F-4F18-9C9E-4F6128F0A311}" type="parTrans" cxnId="{FC67E1B5-445A-4A13-A1C6-3A8A1F499F77}">
      <dgm:prSet/>
      <dgm:spPr/>
      <dgm:t>
        <a:bodyPr/>
        <a:lstStyle/>
        <a:p>
          <a:endParaRPr lang="en-US"/>
        </a:p>
      </dgm:t>
    </dgm:pt>
    <dgm:pt modelId="{CFBF18BA-E570-468A-A478-5A429E742398}" type="sibTrans" cxnId="{FC67E1B5-445A-4A13-A1C6-3A8A1F499F77}">
      <dgm:prSet/>
      <dgm:spPr/>
      <dgm:t>
        <a:bodyPr/>
        <a:lstStyle/>
        <a:p>
          <a:endParaRPr lang="en-US"/>
        </a:p>
      </dgm:t>
    </dgm:pt>
    <dgm:pt modelId="{55CF39F4-6CD4-4C5F-8099-4B74D18302A4}">
      <dgm:prSet/>
      <dgm:spPr/>
      <dgm:t>
        <a:bodyPr/>
        <a:lstStyle/>
        <a:p>
          <a:r>
            <a:rPr lang="en-US" i="0" dirty="0"/>
            <a:t>You must have a clear background and follow procedures</a:t>
          </a:r>
          <a:endParaRPr lang="en-US" dirty="0"/>
        </a:p>
      </dgm:t>
    </dgm:pt>
    <dgm:pt modelId="{886F9583-9C0B-4DF4-A28D-098D12976C65}" type="parTrans" cxnId="{6E9D8910-A9C4-439C-B6B1-0727D31B115A}">
      <dgm:prSet/>
      <dgm:spPr/>
      <dgm:t>
        <a:bodyPr/>
        <a:lstStyle/>
        <a:p>
          <a:endParaRPr lang="en-US"/>
        </a:p>
      </dgm:t>
    </dgm:pt>
    <dgm:pt modelId="{0C8DE678-129D-4EB7-8830-1D3342D4F15C}" type="sibTrans" cxnId="{6E9D8910-A9C4-439C-B6B1-0727D31B115A}">
      <dgm:prSet/>
      <dgm:spPr/>
      <dgm:t>
        <a:bodyPr/>
        <a:lstStyle/>
        <a:p>
          <a:endParaRPr lang="en-US"/>
        </a:p>
      </dgm:t>
    </dgm:pt>
    <dgm:pt modelId="{1FAC13E8-F2EB-4860-B6D9-91A352181084}">
      <dgm:prSet/>
      <dgm:spPr/>
      <dgm:t>
        <a:bodyPr/>
        <a:lstStyle/>
        <a:p>
          <a:r>
            <a:rPr lang="en-US" i="0" dirty="0"/>
            <a:t>Cost is $5,680 every two years</a:t>
          </a:r>
          <a:endParaRPr lang="en-US" dirty="0"/>
        </a:p>
      </dgm:t>
    </dgm:pt>
    <dgm:pt modelId="{D8AE83EE-096D-4A5E-A7A1-1E72C3962929}" type="parTrans" cxnId="{992F71CE-205A-4866-A8CF-8746CDA55E0A}">
      <dgm:prSet/>
      <dgm:spPr/>
      <dgm:t>
        <a:bodyPr/>
        <a:lstStyle/>
        <a:p>
          <a:endParaRPr lang="en-US"/>
        </a:p>
      </dgm:t>
    </dgm:pt>
    <dgm:pt modelId="{372755B1-6144-49F3-B002-4F2D8D421A3C}" type="sibTrans" cxnId="{992F71CE-205A-4866-A8CF-8746CDA55E0A}">
      <dgm:prSet/>
      <dgm:spPr/>
      <dgm:t>
        <a:bodyPr/>
        <a:lstStyle/>
        <a:p>
          <a:endParaRPr lang="en-US"/>
        </a:p>
      </dgm:t>
    </dgm:pt>
    <dgm:pt modelId="{EEB1790D-B9C6-4F6B-82F0-C19178EB8486}">
      <dgm:prSet/>
      <dgm:spPr/>
      <dgm:t>
        <a:bodyPr/>
        <a:lstStyle/>
        <a:p>
          <a:r>
            <a:rPr lang="en-US" i="0" dirty="0"/>
            <a:t>Caregivers have to be registered and there is a shortage of caregivers</a:t>
          </a:r>
          <a:endParaRPr lang="en-US" dirty="0"/>
        </a:p>
      </dgm:t>
    </dgm:pt>
    <dgm:pt modelId="{DE8801FE-2E3A-4B53-ACC9-976D45386BF8}" type="parTrans" cxnId="{BE12C0BE-D806-4A15-A993-EF340C75B5DB}">
      <dgm:prSet/>
      <dgm:spPr/>
      <dgm:t>
        <a:bodyPr/>
        <a:lstStyle/>
        <a:p>
          <a:endParaRPr lang="en-US"/>
        </a:p>
      </dgm:t>
    </dgm:pt>
    <dgm:pt modelId="{B06C63E8-4288-4AA3-953D-54F11810252E}" type="sibTrans" cxnId="{BE12C0BE-D806-4A15-A993-EF340C75B5DB}">
      <dgm:prSet/>
      <dgm:spPr/>
      <dgm:t>
        <a:bodyPr/>
        <a:lstStyle/>
        <a:p>
          <a:endParaRPr lang="en-US"/>
        </a:p>
      </dgm:t>
    </dgm:pt>
    <dgm:pt modelId="{7C6F9037-5A6F-4A1D-8E18-2B5114AB0512}">
      <dgm:prSet/>
      <dgm:spPr/>
      <dgm:t>
        <a:bodyPr/>
        <a:lstStyle/>
        <a:p>
          <a:r>
            <a:rPr lang="en-US" dirty="0"/>
            <a:t>Only 12 states currently do not require licensure (Nebraska, Arizona and others)</a:t>
          </a:r>
        </a:p>
      </dgm:t>
    </dgm:pt>
    <dgm:pt modelId="{50584A92-D2D1-4DBD-91A8-98C51B7C520D}" type="parTrans" cxnId="{C4461F2D-9610-4759-90DF-7B7CD375878E}">
      <dgm:prSet/>
      <dgm:spPr/>
      <dgm:t>
        <a:bodyPr/>
        <a:lstStyle/>
        <a:p>
          <a:endParaRPr lang="en-US"/>
        </a:p>
      </dgm:t>
    </dgm:pt>
    <dgm:pt modelId="{7143440C-B1E6-4501-99DC-B889AB16FCEA}" type="sibTrans" cxnId="{C4461F2D-9610-4759-90DF-7B7CD375878E}">
      <dgm:prSet/>
      <dgm:spPr/>
      <dgm:t>
        <a:bodyPr/>
        <a:lstStyle/>
        <a:p>
          <a:endParaRPr lang="en-US"/>
        </a:p>
      </dgm:t>
    </dgm:pt>
    <dgm:pt modelId="{9BDBAB63-2D95-4542-9ACF-040066D37E9D}">
      <dgm:prSet/>
      <dgm:spPr/>
      <dgm:t>
        <a:bodyPr/>
        <a:lstStyle/>
        <a:p>
          <a:r>
            <a:rPr lang="en-US" dirty="0"/>
            <a:t>For Home Health you must get Medicare Certified</a:t>
          </a:r>
        </a:p>
      </dgm:t>
    </dgm:pt>
    <dgm:pt modelId="{F07AEE0A-7FB0-402C-9E9D-BA7ACAC9A0B0}" type="parTrans" cxnId="{75399FBF-E272-4542-AF04-095C40B8A63B}">
      <dgm:prSet/>
      <dgm:spPr/>
      <dgm:t>
        <a:bodyPr/>
        <a:lstStyle/>
        <a:p>
          <a:endParaRPr lang="en-US"/>
        </a:p>
      </dgm:t>
    </dgm:pt>
    <dgm:pt modelId="{7B6E0ADE-EB4F-4D8B-80FA-E023D4EAB8E3}" type="sibTrans" cxnId="{75399FBF-E272-4542-AF04-095C40B8A63B}">
      <dgm:prSet/>
      <dgm:spPr/>
      <dgm:t>
        <a:bodyPr/>
        <a:lstStyle/>
        <a:p>
          <a:endParaRPr lang="en-US"/>
        </a:p>
      </dgm:t>
    </dgm:pt>
    <dgm:pt modelId="{D6448ADF-5FBB-47F9-AEC4-63DF96856479}">
      <dgm:prSet/>
      <dgm:spPr/>
      <dgm:t>
        <a:bodyPr/>
        <a:lstStyle/>
        <a:p>
          <a:r>
            <a:rPr lang="en-US" i="0" dirty="0"/>
            <a:t>Takes up to one year, requires an RN on staff and is a very detailed process</a:t>
          </a:r>
          <a:endParaRPr lang="en-US" dirty="0"/>
        </a:p>
      </dgm:t>
    </dgm:pt>
    <dgm:pt modelId="{B1529406-CF75-45E8-B1D7-353A55DA17BD}" type="parTrans" cxnId="{D575CD0B-BBA6-495D-95DB-277780E4A632}">
      <dgm:prSet/>
      <dgm:spPr/>
      <dgm:t>
        <a:bodyPr/>
        <a:lstStyle/>
        <a:p>
          <a:endParaRPr lang="en-US"/>
        </a:p>
      </dgm:t>
    </dgm:pt>
    <dgm:pt modelId="{6809438A-F172-4C9A-8B2A-6ABCB8116C91}" type="sibTrans" cxnId="{D575CD0B-BBA6-495D-95DB-277780E4A632}">
      <dgm:prSet/>
      <dgm:spPr/>
      <dgm:t>
        <a:bodyPr/>
        <a:lstStyle/>
        <a:p>
          <a:endParaRPr lang="en-US"/>
        </a:p>
      </dgm:t>
    </dgm:pt>
    <dgm:pt modelId="{99738CDF-9DEC-4489-8A5D-4C05754FE2BA}">
      <dgm:prSet/>
      <dgm:spPr/>
      <dgm:t>
        <a:bodyPr/>
        <a:lstStyle/>
        <a:p>
          <a:r>
            <a:rPr lang="en-US" i="0" dirty="0"/>
            <a:t>Most people utilize consultants</a:t>
          </a:r>
          <a:endParaRPr lang="en-US" dirty="0"/>
        </a:p>
      </dgm:t>
    </dgm:pt>
    <dgm:pt modelId="{6175F049-0753-44E2-8353-E374B032BA82}" type="parTrans" cxnId="{8FB68485-5FD3-4DB5-8FF4-32555A259EA4}">
      <dgm:prSet/>
      <dgm:spPr/>
      <dgm:t>
        <a:bodyPr/>
        <a:lstStyle/>
        <a:p>
          <a:endParaRPr lang="en-US"/>
        </a:p>
      </dgm:t>
    </dgm:pt>
    <dgm:pt modelId="{835B39C5-3DC8-4A97-B1D2-64D2D7AD39C9}" type="sibTrans" cxnId="{8FB68485-5FD3-4DB5-8FF4-32555A259EA4}">
      <dgm:prSet/>
      <dgm:spPr/>
      <dgm:t>
        <a:bodyPr/>
        <a:lstStyle/>
        <a:p>
          <a:endParaRPr lang="en-US"/>
        </a:p>
      </dgm:t>
    </dgm:pt>
    <dgm:pt modelId="{6A8BF38D-76B2-43E6-8989-8AAE7CF972CD}" type="pres">
      <dgm:prSet presAssocID="{653910DA-15B1-43D6-B6FB-AEA7607A2147}" presName="Name0" presStyleCnt="0">
        <dgm:presLayoutVars>
          <dgm:dir/>
          <dgm:animLvl val="lvl"/>
          <dgm:resizeHandles val="exact"/>
        </dgm:presLayoutVars>
      </dgm:prSet>
      <dgm:spPr/>
    </dgm:pt>
    <dgm:pt modelId="{61DC6106-4CFE-435E-A131-8BB73EB89A3C}" type="pres">
      <dgm:prSet presAssocID="{9BDBAB63-2D95-4542-9ACF-040066D37E9D}" presName="boxAndChildren" presStyleCnt="0"/>
      <dgm:spPr/>
    </dgm:pt>
    <dgm:pt modelId="{4E73B2CC-1E5B-47A5-B19B-92A8E7915AB4}" type="pres">
      <dgm:prSet presAssocID="{9BDBAB63-2D95-4542-9ACF-040066D37E9D}" presName="parentTextBox" presStyleLbl="node1" presStyleIdx="0" presStyleCnt="3"/>
      <dgm:spPr/>
    </dgm:pt>
    <dgm:pt modelId="{C2C0F31D-6987-4F4D-9A0B-75098607FFDC}" type="pres">
      <dgm:prSet presAssocID="{9BDBAB63-2D95-4542-9ACF-040066D37E9D}" presName="entireBox" presStyleLbl="node1" presStyleIdx="0" presStyleCnt="3"/>
      <dgm:spPr/>
    </dgm:pt>
    <dgm:pt modelId="{B19EE4D7-5A21-4477-B783-F97C1E8619F3}" type="pres">
      <dgm:prSet presAssocID="{9BDBAB63-2D95-4542-9ACF-040066D37E9D}" presName="descendantBox" presStyleCnt="0"/>
      <dgm:spPr/>
    </dgm:pt>
    <dgm:pt modelId="{048EDCB8-EC09-4AF8-A8C5-756B94C57243}" type="pres">
      <dgm:prSet presAssocID="{D6448ADF-5FBB-47F9-AEC4-63DF96856479}" presName="childTextBox" presStyleLbl="fgAccFollowNode1" presStyleIdx="0" presStyleCnt="6">
        <dgm:presLayoutVars>
          <dgm:bulletEnabled val="1"/>
        </dgm:presLayoutVars>
      </dgm:prSet>
      <dgm:spPr/>
    </dgm:pt>
    <dgm:pt modelId="{E4A15E22-DEC3-45BA-8C1B-9D0F78F4E38E}" type="pres">
      <dgm:prSet presAssocID="{99738CDF-9DEC-4489-8A5D-4C05754FE2BA}" presName="childTextBox" presStyleLbl="fgAccFollowNode1" presStyleIdx="1" presStyleCnt="6">
        <dgm:presLayoutVars>
          <dgm:bulletEnabled val="1"/>
        </dgm:presLayoutVars>
      </dgm:prSet>
      <dgm:spPr/>
    </dgm:pt>
    <dgm:pt modelId="{796D272E-50DE-4D58-9446-63AC60E9D8E3}" type="pres">
      <dgm:prSet presAssocID="{7143440C-B1E6-4501-99DC-B889AB16FCEA}" presName="sp" presStyleCnt="0"/>
      <dgm:spPr/>
    </dgm:pt>
    <dgm:pt modelId="{78890E47-DFD1-4C0D-9536-BD4114B48D88}" type="pres">
      <dgm:prSet presAssocID="{7C6F9037-5A6F-4A1D-8E18-2B5114AB0512}" presName="arrowAndChildren" presStyleCnt="0"/>
      <dgm:spPr/>
    </dgm:pt>
    <dgm:pt modelId="{B51AAF71-220A-48A9-A4C5-F1F7D581A528}" type="pres">
      <dgm:prSet presAssocID="{7C6F9037-5A6F-4A1D-8E18-2B5114AB0512}" presName="parentTextArrow" presStyleLbl="node1" presStyleIdx="1" presStyleCnt="3"/>
      <dgm:spPr/>
    </dgm:pt>
    <dgm:pt modelId="{A43E03C0-222A-4790-9441-E6BFAA354B31}" type="pres">
      <dgm:prSet presAssocID="{EFEB31F6-4BF4-4BEC-9838-84C344412D38}" presName="sp" presStyleCnt="0"/>
      <dgm:spPr/>
    </dgm:pt>
    <dgm:pt modelId="{CC1FA68B-84A3-4A97-B2F2-4B801B1E96C1}" type="pres">
      <dgm:prSet presAssocID="{2D8E5B3E-1825-43D0-9E79-BB41B438F7AE}" presName="arrowAndChildren" presStyleCnt="0"/>
      <dgm:spPr/>
    </dgm:pt>
    <dgm:pt modelId="{2E701479-2162-49C1-9F21-33FD226B04DF}" type="pres">
      <dgm:prSet presAssocID="{2D8E5B3E-1825-43D0-9E79-BB41B438F7AE}" presName="parentTextArrow" presStyleLbl="node1" presStyleIdx="1" presStyleCnt="3"/>
      <dgm:spPr/>
    </dgm:pt>
    <dgm:pt modelId="{A6B18703-B1F5-46D2-B9E2-FDA5FC7B2E8C}" type="pres">
      <dgm:prSet presAssocID="{2D8E5B3E-1825-43D0-9E79-BB41B438F7AE}" presName="arrow" presStyleLbl="node1" presStyleIdx="2" presStyleCnt="3"/>
      <dgm:spPr/>
    </dgm:pt>
    <dgm:pt modelId="{8679FEAA-F1D1-4BCB-B5DD-E600913C6CE5}" type="pres">
      <dgm:prSet presAssocID="{2D8E5B3E-1825-43D0-9E79-BB41B438F7AE}" presName="descendantArrow" presStyleCnt="0"/>
      <dgm:spPr/>
    </dgm:pt>
    <dgm:pt modelId="{AC0274BC-6370-48A7-98E2-87D4FD806FB3}" type="pres">
      <dgm:prSet presAssocID="{8339F51D-AA21-46EB-BE1F-68107F37DD34}" presName="childTextArrow" presStyleLbl="fgAccFollowNode1" presStyleIdx="2" presStyleCnt="6">
        <dgm:presLayoutVars>
          <dgm:bulletEnabled val="1"/>
        </dgm:presLayoutVars>
      </dgm:prSet>
      <dgm:spPr/>
    </dgm:pt>
    <dgm:pt modelId="{D368F738-7868-4CD4-A013-D2FDB2E4F8AB}" type="pres">
      <dgm:prSet presAssocID="{55CF39F4-6CD4-4C5F-8099-4B74D18302A4}" presName="childTextArrow" presStyleLbl="fgAccFollowNode1" presStyleIdx="3" presStyleCnt="6">
        <dgm:presLayoutVars>
          <dgm:bulletEnabled val="1"/>
        </dgm:presLayoutVars>
      </dgm:prSet>
      <dgm:spPr/>
    </dgm:pt>
    <dgm:pt modelId="{B8E73CC8-53E6-4E34-9EA0-A347C6947EF1}" type="pres">
      <dgm:prSet presAssocID="{1FAC13E8-F2EB-4860-B6D9-91A352181084}" presName="childTextArrow" presStyleLbl="fgAccFollowNode1" presStyleIdx="4" presStyleCnt="6">
        <dgm:presLayoutVars>
          <dgm:bulletEnabled val="1"/>
        </dgm:presLayoutVars>
      </dgm:prSet>
      <dgm:spPr/>
    </dgm:pt>
    <dgm:pt modelId="{D1B183E2-E7C7-4C0A-9ABF-4CBA9B4B3EF6}" type="pres">
      <dgm:prSet presAssocID="{EEB1790D-B9C6-4F6B-82F0-C19178EB8486}" presName="childTextArrow" presStyleLbl="fgAccFollowNode1" presStyleIdx="5" presStyleCnt="6">
        <dgm:presLayoutVars>
          <dgm:bulletEnabled val="1"/>
        </dgm:presLayoutVars>
      </dgm:prSet>
      <dgm:spPr/>
    </dgm:pt>
  </dgm:ptLst>
  <dgm:cxnLst>
    <dgm:cxn modelId="{85D2AF0B-4243-4001-BDD0-B6976C662108}" type="presOf" srcId="{99738CDF-9DEC-4489-8A5D-4C05754FE2BA}" destId="{E4A15E22-DEC3-45BA-8C1B-9D0F78F4E38E}" srcOrd="0" destOrd="0" presId="urn:microsoft.com/office/officeart/2005/8/layout/process4"/>
    <dgm:cxn modelId="{D575CD0B-BBA6-495D-95DB-277780E4A632}" srcId="{9BDBAB63-2D95-4542-9ACF-040066D37E9D}" destId="{D6448ADF-5FBB-47F9-AEC4-63DF96856479}" srcOrd="0" destOrd="0" parTransId="{B1529406-CF75-45E8-B1D7-353A55DA17BD}" sibTransId="{6809438A-F172-4C9A-8B2A-6ABCB8116C91}"/>
    <dgm:cxn modelId="{37DA580E-61C9-4A54-AD0B-42AC8F769C74}" type="presOf" srcId="{D6448ADF-5FBB-47F9-AEC4-63DF96856479}" destId="{048EDCB8-EC09-4AF8-A8C5-756B94C57243}" srcOrd="0" destOrd="0" presId="urn:microsoft.com/office/officeart/2005/8/layout/process4"/>
    <dgm:cxn modelId="{6E9D8910-A9C4-439C-B6B1-0727D31B115A}" srcId="{2D8E5B3E-1825-43D0-9E79-BB41B438F7AE}" destId="{55CF39F4-6CD4-4C5F-8099-4B74D18302A4}" srcOrd="1" destOrd="0" parTransId="{886F9583-9C0B-4DF4-A28D-098D12976C65}" sibTransId="{0C8DE678-129D-4EB7-8830-1D3342D4F15C}"/>
    <dgm:cxn modelId="{354E3929-FDDE-4039-972D-363E405ACC25}" type="presOf" srcId="{9BDBAB63-2D95-4542-9ACF-040066D37E9D}" destId="{C2C0F31D-6987-4F4D-9A0B-75098607FFDC}" srcOrd="1" destOrd="0" presId="urn:microsoft.com/office/officeart/2005/8/layout/process4"/>
    <dgm:cxn modelId="{26EECC2A-6EA5-48AE-A356-908B11B9892E}" type="presOf" srcId="{55CF39F4-6CD4-4C5F-8099-4B74D18302A4}" destId="{D368F738-7868-4CD4-A013-D2FDB2E4F8AB}" srcOrd="0" destOrd="0" presId="urn:microsoft.com/office/officeart/2005/8/layout/process4"/>
    <dgm:cxn modelId="{C4461F2D-9610-4759-90DF-7B7CD375878E}" srcId="{653910DA-15B1-43D6-B6FB-AEA7607A2147}" destId="{7C6F9037-5A6F-4A1D-8E18-2B5114AB0512}" srcOrd="1" destOrd="0" parTransId="{50584A92-D2D1-4DBD-91A8-98C51B7C520D}" sibTransId="{7143440C-B1E6-4501-99DC-B889AB16FCEA}"/>
    <dgm:cxn modelId="{BCCBCC58-E5C3-4A38-8C2E-9550B3EC3898}" type="presOf" srcId="{EEB1790D-B9C6-4F6B-82F0-C19178EB8486}" destId="{D1B183E2-E7C7-4C0A-9ABF-4CBA9B4B3EF6}" srcOrd="0" destOrd="0" presId="urn:microsoft.com/office/officeart/2005/8/layout/process4"/>
    <dgm:cxn modelId="{DCC1F57A-76FB-46D4-B3FA-4E5655779814}" type="presOf" srcId="{9BDBAB63-2D95-4542-9ACF-040066D37E9D}" destId="{4E73B2CC-1E5B-47A5-B19B-92A8E7915AB4}" srcOrd="0" destOrd="0" presId="urn:microsoft.com/office/officeart/2005/8/layout/process4"/>
    <dgm:cxn modelId="{91837985-D660-4AE9-A3B0-29389A9168DF}" type="presOf" srcId="{8339F51D-AA21-46EB-BE1F-68107F37DD34}" destId="{AC0274BC-6370-48A7-98E2-87D4FD806FB3}" srcOrd="0" destOrd="0" presId="urn:microsoft.com/office/officeart/2005/8/layout/process4"/>
    <dgm:cxn modelId="{8FB68485-5FD3-4DB5-8FF4-32555A259EA4}" srcId="{9BDBAB63-2D95-4542-9ACF-040066D37E9D}" destId="{99738CDF-9DEC-4489-8A5D-4C05754FE2BA}" srcOrd="1" destOrd="0" parTransId="{6175F049-0753-44E2-8353-E374B032BA82}" sibTransId="{835B39C5-3DC8-4A97-B1D2-64D2D7AD39C9}"/>
    <dgm:cxn modelId="{5F926996-12F0-4B77-97A8-4AC0CC32BD6F}" type="presOf" srcId="{653910DA-15B1-43D6-B6FB-AEA7607A2147}" destId="{6A8BF38D-76B2-43E6-8989-8AAE7CF972CD}" srcOrd="0" destOrd="0" presId="urn:microsoft.com/office/officeart/2005/8/layout/process4"/>
    <dgm:cxn modelId="{FC67E1B5-445A-4A13-A1C6-3A8A1F499F77}" srcId="{2D8E5B3E-1825-43D0-9E79-BB41B438F7AE}" destId="{8339F51D-AA21-46EB-BE1F-68107F37DD34}" srcOrd="0" destOrd="0" parTransId="{943078B5-AA6F-4F18-9C9E-4F6128F0A311}" sibTransId="{CFBF18BA-E570-468A-A478-5A429E742398}"/>
    <dgm:cxn modelId="{BE12C0BE-D806-4A15-A993-EF340C75B5DB}" srcId="{2D8E5B3E-1825-43D0-9E79-BB41B438F7AE}" destId="{EEB1790D-B9C6-4F6B-82F0-C19178EB8486}" srcOrd="3" destOrd="0" parTransId="{DE8801FE-2E3A-4B53-ACC9-976D45386BF8}" sibTransId="{B06C63E8-4288-4AA3-953D-54F11810252E}"/>
    <dgm:cxn modelId="{75399FBF-E272-4542-AF04-095C40B8A63B}" srcId="{653910DA-15B1-43D6-B6FB-AEA7607A2147}" destId="{9BDBAB63-2D95-4542-9ACF-040066D37E9D}" srcOrd="2" destOrd="0" parTransId="{F07AEE0A-7FB0-402C-9E9D-BA7ACAC9A0B0}" sibTransId="{7B6E0ADE-EB4F-4D8B-80FA-E023D4EAB8E3}"/>
    <dgm:cxn modelId="{E4E694C8-4BD1-4822-89D4-25717D5EE10A}" type="presOf" srcId="{2D8E5B3E-1825-43D0-9E79-BB41B438F7AE}" destId="{A6B18703-B1F5-46D2-B9E2-FDA5FC7B2E8C}" srcOrd="1" destOrd="0" presId="urn:microsoft.com/office/officeart/2005/8/layout/process4"/>
    <dgm:cxn modelId="{F06F68CE-E449-4693-84E4-974071443B67}" type="presOf" srcId="{7C6F9037-5A6F-4A1D-8E18-2B5114AB0512}" destId="{B51AAF71-220A-48A9-A4C5-F1F7D581A528}" srcOrd="0" destOrd="0" presId="urn:microsoft.com/office/officeart/2005/8/layout/process4"/>
    <dgm:cxn modelId="{992F71CE-205A-4866-A8CF-8746CDA55E0A}" srcId="{2D8E5B3E-1825-43D0-9E79-BB41B438F7AE}" destId="{1FAC13E8-F2EB-4860-B6D9-91A352181084}" srcOrd="2" destOrd="0" parTransId="{D8AE83EE-096D-4A5E-A7A1-1E72C3962929}" sibTransId="{372755B1-6144-49F3-B002-4F2D8D421A3C}"/>
    <dgm:cxn modelId="{EF57C9F0-CE4A-40BE-B3FC-02F2AE40002C}" type="presOf" srcId="{1FAC13E8-F2EB-4860-B6D9-91A352181084}" destId="{B8E73CC8-53E6-4E34-9EA0-A347C6947EF1}" srcOrd="0" destOrd="0" presId="urn:microsoft.com/office/officeart/2005/8/layout/process4"/>
    <dgm:cxn modelId="{588296F1-7658-43BB-9BDA-0A50C2EF63ED}" type="presOf" srcId="{2D8E5B3E-1825-43D0-9E79-BB41B438F7AE}" destId="{2E701479-2162-49C1-9F21-33FD226B04DF}" srcOrd="0" destOrd="0" presId="urn:microsoft.com/office/officeart/2005/8/layout/process4"/>
    <dgm:cxn modelId="{72E17FF5-312E-4C0F-A578-9487D015C4E2}" srcId="{653910DA-15B1-43D6-B6FB-AEA7607A2147}" destId="{2D8E5B3E-1825-43D0-9E79-BB41B438F7AE}" srcOrd="0" destOrd="0" parTransId="{CE37094C-9E31-45F5-8ECA-97039AB18876}" sibTransId="{EFEB31F6-4BF4-4BEC-9838-84C344412D38}"/>
    <dgm:cxn modelId="{CB598C6D-7612-47F7-8786-CE7A5146645E}" type="presParOf" srcId="{6A8BF38D-76B2-43E6-8989-8AAE7CF972CD}" destId="{61DC6106-4CFE-435E-A131-8BB73EB89A3C}" srcOrd="0" destOrd="0" presId="urn:microsoft.com/office/officeart/2005/8/layout/process4"/>
    <dgm:cxn modelId="{781CE48D-770C-4C1B-92D1-62B7A357ED36}" type="presParOf" srcId="{61DC6106-4CFE-435E-A131-8BB73EB89A3C}" destId="{4E73B2CC-1E5B-47A5-B19B-92A8E7915AB4}" srcOrd="0" destOrd="0" presId="urn:microsoft.com/office/officeart/2005/8/layout/process4"/>
    <dgm:cxn modelId="{429936A4-E7F7-4BE4-AFC2-4CD75CABC869}" type="presParOf" srcId="{61DC6106-4CFE-435E-A131-8BB73EB89A3C}" destId="{C2C0F31D-6987-4F4D-9A0B-75098607FFDC}" srcOrd="1" destOrd="0" presId="urn:microsoft.com/office/officeart/2005/8/layout/process4"/>
    <dgm:cxn modelId="{0F15B1AF-0C3C-472F-A67D-F8508DB15DAF}" type="presParOf" srcId="{61DC6106-4CFE-435E-A131-8BB73EB89A3C}" destId="{B19EE4D7-5A21-4477-B783-F97C1E8619F3}" srcOrd="2" destOrd="0" presId="urn:microsoft.com/office/officeart/2005/8/layout/process4"/>
    <dgm:cxn modelId="{9693F3D8-AC72-466C-BD85-007245C297C7}" type="presParOf" srcId="{B19EE4D7-5A21-4477-B783-F97C1E8619F3}" destId="{048EDCB8-EC09-4AF8-A8C5-756B94C57243}" srcOrd="0" destOrd="0" presId="urn:microsoft.com/office/officeart/2005/8/layout/process4"/>
    <dgm:cxn modelId="{B5CF34C0-D4B6-4185-952E-24E6DB897E97}" type="presParOf" srcId="{B19EE4D7-5A21-4477-B783-F97C1E8619F3}" destId="{E4A15E22-DEC3-45BA-8C1B-9D0F78F4E38E}" srcOrd="1" destOrd="0" presId="urn:microsoft.com/office/officeart/2005/8/layout/process4"/>
    <dgm:cxn modelId="{357DA2CD-11F7-40FD-BDDB-C87E00FC2EA0}" type="presParOf" srcId="{6A8BF38D-76B2-43E6-8989-8AAE7CF972CD}" destId="{796D272E-50DE-4D58-9446-63AC60E9D8E3}" srcOrd="1" destOrd="0" presId="urn:microsoft.com/office/officeart/2005/8/layout/process4"/>
    <dgm:cxn modelId="{35897152-67FE-4563-9AB8-E79DAAADFBAC}" type="presParOf" srcId="{6A8BF38D-76B2-43E6-8989-8AAE7CF972CD}" destId="{78890E47-DFD1-4C0D-9536-BD4114B48D88}" srcOrd="2" destOrd="0" presId="urn:microsoft.com/office/officeart/2005/8/layout/process4"/>
    <dgm:cxn modelId="{60482151-ADEF-46D2-B548-CA718531F368}" type="presParOf" srcId="{78890E47-DFD1-4C0D-9536-BD4114B48D88}" destId="{B51AAF71-220A-48A9-A4C5-F1F7D581A528}" srcOrd="0" destOrd="0" presId="urn:microsoft.com/office/officeart/2005/8/layout/process4"/>
    <dgm:cxn modelId="{2CE58956-DC8A-49C3-8AFF-5C67F4A57ACA}" type="presParOf" srcId="{6A8BF38D-76B2-43E6-8989-8AAE7CF972CD}" destId="{A43E03C0-222A-4790-9441-E6BFAA354B31}" srcOrd="3" destOrd="0" presId="urn:microsoft.com/office/officeart/2005/8/layout/process4"/>
    <dgm:cxn modelId="{F4D98967-2870-482B-A50D-0AA0E5F00921}" type="presParOf" srcId="{6A8BF38D-76B2-43E6-8989-8AAE7CF972CD}" destId="{CC1FA68B-84A3-4A97-B2F2-4B801B1E96C1}" srcOrd="4" destOrd="0" presId="urn:microsoft.com/office/officeart/2005/8/layout/process4"/>
    <dgm:cxn modelId="{E99B1F6E-FAD5-4461-8D4C-AB5A62223A33}" type="presParOf" srcId="{CC1FA68B-84A3-4A97-B2F2-4B801B1E96C1}" destId="{2E701479-2162-49C1-9F21-33FD226B04DF}" srcOrd="0" destOrd="0" presId="urn:microsoft.com/office/officeart/2005/8/layout/process4"/>
    <dgm:cxn modelId="{67836B24-A82B-4836-8091-A8819C73DD6C}" type="presParOf" srcId="{CC1FA68B-84A3-4A97-B2F2-4B801B1E96C1}" destId="{A6B18703-B1F5-46D2-B9E2-FDA5FC7B2E8C}" srcOrd="1" destOrd="0" presId="urn:microsoft.com/office/officeart/2005/8/layout/process4"/>
    <dgm:cxn modelId="{3A2796B4-3BCA-4AB1-AA05-AB54EE3C6F3E}" type="presParOf" srcId="{CC1FA68B-84A3-4A97-B2F2-4B801B1E96C1}" destId="{8679FEAA-F1D1-4BCB-B5DD-E600913C6CE5}" srcOrd="2" destOrd="0" presId="urn:microsoft.com/office/officeart/2005/8/layout/process4"/>
    <dgm:cxn modelId="{B38022D3-E467-4D72-8FDB-A832E7C93FA3}" type="presParOf" srcId="{8679FEAA-F1D1-4BCB-B5DD-E600913C6CE5}" destId="{AC0274BC-6370-48A7-98E2-87D4FD806FB3}" srcOrd="0" destOrd="0" presId="urn:microsoft.com/office/officeart/2005/8/layout/process4"/>
    <dgm:cxn modelId="{3F7B365D-FFFA-4C96-B1FE-201B51F5D7F2}" type="presParOf" srcId="{8679FEAA-F1D1-4BCB-B5DD-E600913C6CE5}" destId="{D368F738-7868-4CD4-A013-D2FDB2E4F8AB}" srcOrd="1" destOrd="0" presId="urn:microsoft.com/office/officeart/2005/8/layout/process4"/>
    <dgm:cxn modelId="{DE8FD536-7410-4F2E-81B8-12A403A7187D}" type="presParOf" srcId="{8679FEAA-F1D1-4BCB-B5DD-E600913C6CE5}" destId="{B8E73CC8-53E6-4E34-9EA0-A347C6947EF1}" srcOrd="2" destOrd="0" presId="urn:microsoft.com/office/officeart/2005/8/layout/process4"/>
    <dgm:cxn modelId="{18E2E0F9-D908-4646-B689-08F1D3816D51}" type="presParOf" srcId="{8679FEAA-F1D1-4BCB-B5DD-E600913C6CE5}" destId="{D1B183E2-E7C7-4C0A-9ABF-4CBA9B4B3EF6}"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0B03D7-F4BC-4FB0-AA1E-F3ABABB6EF63}" type="doc">
      <dgm:prSet loTypeId="urn:microsoft.com/office/officeart/2005/8/layout/vList5" loCatId="list" qsTypeId="urn:microsoft.com/office/officeart/2005/8/quickstyle/simple5" qsCatId="simple" csTypeId="urn:microsoft.com/office/officeart/2005/8/colors/accent3_2" csCatId="accent3"/>
      <dgm:spPr/>
      <dgm:t>
        <a:bodyPr/>
        <a:lstStyle/>
        <a:p>
          <a:endParaRPr lang="en-US"/>
        </a:p>
      </dgm:t>
    </dgm:pt>
    <dgm:pt modelId="{8037E269-83A8-449E-9D6F-DF6007763363}">
      <dgm:prSet/>
      <dgm:spPr/>
      <dgm:t>
        <a:bodyPr/>
        <a:lstStyle/>
        <a:p>
          <a:r>
            <a:rPr lang="en-US" b="1" dirty="0"/>
            <a:t>The market is flooded</a:t>
          </a:r>
        </a:p>
      </dgm:t>
    </dgm:pt>
    <dgm:pt modelId="{363D7EDD-CBC6-4B4B-B0AB-C7FBB372B401}" type="parTrans" cxnId="{F7239E16-7C8C-48CB-89D7-A4E90B038AAB}">
      <dgm:prSet/>
      <dgm:spPr/>
      <dgm:t>
        <a:bodyPr/>
        <a:lstStyle/>
        <a:p>
          <a:endParaRPr lang="en-US"/>
        </a:p>
      </dgm:t>
    </dgm:pt>
    <dgm:pt modelId="{CEE74523-E3FF-4BDB-A110-0CE4ACA78EB3}" type="sibTrans" cxnId="{F7239E16-7C8C-48CB-89D7-A4E90B038AAB}">
      <dgm:prSet/>
      <dgm:spPr/>
      <dgm:t>
        <a:bodyPr/>
        <a:lstStyle/>
        <a:p>
          <a:endParaRPr lang="en-US"/>
        </a:p>
      </dgm:t>
    </dgm:pt>
    <dgm:pt modelId="{3FB4F66E-4B9A-405A-AB8E-1837FB778920}">
      <dgm:prSet/>
      <dgm:spPr/>
      <dgm:t>
        <a:bodyPr/>
        <a:lstStyle/>
        <a:p>
          <a:pPr rtl="0"/>
          <a:r>
            <a:rPr lang="en-US" i="0" dirty="0"/>
            <a:t>There are over</a:t>
          </a:r>
          <a:r>
            <a:rPr lang="en-US" i="0" dirty="0">
              <a:latin typeface="Franklin Gothic Book" panose="020B0503020102020204"/>
            </a:rPr>
            <a:t> 175</a:t>
          </a:r>
          <a:r>
            <a:rPr lang="en-US" i="0" dirty="0"/>
            <a:t> </a:t>
          </a:r>
          <a:r>
            <a:rPr lang="en-US" i="0" dirty="0">
              <a:latin typeface="Franklin Gothic Book" panose="020B0503020102020204"/>
            </a:rPr>
            <a:t>licensed </a:t>
          </a:r>
          <a:r>
            <a:rPr lang="en-US" i="0" dirty="0"/>
            <a:t>agencies in San Diego County</a:t>
          </a:r>
          <a:endParaRPr lang="en-US" dirty="0"/>
        </a:p>
      </dgm:t>
    </dgm:pt>
    <dgm:pt modelId="{45A9B9FB-5EA3-4907-973E-797690702ABE}" type="parTrans" cxnId="{05819D21-5A9C-4D49-BCE4-3D97D9D82F22}">
      <dgm:prSet/>
      <dgm:spPr/>
      <dgm:t>
        <a:bodyPr/>
        <a:lstStyle/>
        <a:p>
          <a:endParaRPr lang="en-US"/>
        </a:p>
      </dgm:t>
    </dgm:pt>
    <dgm:pt modelId="{4111350F-F2DD-43EF-9E68-A16B0EB576E9}" type="sibTrans" cxnId="{05819D21-5A9C-4D49-BCE4-3D97D9D82F22}">
      <dgm:prSet/>
      <dgm:spPr/>
      <dgm:t>
        <a:bodyPr/>
        <a:lstStyle/>
        <a:p>
          <a:endParaRPr lang="en-US"/>
        </a:p>
      </dgm:t>
    </dgm:pt>
    <dgm:pt modelId="{0C83C85B-9185-4D71-B178-AB03B5663DBB}">
      <dgm:prSet/>
      <dgm:spPr/>
      <dgm:t>
        <a:bodyPr/>
        <a:lstStyle/>
        <a:p>
          <a:r>
            <a:rPr lang="en-US" dirty="0"/>
            <a:t>The cost of doing business in California is very high </a:t>
          </a:r>
        </a:p>
      </dgm:t>
    </dgm:pt>
    <dgm:pt modelId="{AB08F5C0-32C5-432E-B9DC-C22B14089A90}" type="parTrans" cxnId="{3CDAD2C0-1E78-40B1-B907-DF0C9D0885E0}">
      <dgm:prSet/>
      <dgm:spPr/>
      <dgm:t>
        <a:bodyPr/>
        <a:lstStyle/>
        <a:p>
          <a:endParaRPr lang="en-US"/>
        </a:p>
      </dgm:t>
    </dgm:pt>
    <dgm:pt modelId="{B5EF68EA-06D8-40C4-9483-4138ABC13234}" type="sibTrans" cxnId="{3CDAD2C0-1E78-40B1-B907-DF0C9D0885E0}">
      <dgm:prSet/>
      <dgm:spPr/>
      <dgm:t>
        <a:bodyPr/>
        <a:lstStyle/>
        <a:p>
          <a:endParaRPr lang="en-US"/>
        </a:p>
      </dgm:t>
    </dgm:pt>
    <dgm:pt modelId="{08E25EA8-182A-4CA2-AFAF-5F89ED32A76B}">
      <dgm:prSet/>
      <dgm:spPr/>
      <dgm:t>
        <a:bodyPr/>
        <a:lstStyle/>
        <a:p>
          <a:r>
            <a:rPr lang="en-US" i="0" dirty="0"/>
            <a:t>Paying Taxes to workers as well as the insurances needed</a:t>
          </a:r>
          <a:endParaRPr lang="en-US" dirty="0"/>
        </a:p>
      </dgm:t>
    </dgm:pt>
    <dgm:pt modelId="{01FA04D1-44EF-4D18-B29E-3F02DBCC3102}" type="parTrans" cxnId="{143A0779-B732-4AEA-AB30-DFBFACDB68E8}">
      <dgm:prSet/>
      <dgm:spPr/>
      <dgm:t>
        <a:bodyPr/>
        <a:lstStyle/>
        <a:p>
          <a:endParaRPr lang="en-US"/>
        </a:p>
      </dgm:t>
    </dgm:pt>
    <dgm:pt modelId="{3437F49C-CB2F-4F50-B126-C9A0C58C69A6}" type="sibTrans" cxnId="{143A0779-B732-4AEA-AB30-DFBFACDB68E8}">
      <dgm:prSet/>
      <dgm:spPr/>
      <dgm:t>
        <a:bodyPr/>
        <a:lstStyle/>
        <a:p>
          <a:endParaRPr lang="en-US"/>
        </a:p>
      </dgm:t>
    </dgm:pt>
    <dgm:pt modelId="{8DB07EDD-B2DA-4E38-A9EB-4020D643946A}">
      <dgm:prSet/>
      <dgm:spPr/>
      <dgm:t>
        <a:bodyPr/>
        <a:lstStyle/>
        <a:p>
          <a:r>
            <a:rPr lang="en-US" i="0" dirty="0"/>
            <a:t>Independent Contractor Agencies are being shut down</a:t>
          </a:r>
          <a:endParaRPr lang="en-US" dirty="0"/>
        </a:p>
      </dgm:t>
    </dgm:pt>
    <dgm:pt modelId="{A14883E7-16F2-42E9-B916-77E91E6C9C2F}" type="parTrans" cxnId="{358C7AB3-6FF0-4A49-96FE-D36DE207F029}">
      <dgm:prSet/>
      <dgm:spPr/>
      <dgm:t>
        <a:bodyPr/>
        <a:lstStyle/>
        <a:p>
          <a:endParaRPr lang="en-US"/>
        </a:p>
      </dgm:t>
    </dgm:pt>
    <dgm:pt modelId="{CAB64753-4556-4103-B021-7A370CB92A4B}" type="sibTrans" cxnId="{358C7AB3-6FF0-4A49-96FE-D36DE207F029}">
      <dgm:prSet/>
      <dgm:spPr/>
      <dgm:t>
        <a:bodyPr/>
        <a:lstStyle/>
        <a:p>
          <a:endParaRPr lang="en-US"/>
        </a:p>
      </dgm:t>
    </dgm:pt>
    <dgm:pt modelId="{E4805ABB-E7E9-41B1-88F1-9A93328AF052}">
      <dgm:prSet/>
      <dgm:spPr/>
      <dgm:t>
        <a:bodyPr/>
        <a:lstStyle/>
        <a:p>
          <a:r>
            <a:rPr lang="en-US" dirty="0"/>
            <a:t>Raising of minimum wage is driving the cost of home care up (over 70% in the next two years)</a:t>
          </a:r>
        </a:p>
      </dgm:t>
    </dgm:pt>
    <dgm:pt modelId="{BA95E1F1-1252-4B14-9BEB-6E92DBFEA836}" type="parTrans" cxnId="{2B157E69-0E32-4F54-A74B-D35C4D13B6FB}">
      <dgm:prSet/>
      <dgm:spPr/>
      <dgm:t>
        <a:bodyPr/>
        <a:lstStyle/>
        <a:p>
          <a:endParaRPr lang="en-US"/>
        </a:p>
      </dgm:t>
    </dgm:pt>
    <dgm:pt modelId="{6630B93B-4AFD-4838-915F-0E1450F7D94B}" type="sibTrans" cxnId="{2B157E69-0E32-4F54-A74B-D35C4D13B6FB}">
      <dgm:prSet/>
      <dgm:spPr/>
      <dgm:t>
        <a:bodyPr/>
        <a:lstStyle/>
        <a:p>
          <a:endParaRPr lang="en-US"/>
        </a:p>
      </dgm:t>
    </dgm:pt>
    <dgm:pt modelId="{73BAE70C-17C9-42A4-A99E-E9A19DFE0C20}">
      <dgm:prSet/>
      <dgm:spPr/>
      <dgm:t>
        <a:bodyPr/>
        <a:lstStyle/>
        <a:p>
          <a:r>
            <a:rPr lang="en-US" dirty="0"/>
            <a:t>Most seniors cannot afford home care</a:t>
          </a:r>
        </a:p>
      </dgm:t>
    </dgm:pt>
    <dgm:pt modelId="{43071D67-F272-427B-8D1B-22C6F60A34B6}" type="parTrans" cxnId="{A90C7270-9A74-413C-AFE6-D7D734052831}">
      <dgm:prSet/>
      <dgm:spPr/>
      <dgm:t>
        <a:bodyPr/>
        <a:lstStyle/>
        <a:p>
          <a:endParaRPr lang="en-US"/>
        </a:p>
      </dgm:t>
    </dgm:pt>
    <dgm:pt modelId="{EB2CFDAF-D584-4D74-869B-E64CD2B1BBB0}" type="sibTrans" cxnId="{A90C7270-9A74-413C-AFE6-D7D734052831}">
      <dgm:prSet/>
      <dgm:spPr/>
      <dgm:t>
        <a:bodyPr/>
        <a:lstStyle/>
        <a:p>
          <a:endParaRPr lang="en-US"/>
        </a:p>
      </dgm:t>
    </dgm:pt>
    <dgm:pt modelId="{1A8284FE-4080-4BBD-8B69-D1FB23AFDE3C}">
      <dgm:prSet/>
      <dgm:spPr/>
      <dgm:t>
        <a:bodyPr/>
        <a:lstStyle/>
        <a:p>
          <a:r>
            <a:rPr lang="en-US" i="0" dirty="0"/>
            <a:t>Licensed Home Care is $24-$30 per hour for a caregiver</a:t>
          </a:r>
          <a:endParaRPr lang="en-US" dirty="0"/>
        </a:p>
      </dgm:t>
    </dgm:pt>
    <dgm:pt modelId="{33A3DE88-4386-41B2-B953-02E51EC3A22E}" type="parTrans" cxnId="{CE63687D-C16C-4889-8511-003B2883E0BD}">
      <dgm:prSet/>
      <dgm:spPr/>
      <dgm:t>
        <a:bodyPr/>
        <a:lstStyle/>
        <a:p>
          <a:endParaRPr lang="en-US"/>
        </a:p>
      </dgm:t>
    </dgm:pt>
    <dgm:pt modelId="{B7A9318D-F23A-46E2-BBBB-A102E3350812}" type="sibTrans" cxnId="{CE63687D-C16C-4889-8511-003B2883E0BD}">
      <dgm:prSet/>
      <dgm:spPr/>
      <dgm:t>
        <a:bodyPr/>
        <a:lstStyle/>
        <a:p>
          <a:endParaRPr lang="en-US"/>
        </a:p>
      </dgm:t>
    </dgm:pt>
    <dgm:pt modelId="{E12A2838-69D5-425B-9238-43C17A2BB9C0}">
      <dgm:prSet/>
      <dgm:spPr/>
      <dgm:t>
        <a:bodyPr/>
        <a:lstStyle/>
        <a:p>
          <a:r>
            <a:rPr lang="en-US" dirty="0"/>
            <a:t>Most family members do not want to spend their "inheritance" on their parent's care</a:t>
          </a:r>
        </a:p>
      </dgm:t>
    </dgm:pt>
    <dgm:pt modelId="{B1AC24E9-95A9-42D2-8CA7-49CEDEE50273}" type="parTrans" cxnId="{D5C09B57-C053-40C5-9C6D-06AB8B5CC17F}">
      <dgm:prSet/>
      <dgm:spPr/>
      <dgm:t>
        <a:bodyPr/>
        <a:lstStyle/>
        <a:p>
          <a:endParaRPr lang="en-US"/>
        </a:p>
      </dgm:t>
    </dgm:pt>
    <dgm:pt modelId="{AE289606-87BC-4AD5-8617-A57FD52FD394}" type="sibTrans" cxnId="{D5C09B57-C053-40C5-9C6D-06AB8B5CC17F}">
      <dgm:prSet/>
      <dgm:spPr/>
      <dgm:t>
        <a:bodyPr/>
        <a:lstStyle/>
        <a:p>
          <a:endParaRPr lang="en-US"/>
        </a:p>
      </dgm:t>
    </dgm:pt>
    <dgm:pt modelId="{80EC2695-5F16-4967-8ACD-570653A77270}">
      <dgm:prSet/>
      <dgm:spPr/>
      <dgm:t>
        <a:bodyPr/>
        <a:lstStyle/>
        <a:p>
          <a:r>
            <a:rPr lang="en-US" dirty="0"/>
            <a:t>Most family members want to place parents with a family member or in an Assisted Living or less expensive care</a:t>
          </a:r>
        </a:p>
      </dgm:t>
    </dgm:pt>
    <dgm:pt modelId="{BAAE1CC4-9DF0-4731-8F84-CDE2038FCE7B}" type="parTrans" cxnId="{09B754E0-CDEE-4225-AB8B-A59F41E325AA}">
      <dgm:prSet/>
      <dgm:spPr/>
      <dgm:t>
        <a:bodyPr/>
        <a:lstStyle/>
        <a:p>
          <a:endParaRPr lang="en-US"/>
        </a:p>
      </dgm:t>
    </dgm:pt>
    <dgm:pt modelId="{334A2A7E-D463-48DA-853F-42E3A53F4739}" type="sibTrans" cxnId="{09B754E0-CDEE-4225-AB8B-A59F41E325AA}">
      <dgm:prSet/>
      <dgm:spPr/>
      <dgm:t>
        <a:bodyPr/>
        <a:lstStyle/>
        <a:p>
          <a:endParaRPr lang="en-US"/>
        </a:p>
      </dgm:t>
    </dgm:pt>
    <dgm:pt modelId="{422FFE98-883B-46C1-93A8-969DC1DD0A34}">
      <dgm:prSet/>
      <dgm:spPr/>
      <dgm:t>
        <a:bodyPr/>
        <a:lstStyle/>
        <a:p>
          <a:r>
            <a:rPr lang="en-US" dirty="0"/>
            <a:t>Lots of private pay caregivers out there working for less money</a:t>
          </a:r>
        </a:p>
      </dgm:t>
    </dgm:pt>
    <dgm:pt modelId="{E96347F6-A279-426B-B71D-655291568885}" type="parTrans" cxnId="{DE98A128-C348-4D8D-A005-BE0B30CF9DB4}">
      <dgm:prSet/>
      <dgm:spPr/>
      <dgm:t>
        <a:bodyPr/>
        <a:lstStyle/>
        <a:p>
          <a:endParaRPr lang="en-US"/>
        </a:p>
      </dgm:t>
    </dgm:pt>
    <dgm:pt modelId="{DC6F37D0-B051-4F48-9781-654F7E7D8321}" type="sibTrans" cxnId="{DE98A128-C348-4D8D-A005-BE0B30CF9DB4}">
      <dgm:prSet/>
      <dgm:spPr/>
      <dgm:t>
        <a:bodyPr/>
        <a:lstStyle/>
        <a:p>
          <a:endParaRPr lang="en-US"/>
        </a:p>
      </dgm:t>
    </dgm:pt>
    <dgm:pt modelId="{8F538D1B-CE7B-44D2-9FCF-FCBD4B4F77E9}" type="pres">
      <dgm:prSet presAssocID="{250B03D7-F4BC-4FB0-AA1E-F3ABABB6EF63}" presName="Name0" presStyleCnt="0">
        <dgm:presLayoutVars>
          <dgm:dir/>
          <dgm:animLvl val="lvl"/>
          <dgm:resizeHandles val="exact"/>
        </dgm:presLayoutVars>
      </dgm:prSet>
      <dgm:spPr/>
    </dgm:pt>
    <dgm:pt modelId="{F597A620-B37A-41AD-B24A-F82CBF55E19A}" type="pres">
      <dgm:prSet presAssocID="{8037E269-83A8-449E-9D6F-DF6007763363}" presName="linNode" presStyleCnt="0"/>
      <dgm:spPr/>
    </dgm:pt>
    <dgm:pt modelId="{143CFF2D-A1AF-457C-ACD6-00DD23835953}" type="pres">
      <dgm:prSet presAssocID="{8037E269-83A8-449E-9D6F-DF6007763363}" presName="parentText" presStyleLbl="node1" presStyleIdx="0" presStyleCnt="7">
        <dgm:presLayoutVars>
          <dgm:chMax val="1"/>
          <dgm:bulletEnabled val="1"/>
        </dgm:presLayoutVars>
      </dgm:prSet>
      <dgm:spPr/>
    </dgm:pt>
    <dgm:pt modelId="{C8EF05A3-9416-402C-B61A-BE03BEF9388A}" type="pres">
      <dgm:prSet presAssocID="{8037E269-83A8-449E-9D6F-DF6007763363}" presName="descendantText" presStyleLbl="alignAccFollowNode1" presStyleIdx="0" presStyleCnt="3">
        <dgm:presLayoutVars>
          <dgm:bulletEnabled val="1"/>
        </dgm:presLayoutVars>
      </dgm:prSet>
      <dgm:spPr/>
    </dgm:pt>
    <dgm:pt modelId="{E91B56FE-0FED-4DF9-949C-726AEE1E063D}" type="pres">
      <dgm:prSet presAssocID="{CEE74523-E3FF-4BDB-A110-0CE4ACA78EB3}" presName="sp" presStyleCnt="0"/>
      <dgm:spPr/>
    </dgm:pt>
    <dgm:pt modelId="{9570C950-2878-4A46-921C-F4C179EA89EE}" type="pres">
      <dgm:prSet presAssocID="{0C83C85B-9185-4D71-B178-AB03B5663DBB}" presName="linNode" presStyleCnt="0"/>
      <dgm:spPr/>
    </dgm:pt>
    <dgm:pt modelId="{36A11F7D-E85B-4124-A2AD-FC2D4C00EC82}" type="pres">
      <dgm:prSet presAssocID="{0C83C85B-9185-4D71-B178-AB03B5663DBB}" presName="parentText" presStyleLbl="node1" presStyleIdx="1" presStyleCnt="7">
        <dgm:presLayoutVars>
          <dgm:chMax val="1"/>
          <dgm:bulletEnabled val="1"/>
        </dgm:presLayoutVars>
      </dgm:prSet>
      <dgm:spPr/>
    </dgm:pt>
    <dgm:pt modelId="{496DDC93-F929-4052-BF75-F4EE89351F56}" type="pres">
      <dgm:prSet presAssocID="{0C83C85B-9185-4D71-B178-AB03B5663DBB}" presName="descendantText" presStyleLbl="alignAccFollowNode1" presStyleIdx="1" presStyleCnt="3">
        <dgm:presLayoutVars>
          <dgm:bulletEnabled val="1"/>
        </dgm:presLayoutVars>
      </dgm:prSet>
      <dgm:spPr/>
    </dgm:pt>
    <dgm:pt modelId="{09DD12D9-41AD-4DB4-9A4C-48912A0AF3C0}" type="pres">
      <dgm:prSet presAssocID="{B5EF68EA-06D8-40C4-9483-4138ABC13234}" presName="sp" presStyleCnt="0"/>
      <dgm:spPr/>
    </dgm:pt>
    <dgm:pt modelId="{30069F1B-6032-4A14-8C01-2A41073A1E04}" type="pres">
      <dgm:prSet presAssocID="{E4805ABB-E7E9-41B1-88F1-9A93328AF052}" presName="linNode" presStyleCnt="0"/>
      <dgm:spPr/>
    </dgm:pt>
    <dgm:pt modelId="{ADE0249D-D0B9-4652-A5E0-C873080F1CE7}" type="pres">
      <dgm:prSet presAssocID="{E4805ABB-E7E9-41B1-88F1-9A93328AF052}" presName="parentText" presStyleLbl="node1" presStyleIdx="2" presStyleCnt="7">
        <dgm:presLayoutVars>
          <dgm:chMax val="1"/>
          <dgm:bulletEnabled val="1"/>
        </dgm:presLayoutVars>
      </dgm:prSet>
      <dgm:spPr/>
    </dgm:pt>
    <dgm:pt modelId="{E1F29876-CE1A-4736-9A62-B1C9001618EE}" type="pres">
      <dgm:prSet presAssocID="{6630B93B-4AFD-4838-915F-0E1450F7D94B}" presName="sp" presStyleCnt="0"/>
      <dgm:spPr/>
    </dgm:pt>
    <dgm:pt modelId="{5140D6DB-EEA0-4C49-BF2C-B4E797B1B60D}" type="pres">
      <dgm:prSet presAssocID="{73BAE70C-17C9-42A4-A99E-E9A19DFE0C20}" presName="linNode" presStyleCnt="0"/>
      <dgm:spPr/>
    </dgm:pt>
    <dgm:pt modelId="{85275B7A-C03B-4152-BCDE-830B82F7D3EE}" type="pres">
      <dgm:prSet presAssocID="{73BAE70C-17C9-42A4-A99E-E9A19DFE0C20}" presName="parentText" presStyleLbl="node1" presStyleIdx="3" presStyleCnt="7">
        <dgm:presLayoutVars>
          <dgm:chMax val="1"/>
          <dgm:bulletEnabled val="1"/>
        </dgm:presLayoutVars>
      </dgm:prSet>
      <dgm:spPr/>
    </dgm:pt>
    <dgm:pt modelId="{F79B2AE5-2AEC-4113-B50D-6EEDEEF1376E}" type="pres">
      <dgm:prSet presAssocID="{73BAE70C-17C9-42A4-A99E-E9A19DFE0C20}" presName="descendantText" presStyleLbl="alignAccFollowNode1" presStyleIdx="2" presStyleCnt="3">
        <dgm:presLayoutVars>
          <dgm:bulletEnabled val="1"/>
        </dgm:presLayoutVars>
      </dgm:prSet>
      <dgm:spPr/>
    </dgm:pt>
    <dgm:pt modelId="{42204C38-B646-4896-9BDE-A5DF8A6460C4}" type="pres">
      <dgm:prSet presAssocID="{EB2CFDAF-D584-4D74-869B-E64CD2B1BBB0}" presName="sp" presStyleCnt="0"/>
      <dgm:spPr/>
    </dgm:pt>
    <dgm:pt modelId="{17975A68-94C5-462E-88B2-5412AE631DD5}" type="pres">
      <dgm:prSet presAssocID="{E12A2838-69D5-425B-9238-43C17A2BB9C0}" presName="linNode" presStyleCnt="0"/>
      <dgm:spPr/>
    </dgm:pt>
    <dgm:pt modelId="{929BD296-DCC8-4CCB-B59C-CA87EC0468B2}" type="pres">
      <dgm:prSet presAssocID="{E12A2838-69D5-425B-9238-43C17A2BB9C0}" presName="parentText" presStyleLbl="node1" presStyleIdx="4" presStyleCnt="7">
        <dgm:presLayoutVars>
          <dgm:chMax val="1"/>
          <dgm:bulletEnabled val="1"/>
        </dgm:presLayoutVars>
      </dgm:prSet>
      <dgm:spPr/>
    </dgm:pt>
    <dgm:pt modelId="{225C89CF-B618-4949-A323-47372F858437}" type="pres">
      <dgm:prSet presAssocID="{AE289606-87BC-4AD5-8617-A57FD52FD394}" presName="sp" presStyleCnt="0"/>
      <dgm:spPr/>
    </dgm:pt>
    <dgm:pt modelId="{FDB52FE4-EAEC-49DB-A647-D8B6ADDB6A21}" type="pres">
      <dgm:prSet presAssocID="{80EC2695-5F16-4967-8ACD-570653A77270}" presName="linNode" presStyleCnt="0"/>
      <dgm:spPr/>
    </dgm:pt>
    <dgm:pt modelId="{37D97C90-38F1-41A5-92DB-4775C16D8BC5}" type="pres">
      <dgm:prSet presAssocID="{80EC2695-5F16-4967-8ACD-570653A77270}" presName="parentText" presStyleLbl="node1" presStyleIdx="5" presStyleCnt="7">
        <dgm:presLayoutVars>
          <dgm:chMax val="1"/>
          <dgm:bulletEnabled val="1"/>
        </dgm:presLayoutVars>
      </dgm:prSet>
      <dgm:spPr/>
    </dgm:pt>
    <dgm:pt modelId="{2AD67F2C-D1B1-4277-B941-6F471C2E7F18}" type="pres">
      <dgm:prSet presAssocID="{334A2A7E-D463-48DA-853F-42E3A53F4739}" presName="sp" presStyleCnt="0"/>
      <dgm:spPr/>
    </dgm:pt>
    <dgm:pt modelId="{082C6400-A55E-4EF5-8741-24A3991E8888}" type="pres">
      <dgm:prSet presAssocID="{422FFE98-883B-46C1-93A8-969DC1DD0A34}" presName="linNode" presStyleCnt="0"/>
      <dgm:spPr/>
    </dgm:pt>
    <dgm:pt modelId="{1634A24F-7BD5-4B1C-BE90-F0DB00C14256}" type="pres">
      <dgm:prSet presAssocID="{422FFE98-883B-46C1-93A8-969DC1DD0A34}" presName="parentText" presStyleLbl="node1" presStyleIdx="6" presStyleCnt="7">
        <dgm:presLayoutVars>
          <dgm:chMax val="1"/>
          <dgm:bulletEnabled val="1"/>
        </dgm:presLayoutVars>
      </dgm:prSet>
      <dgm:spPr/>
    </dgm:pt>
  </dgm:ptLst>
  <dgm:cxnLst>
    <dgm:cxn modelId="{06712E00-D53A-4972-9028-03D71D528F24}" type="presOf" srcId="{1A8284FE-4080-4BBD-8B69-D1FB23AFDE3C}" destId="{F79B2AE5-2AEC-4113-B50D-6EEDEEF1376E}" srcOrd="0" destOrd="0" presId="urn:microsoft.com/office/officeart/2005/8/layout/vList5"/>
    <dgm:cxn modelId="{C3B48700-1424-4F8B-9C7D-A0C123568256}" type="presOf" srcId="{E4805ABB-E7E9-41B1-88F1-9A93328AF052}" destId="{ADE0249D-D0B9-4652-A5E0-C873080F1CE7}" srcOrd="0" destOrd="0" presId="urn:microsoft.com/office/officeart/2005/8/layout/vList5"/>
    <dgm:cxn modelId="{E341A705-7E7B-4FF2-80EE-F2EC1BAAD053}" type="presOf" srcId="{08E25EA8-182A-4CA2-AFAF-5F89ED32A76B}" destId="{496DDC93-F929-4052-BF75-F4EE89351F56}" srcOrd="0" destOrd="0" presId="urn:microsoft.com/office/officeart/2005/8/layout/vList5"/>
    <dgm:cxn modelId="{F7239E16-7C8C-48CB-89D7-A4E90B038AAB}" srcId="{250B03D7-F4BC-4FB0-AA1E-F3ABABB6EF63}" destId="{8037E269-83A8-449E-9D6F-DF6007763363}" srcOrd="0" destOrd="0" parTransId="{363D7EDD-CBC6-4B4B-B0AB-C7FBB372B401}" sibTransId="{CEE74523-E3FF-4BDB-A110-0CE4ACA78EB3}"/>
    <dgm:cxn modelId="{05819D21-5A9C-4D49-BCE4-3D97D9D82F22}" srcId="{8037E269-83A8-449E-9D6F-DF6007763363}" destId="{3FB4F66E-4B9A-405A-AB8E-1837FB778920}" srcOrd="0" destOrd="0" parTransId="{45A9B9FB-5EA3-4907-973E-797690702ABE}" sibTransId="{4111350F-F2DD-43EF-9E68-A16B0EB576E9}"/>
    <dgm:cxn modelId="{D2EC0728-A2C1-4E88-BB9F-DAFCB9DE7C87}" type="presOf" srcId="{3FB4F66E-4B9A-405A-AB8E-1837FB778920}" destId="{C8EF05A3-9416-402C-B61A-BE03BEF9388A}" srcOrd="0" destOrd="0" presId="urn:microsoft.com/office/officeart/2005/8/layout/vList5"/>
    <dgm:cxn modelId="{DE98A128-C348-4D8D-A005-BE0B30CF9DB4}" srcId="{250B03D7-F4BC-4FB0-AA1E-F3ABABB6EF63}" destId="{422FFE98-883B-46C1-93A8-969DC1DD0A34}" srcOrd="6" destOrd="0" parTransId="{E96347F6-A279-426B-B71D-655291568885}" sibTransId="{DC6F37D0-B051-4F48-9781-654F7E7D8321}"/>
    <dgm:cxn modelId="{3296EF2D-488F-4089-9E49-00A560726896}" type="presOf" srcId="{0C83C85B-9185-4D71-B178-AB03B5663DBB}" destId="{36A11F7D-E85B-4124-A2AD-FC2D4C00EC82}" srcOrd="0" destOrd="0" presId="urn:microsoft.com/office/officeart/2005/8/layout/vList5"/>
    <dgm:cxn modelId="{9CAB9662-2A87-4327-A2E2-8840BE6F9709}" type="presOf" srcId="{E12A2838-69D5-425B-9238-43C17A2BB9C0}" destId="{929BD296-DCC8-4CCB-B59C-CA87EC0468B2}" srcOrd="0" destOrd="0" presId="urn:microsoft.com/office/officeart/2005/8/layout/vList5"/>
    <dgm:cxn modelId="{2B157E69-0E32-4F54-A74B-D35C4D13B6FB}" srcId="{250B03D7-F4BC-4FB0-AA1E-F3ABABB6EF63}" destId="{E4805ABB-E7E9-41B1-88F1-9A93328AF052}" srcOrd="2" destOrd="0" parTransId="{BA95E1F1-1252-4B14-9BEB-6E92DBFEA836}" sibTransId="{6630B93B-4AFD-4838-915F-0E1450F7D94B}"/>
    <dgm:cxn modelId="{A90C7270-9A74-413C-AFE6-D7D734052831}" srcId="{250B03D7-F4BC-4FB0-AA1E-F3ABABB6EF63}" destId="{73BAE70C-17C9-42A4-A99E-E9A19DFE0C20}" srcOrd="3" destOrd="0" parTransId="{43071D67-F272-427B-8D1B-22C6F60A34B6}" sibTransId="{EB2CFDAF-D584-4D74-869B-E64CD2B1BBB0}"/>
    <dgm:cxn modelId="{D5C09B57-C053-40C5-9C6D-06AB8B5CC17F}" srcId="{250B03D7-F4BC-4FB0-AA1E-F3ABABB6EF63}" destId="{E12A2838-69D5-425B-9238-43C17A2BB9C0}" srcOrd="4" destOrd="0" parTransId="{B1AC24E9-95A9-42D2-8CA7-49CEDEE50273}" sibTransId="{AE289606-87BC-4AD5-8617-A57FD52FD394}"/>
    <dgm:cxn modelId="{143A0779-B732-4AEA-AB30-DFBFACDB68E8}" srcId="{0C83C85B-9185-4D71-B178-AB03B5663DBB}" destId="{08E25EA8-182A-4CA2-AFAF-5F89ED32A76B}" srcOrd="0" destOrd="0" parTransId="{01FA04D1-44EF-4D18-B29E-3F02DBCC3102}" sibTransId="{3437F49C-CB2F-4F50-B126-C9A0C58C69A6}"/>
    <dgm:cxn modelId="{CE63687D-C16C-4889-8511-003B2883E0BD}" srcId="{73BAE70C-17C9-42A4-A99E-E9A19DFE0C20}" destId="{1A8284FE-4080-4BBD-8B69-D1FB23AFDE3C}" srcOrd="0" destOrd="0" parTransId="{33A3DE88-4386-41B2-B953-02E51EC3A22E}" sibTransId="{B7A9318D-F23A-46E2-BBBB-A102E3350812}"/>
    <dgm:cxn modelId="{6B7EEA7D-CF4D-444D-A8BD-828FDA4F9F13}" type="presOf" srcId="{73BAE70C-17C9-42A4-A99E-E9A19DFE0C20}" destId="{85275B7A-C03B-4152-BCDE-830B82F7D3EE}" srcOrd="0" destOrd="0" presId="urn:microsoft.com/office/officeart/2005/8/layout/vList5"/>
    <dgm:cxn modelId="{22F1AE94-965F-4455-A713-0DAA10DB970B}" type="presOf" srcId="{422FFE98-883B-46C1-93A8-969DC1DD0A34}" destId="{1634A24F-7BD5-4B1C-BE90-F0DB00C14256}" srcOrd="0" destOrd="0" presId="urn:microsoft.com/office/officeart/2005/8/layout/vList5"/>
    <dgm:cxn modelId="{358C7AB3-6FF0-4A49-96FE-D36DE207F029}" srcId="{0C83C85B-9185-4D71-B178-AB03B5663DBB}" destId="{8DB07EDD-B2DA-4E38-A9EB-4020D643946A}" srcOrd="1" destOrd="0" parTransId="{A14883E7-16F2-42E9-B916-77E91E6C9C2F}" sibTransId="{CAB64753-4556-4103-B021-7A370CB92A4B}"/>
    <dgm:cxn modelId="{3CDAD2C0-1E78-40B1-B907-DF0C9D0885E0}" srcId="{250B03D7-F4BC-4FB0-AA1E-F3ABABB6EF63}" destId="{0C83C85B-9185-4D71-B178-AB03B5663DBB}" srcOrd="1" destOrd="0" parTransId="{AB08F5C0-32C5-432E-B9DC-C22B14089A90}" sibTransId="{B5EF68EA-06D8-40C4-9483-4138ABC13234}"/>
    <dgm:cxn modelId="{DEED6DCB-4D8A-4C0A-AE3A-D8A151F2128F}" type="presOf" srcId="{8DB07EDD-B2DA-4E38-A9EB-4020D643946A}" destId="{496DDC93-F929-4052-BF75-F4EE89351F56}" srcOrd="0" destOrd="1" presId="urn:microsoft.com/office/officeart/2005/8/layout/vList5"/>
    <dgm:cxn modelId="{09B754E0-CDEE-4225-AB8B-A59F41E325AA}" srcId="{250B03D7-F4BC-4FB0-AA1E-F3ABABB6EF63}" destId="{80EC2695-5F16-4967-8ACD-570653A77270}" srcOrd="5" destOrd="0" parTransId="{BAAE1CC4-9DF0-4731-8F84-CDE2038FCE7B}" sibTransId="{334A2A7E-D463-48DA-853F-42E3A53F4739}"/>
    <dgm:cxn modelId="{11BAA3F1-1AF5-4103-BA0B-FD2B0119ACB4}" type="presOf" srcId="{250B03D7-F4BC-4FB0-AA1E-F3ABABB6EF63}" destId="{8F538D1B-CE7B-44D2-9FCF-FCBD4B4F77E9}" srcOrd="0" destOrd="0" presId="urn:microsoft.com/office/officeart/2005/8/layout/vList5"/>
    <dgm:cxn modelId="{B79385F4-25EC-4468-9A74-899CFDE4533F}" type="presOf" srcId="{8037E269-83A8-449E-9D6F-DF6007763363}" destId="{143CFF2D-A1AF-457C-ACD6-00DD23835953}" srcOrd="0" destOrd="0" presId="urn:microsoft.com/office/officeart/2005/8/layout/vList5"/>
    <dgm:cxn modelId="{33FF49F5-960D-45BA-B4C7-32D41DB1EE3C}" type="presOf" srcId="{80EC2695-5F16-4967-8ACD-570653A77270}" destId="{37D97C90-38F1-41A5-92DB-4775C16D8BC5}" srcOrd="0" destOrd="0" presId="urn:microsoft.com/office/officeart/2005/8/layout/vList5"/>
    <dgm:cxn modelId="{571A168C-9D52-4C4B-8287-F819B8421CDF}" type="presParOf" srcId="{8F538D1B-CE7B-44D2-9FCF-FCBD4B4F77E9}" destId="{F597A620-B37A-41AD-B24A-F82CBF55E19A}" srcOrd="0" destOrd="0" presId="urn:microsoft.com/office/officeart/2005/8/layout/vList5"/>
    <dgm:cxn modelId="{E3444249-93F5-4A0A-9BCF-EE134761C119}" type="presParOf" srcId="{F597A620-B37A-41AD-B24A-F82CBF55E19A}" destId="{143CFF2D-A1AF-457C-ACD6-00DD23835953}" srcOrd="0" destOrd="0" presId="urn:microsoft.com/office/officeart/2005/8/layout/vList5"/>
    <dgm:cxn modelId="{D2137A1A-8DFB-47AD-BCE2-85893E78F0DA}" type="presParOf" srcId="{F597A620-B37A-41AD-B24A-F82CBF55E19A}" destId="{C8EF05A3-9416-402C-B61A-BE03BEF9388A}" srcOrd="1" destOrd="0" presId="urn:microsoft.com/office/officeart/2005/8/layout/vList5"/>
    <dgm:cxn modelId="{11C08885-0555-4F1D-843D-0761F6DA1313}" type="presParOf" srcId="{8F538D1B-CE7B-44D2-9FCF-FCBD4B4F77E9}" destId="{E91B56FE-0FED-4DF9-949C-726AEE1E063D}" srcOrd="1" destOrd="0" presId="urn:microsoft.com/office/officeart/2005/8/layout/vList5"/>
    <dgm:cxn modelId="{1E6DD989-BF8E-49BC-873A-6F5E6E1FE6BA}" type="presParOf" srcId="{8F538D1B-CE7B-44D2-9FCF-FCBD4B4F77E9}" destId="{9570C950-2878-4A46-921C-F4C179EA89EE}" srcOrd="2" destOrd="0" presId="urn:microsoft.com/office/officeart/2005/8/layout/vList5"/>
    <dgm:cxn modelId="{50752676-ACDF-4585-8E28-83ADF571A089}" type="presParOf" srcId="{9570C950-2878-4A46-921C-F4C179EA89EE}" destId="{36A11F7D-E85B-4124-A2AD-FC2D4C00EC82}" srcOrd="0" destOrd="0" presId="urn:microsoft.com/office/officeart/2005/8/layout/vList5"/>
    <dgm:cxn modelId="{1829AAC2-0C68-4878-9B56-8C154FB0E8C3}" type="presParOf" srcId="{9570C950-2878-4A46-921C-F4C179EA89EE}" destId="{496DDC93-F929-4052-BF75-F4EE89351F56}" srcOrd="1" destOrd="0" presId="urn:microsoft.com/office/officeart/2005/8/layout/vList5"/>
    <dgm:cxn modelId="{54D5C1BD-3C96-4250-BA71-57002F70CB81}" type="presParOf" srcId="{8F538D1B-CE7B-44D2-9FCF-FCBD4B4F77E9}" destId="{09DD12D9-41AD-4DB4-9A4C-48912A0AF3C0}" srcOrd="3" destOrd="0" presId="urn:microsoft.com/office/officeart/2005/8/layout/vList5"/>
    <dgm:cxn modelId="{DDDF8C1B-005D-4538-8579-CB4A53C0E4BF}" type="presParOf" srcId="{8F538D1B-CE7B-44D2-9FCF-FCBD4B4F77E9}" destId="{30069F1B-6032-4A14-8C01-2A41073A1E04}" srcOrd="4" destOrd="0" presId="urn:microsoft.com/office/officeart/2005/8/layout/vList5"/>
    <dgm:cxn modelId="{701D6C7A-6E6C-484E-9335-83BE4EAD652C}" type="presParOf" srcId="{30069F1B-6032-4A14-8C01-2A41073A1E04}" destId="{ADE0249D-D0B9-4652-A5E0-C873080F1CE7}" srcOrd="0" destOrd="0" presId="urn:microsoft.com/office/officeart/2005/8/layout/vList5"/>
    <dgm:cxn modelId="{9F55DDC9-257F-4F7B-91F9-9FDB4A7F5E96}" type="presParOf" srcId="{8F538D1B-CE7B-44D2-9FCF-FCBD4B4F77E9}" destId="{E1F29876-CE1A-4736-9A62-B1C9001618EE}" srcOrd="5" destOrd="0" presId="urn:microsoft.com/office/officeart/2005/8/layout/vList5"/>
    <dgm:cxn modelId="{DDBD166C-B13F-4A67-9E67-4E0CBEB3A06B}" type="presParOf" srcId="{8F538D1B-CE7B-44D2-9FCF-FCBD4B4F77E9}" destId="{5140D6DB-EEA0-4C49-BF2C-B4E797B1B60D}" srcOrd="6" destOrd="0" presId="urn:microsoft.com/office/officeart/2005/8/layout/vList5"/>
    <dgm:cxn modelId="{B4552AA6-3030-4ACF-960C-CB939505856F}" type="presParOf" srcId="{5140D6DB-EEA0-4C49-BF2C-B4E797B1B60D}" destId="{85275B7A-C03B-4152-BCDE-830B82F7D3EE}" srcOrd="0" destOrd="0" presId="urn:microsoft.com/office/officeart/2005/8/layout/vList5"/>
    <dgm:cxn modelId="{933B18B7-0D0A-451A-A6BA-E7B14CE2FDEA}" type="presParOf" srcId="{5140D6DB-EEA0-4C49-BF2C-B4E797B1B60D}" destId="{F79B2AE5-2AEC-4113-B50D-6EEDEEF1376E}" srcOrd="1" destOrd="0" presId="urn:microsoft.com/office/officeart/2005/8/layout/vList5"/>
    <dgm:cxn modelId="{F6DECFD7-87FF-4528-ABE0-1FA65E42F32B}" type="presParOf" srcId="{8F538D1B-CE7B-44D2-9FCF-FCBD4B4F77E9}" destId="{42204C38-B646-4896-9BDE-A5DF8A6460C4}" srcOrd="7" destOrd="0" presId="urn:microsoft.com/office/officeart/2005/8/layout/vList5"/>
    <dgm:cxn modelId="{72D23967-521C-4123-A4B7-412F957FAF31}" type="presParOf" srcId="{8F538D1B-CE7B-44D2-9FCF-FCBD4B4F77E9}" destId="{17975A68-94C5-462E-88B2-5412AE631DD5}" srcOrd="8" destOrd="0" presId="urn:microsoft.com/office/officeart/2005/8/layout/vList5"/>
    <dgm:cxn modelId="{B5D0C2FC-0B48-4F40-A022-19119AB0D349}" type="presParOf" srcId="{17975A68-94C5-462E-88B2-5412AE631DD5}" destId="{929BD296-DCC8-4CCB-B59C-CA87EC0468B2}" srcOrd="0" destOrd="0" presId="urn:microsoft.com/office/officeart/2005/8/layout/vList5"/>
    <dgm:cxn modelId="{B03C5BED-DA8F-4BCE-87BB-788B1B1706F0}" type="presParOf" srcId="{8F538D1B-CE7B-44D2-9FCF-FCBD4B4F77E9}" destId="{225C89CF-B618-4949-A323-47372F858437}" srcOrd="9" destOrd="0" presId="urn:microsoft.com/office/officeart/2005/8/layout/vList5"/>
    <dgm:cxn modelId="{A436ECD8-1060-48CD-8516-DA7B8255E6C5}" type="presParOf" srcId="{8F538D1B-CE7B-44D2-9FCF-FCBD4B4F77E9}" destId="{FDB52FE4-EAEC-49DB-A647-D8B6ADDB6A21}" srcOrd="10" destOrd="0" presId="urn:microsoft.com/office/officeart/2005/8/layout/vList5"/>
    <dgm:cxn modelId="{2F8C3899-8CA5-41CC-AF71-277999905FD7}" type="presParOf" srcId="{FDB52FE4-EAEC-49DB-A647-D8B6ADDB6A21}" destId="{37D97C90-38F1-41A5-92DB-4775C16D8BC5}" srcOrd="0" destOrd="0" presId="urn:microsoft.com/office/officeart/2005/8/layout/vList5"/>
    <dgm:cxn modelId="{C3F5CD72-5784-4573-97A9-5CCD78AAE6EE}" type="presParOf" srcId="{8F538D1B-CE7B-44D2-9FCF-FCBD4B4F77E9}" destId="{2AD67F2C-D1B1-4277-B941-6F471C2E7F18}" srcOrd="11" destOrd="0" presId="urn:microsoft.com/office/officeart/2005/8/layout/vList5"/>
    <dgm:cxn modelId="{58B5250E-5215-4300-AF93-AC1ACF69AD32}" type="presParOf" srcId="{8F538D1B-CE7B-44D2-9FCF-FCBD4B4F77E9}" destId="{082C6400-A55E-4EF5-8741-24A3991E8888}" srcOrd="12" destOrd="0" presId="urn:microsoft.com/office/officeart/2005/8/layout/vList5"/>
    <dgm:cxn modelId="{5E62E7EC-D3DD-442A-BD84-A84AB42B4055}" type="presParOf" srcId="{082C6400-A55E-4EF5-8741-24A3991E8888}" destId="{1634A24F-7BD5-4B1C-BE90-F0DB00C1425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9A8A16-06D2-485F-85A0-43B0B361184B}"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F6356CD7-1297-42BA-8A5C-76328F673196}">
      <dgm:prSet/>
      <dgm:spPr/>
      <dgm:t>
        <a:bodyPr/>
        <a:lstStyle/>
        <a:p>
          <a:r>
            <a:rPr lang="en-US"/>
            <a:t>Why?</a:t>
          </a:r>
        </a:p>
      </dgm:t>
    </dgm:pt>
    <dgm:pt modelId="{DEB42FD1-63DD-4EE4-98EF-6A1E65D1B4A5}" type="parTrans" cxnId="{C0034697-C016-4833-80B8-E5DAB34F4EE6}">
      <dgm:prSet/>
      <dgm:spPr/>
      <dgm:t>
        <a:bodyPr/>
        <a:lstStyle/>
        <a:p>
          <a:endParaRPr lang="en-US"/>
        </a:p>
      </dgm:t>
    </dgm:pt>
    <dgm:pt modelId="{80188320-A2F8-4816-88FB-F8D423828FA8}" type="sibTrans" cxnId="{C0034697-C016-4833-80B8-E5DAB34F4EE6}">
      <dgm:prSet/>
      <dgm:spPr/>
      <dgm:t>
        <a:bodyPr/>
        <a:lstStyle/>
        <a:p>
          <a:endParaRPr lang="en-US"/>
        </a:p>
      </dgm:t>
    </dgm:pt>
    <dgm:pt modelId="{3EDC460A-AB4C-467E-BCA7-CAF173D83211}">
      <dgm:prSet/>
      <dgm:spPr/>
      <dgm:t>
        <a:bodyPr/>
        <a:lstStyle/>
        <a:p>
          <a:r>
            <a:rPr lang="en-US" i="0"/>
            <a:t>Everyone opening in the senior care space has a story, and that story is needed to propel them forward and keep them focused</a:t>
          </a:r>
          <a:endParaRPr lang="en-US"/>
        </a:p>
      </dgm:t>
    </dgm:pt>
    <dgm:pt modelId="{643775D0-143F-49F9-93FA-51379D678D85}" type="parTrans" cxnId="{A954ECD6-BD70-40FF-B7B2-F93018BA0898}">
      <dgm:prSet/>
      <dgm:spPr/>
      <dgm:t>
        <a:bodyPr/>
        <a:lstStyle/>
        <a:p>
          <a:endParaRPr lang="en-US"/>
        </a:p>
      </dgm:t>
    </dgm:pt>
    <dgm:pt modelId="{A3A5E440-A403-4CBC-BB12-C6C9250816EF}" type="sibTrans" cxnId="{A954ECD6-BD70-40FF-B7B2-F93018BA0898}">
      <dgm:prSet/>
      <dgm:spPr/>
      <dgm:t>
        <a:bodyPr/>
        <a:lstStyle/>
        <a:p>
          <a:endParaRPr lang="en-US"/>
        </a:p>
      </dgm:t>
    </dgm:pt>
    <dgm:pt modelId="{EBEA24AF-F617-463E-92C4-4D8C85231D3D}">
      <dgm:prSet/>
      <dgm:spPr/>
      <dgm:t>
        <a:bodyPr/>
        <a:lstStyle/>
        <a:p>
          <a:r>
            <a:rPr lang="en-US"/>
            <a:t>Do you own a home? Or will you rent?</a:t>
          </a:r>
        </a:p>
      </dgm:t>
    </dgm:pt>
    <dgm:pt modelId="{537871E0-72D4-49B1-95D1-6F93C3C4EBBE}" type="parTrans" cxnId="{DCB1EEE9-D850-405D-991A-A2F2F19943E3}">
      <dgm:prSet/>
      <dgm:spPr/>
      <dgm:t>
        <a:bodyPr/>
        <a:lstStyle/>
        <a:p>
          <a:endParaRPr lang="en-US"/>
        </a:p>
      </dgm:t>
    </dgm:pt>
    <dgm:pt modelId="{C49535FD-6E19-4F0A-925B-09B92D55976E}" type="sibTrans" cxnId="{DCB1EEE9-D850-405D-991A-A2F2F19943E3}">
      <dgm:prSet/>
      <dgm:spPr/>
      <dgm:t>
        <a:bodyPr/>
        <a:lstStyle/>
        <a:p>
          <a:endParaRPr lang="en-US"/>
        </a:p>
      </dgm:t>
    </dgm:pt>
    <dgm:pt modelId="{2D9AFE68-D8FD-4F01-A8A5-5C04B54CCA66}">
      <dgm:prSet/>
      <dgm:spPr/>
      <dgm:t>
        <a:bodyPr/>
        <a:lstStyle/>
        <a:p>
          <a:r>
            <a:rPr lang="en-US" i="0"/>
            <a:t>These facilities are usually based out of private homes</a:t>
          </a:r>
          <a:endParaRPr lang="en-US"/>
        </a:p>
      </dgm:t>
    </dgm:pt>
    <dgm:pt modelId="{3D628195-EB79-401F-AFF4-20739CE0DC22}" type="parTrans" cxnId="{F4E86F5D-B34E-49B0-BA2A-FCA2CB19BE08}">
      <dgm:prSet/>
      <dgm:spPr/>
      <dgm:t>
        <a:bodyPr/>
        <a:lstStyle/>
        <a:p>
          <a:endParaRPr lang="en-US"/>
        </a:p>
      </dgm:t>
    </dgm:pt>
    <dgm:pt modelId="{1C9D56FD-0D67-4286-B380-B3379480E47E}" type="sibTrans" cxnId="{F4E86F5D-B34E-49B0-BA2A-FCA2CB19BE08}">
      <dgm:prSet/>
      <dgm:spPr/>
      <dgm:t>
        <a:bodyPr/>
        <a:lstStyle/>
        <a:p>
          <a:endParaRPr lang="en-US"/>
        </a:p>
      </dgm:t>
    </dgm:pt>
    <dgm:pt modelId="{414F2512-ED72-4119-A0DC-62A44AF32D78}">
      <dgm:prSet/>
      <dgm:spPr/>
      <dgm:t>
        <a:bodyPr/>
        <a:lstStyle/>
        <a:p>
          <a:r>
            <a:rPr lang="en-US"/>
            <a:t>Is your home ADA compliant?</a:t>
          </a:r>
        </a:p>
      </dgm:t>
    </dgm:pt>
    <dgm:pt modelId="{7EFD01D3-A43D-4923-AB01-0D15819D6D78}" type="parTrans" cxnId="{C8A31C22-A868-412A-961C-566BC90C71A0}">
      <dgm:prSet/>
      <dgm:spPr/>
      <dgm:t>
        <a:bodyPr/>
        <a:lstStyle/>
        <a:p>
          <a:endParaRPr lang="en-US"/>
        </a:p>
      </dgm:t>
    </dgm:pt>
    <dgm:pt modelId="{6A0DA2B2-3FA2-43DF-808D-F76DC618CC05}" type="sibTrans" cxnId="{C8A31C22-A868-412A-961C-566BC90C71A0}">
      <dgm:prSet/>
      <dgm:spPr/>
      <dgm:t>
        <a:bodyPr/>
        <a:lstStyle/>
        <a:p>
          <a:endParaRPr lang="en-US"/>
        </a:p>
      </dgm:t>
    </dgm:pt>
    <dgm:pt modelId="{27390A85-1C7E-4B69-82EA-D92AC82CCA65}">
      <dgm:prSet/>
      <dgm:spPr/>
      <dgm:t>
        <a:bodyPr/>
        <a:lstStyle/>
        <a:p>
          <a:r>
            <a:rPr lang="en-US" i="0"/>
            <a:t>They will need to widen doorways and hallways need to be 26 inches wide</a:t>
          </a:r>
          <a:endParaRPr lang="en-US"/>
        </a:p>
      </dgm:t>
    </dgm:pt>
    <dgm:pt modelId="{EC409B34-F3DF-4FD7-983F-61FA323A165D}" type="parTrans" cxnId="{7DBB00F5-C02C-4A1E-93B2-5C97A6F63B70}">
      <dgm:prSet/>
      <dgm:spPr/>
      <dgm:t>
        <a:bodyPr/>
        <a:lstStyle/>
        <a:p>
          <a:endParaRPr lang="en-US"/>
        </a:p>
      </dgm:t>
    </dgm:pt>
    <dgm:pt modelId="{D2132ADC-069B-46D7-AB86-99303C7E1215}" type="sibTrans" cxnId="{7DBB00F5-C02C-4A1E-93B2-5C97A6F63B70}">
      <dgm:prSet/>
      <dgm:spPr/>
      <dgm:t>
        <a:bodyPr/>
        <a:lstStyle/>
        <a:p>
          <a:endParaRPr lang="en-US"/>
        </a:p>
      </dgm:t>
    </dgm:pt>
    <dgm:pt modelId="{4CB5BBF7-6655-4828-9107-8E0E8B3E9705}">
      <dgm:prSet/>
      <dgm:spPr/>
      <dgm:t>
        <a:bodyPr/>
        <a:lstStyle/>
        <a:p>
          <a:r>
            <a:rPr lang="en-US"/>
            <a:t>Are you well funded? </a:t>
          </a:r>
        </a:p>
      </dgm:t>
    </dgm:pt>
    <dgm:pt modelId="{F2D2A398-37D2-481C-B18D-51CA7F67338C}" type="parTrans" cxnId="{94462EA4-A630-4EAE-B68E-489E5EE44E71}">
      <dgm:prSet/>
      <dgm:spPr/>
      <dgm:t>
        <a:bodyPr/>
        <a:lstStyle/>
        <a:p>
          <a:endParaRPr lang="en-US"/>
        </a:p>
      </dgm:t>
    </dgm:pt>
    <dgm:pt modelId="{059F043D-A660-434C-954C-00219F29D362}" type="sibTrans" cxnId="{94462EA4-A630-4EAE-B68E-489E5EE44E71}">
      <dgm:prSet/>
      <dgm:spPr/>
      <dgm:t>
        <a:bodyPr/>
        <a:lstStyle/>
        <a:p>
          <a:endParaRPr lang="en-US"/>
        </a:p>
      </dgm:t>
    </dgm:pt>
    <dgm:pt modelId="{9EAD399C-981B-4814-8004-ABFD9C2FF29C}">
      <dgm:prSet/>
      <dgm:spPr/>
      <dgm:t>
        <a:bodyPr/>
        <a:lstStyle/>
        <a:p>
          <a:r>
            <a:rPr lang="en-US" i="0"/>
            <a:t>Houses can sit empty for up to 18 months</a:t>
          </a:r>
          <a:endParaRPr lang="en-US"/>
        </a:p>
      </dgm:t>
    </dgm:pt>
    <dgm:pt modelId="{D6763B4C-76C2-454D-802B-1EA0BB688B3A}" type="parTrans" cxnId="{E2888EAE-314C-42A2-B057-51AFBB9E5097}">
      <dgm:prSet/>
      <dgm:spPr/>
      <dgm:t>
        <a:bodyPr/>
        <a:lstStyle/>
        <a:p>
          <a:endParaRPr lang="en-US"/>
        </a:p>
      </dgm:t>
    </dgm:pt>
    <dgm:pt modelId="{E9A7953C-248D-4F6B-A072-EB17494181BB}" type="sibTrans" cxnId="{E2888EAE-314C-42A2-B057-51AFBB9E5097}">
      <dgm:prSet/>
      <dgm:spPr/>
      <dgm:t>
        <a:bodyPr/>
        <a:lstStyle/>
        <a:p>
          <a:endParaRPr lang="en-US"/>
        </a:p>
      </dgm:t>
    </dgm:pt>
    <dgm:pt modelId="{C1210D4F-85B1-4835-AB30-7473C2190D4C}" type="pres">
      <dgm:prSet presAssocID="{6E9A8A16-06D2-485F-85A0-43B0B361184B}" presName="linear" presStyleCnt="0">
        <dgm:presLayoutVars>
          <dgm:dir/>
          <dgm:animLvl val="lvl"/>
          <dgm:resizeHandles val="exact"/>
        </dgm:presLayoutVars>
      </dgm:prSet>
      <dgm:spPr/>
    </dgm:pt>
    <dgm:pt modelId="{2D1B2752-BE7B-4F23-8AB5-E9DC58300DCC}" type="pres">
      <dgm:prSet presAssocID="{F6356CD7-1297-42BA-8A5C-76328F673196}" presName="parentLin" presStyleCnt="0"/>
      <dgm:spPr/>
    </dgm:pt>
    <dgm:pt modelId="{8AF5C5D4-D7FC-43D5-A523-09823B6E9E20}" type="pres">
      <dgm:prSet presAssocID="{F6356CD7-1297-42BA-8A5C-76328F673196}" presName="parentLeftMargin" presStyleLbl="node1" presStyleIdx="0" presStyleCnt="4"/>
      <dgm:spPr/>
    </dgm:pt>
    <dgm:pt modelId="{B7DF460F-7B25-43F8-A9E2-BBE352AFE27D}" type="pres">
      <dgm:prSet presAssocID="{F6356CD7-1297-42BA-8A5C-76328F673196}" presName="parentText" presStyleLbl="node1" presStyleIdx="0" presStyleCnt="4">
        <dgm:presLayoutVars>
          <dgm:chMax val="0"/>
          <dgm:bulletEnabled val="1"/>
        </dgm:presLayoutVars>
      </dgm:prSet>
      <dgm:spPr/>
    </dgm:pt>
    <dgm:pt modelId="{F0213ABE-39FF-479F-AB9A-ECC21D0C3CD6}" type="pres">
      <dgm:prSet presAssocID="{F6356CD7-1297-42BA-8A5C-76328F673196}" presName="negativeSpace" presStyleCnt="0"/>
      <dgm:spPr/>
    </dgm:pt>
    <dgm:pt modelId="{F12313C8-2EE5-4097-ACD0-C97CCFEB2032}" type="pres">
      <dgm:prSet presAssocID="{F6356CD7-1297-42BA-8A5C-76328F673196}" presName="childText" presStyleLbl="conFgAcc1" presStyleIdx="0" presStyleCnt="4">
        <dgm:presLayoutVars>
          <dgm:bulletEnabled val="1"/>
        </dgm:presLayoutVars>
      </dgm:prSet>
      <dgm:spPr/>
    </dgm:pt>
    <dgm:pt modelId="{9A4A6126-4055-44AA-AA5C-A46A3323E9EF}" type="pres">
      <dgm:prSet presAssocID="{80188320-A2F8-4816-88FB-F8D423828FA8}" presName="spaceBetweenRectangles" presStyleCnt="0"/>
      <dgm:spPr/>
    </dgm:pt>
    <dgm:pt modelId="{AA2C39E4-AF67-4392-BA98-728C825F7DE7}" type="pres">
      <dgm:prSet presAssocID="{EBEA24AF-F617-463E-92C4-4D8C85231D3D}" presName="parentLin" presStyleCnt="0"/>
      <dgm:spPr/>
    </dgm:pt>
    <dgm:pt modelId="{E5C9735D-AF08-4BC4-884A-9FBB5AE4290A}" type="pres">
      <dgm:prSet presAssocID="{EBEA24AF-F617-463E-92C4-4D8C85231D3D}" presName="parentLeftMargin" presStyleLbl="node1" presStyleIdx="0" presStyleCnt="4"/>
      <dgm:spPr/>
    </dgm:pt>
    <dgm:pt modelId="{C6390A67-D536-4DC9-B555-A1F24F9E48AA}" type="pres">
      <dgm:prSet presAssocID="{EBEA24AF-F617-463E-92C4-4D8C85231D3D}" presName="parentText" presStyleLbl="node1" presStyleIdx="1" presStyleCnt="4">
        <dgm:presLayoutVars>
          <dgm:chMax val="0"/>
          <dgm:bulletEnabled val="1"/>
        </dgm:presLayoutVars>
      </dgm:prSet>
      <dgm:spPr/>
    </dgm:pt>
    <dgm:pt modelId="{2FDC0D92-A3F4-4178-8B88-B07409A93D11}" type="pres">
      <dgm:prSet presAssocID="{EBEA24AF-F617-463E-92C4-4D8C85231D3D}" presName="negativeSpace" presStyleCnt="0"/>
      <dgm:spPr/>
    </dgm:pt>
    <dgm:pt modelId="{87949DF7-BE13-4A33-9339-35688A5BF894}" type="pres">
      <dgm:prSet presAssocID="{EBEA24AF-F617-463E-92C4-4D8C85231D3D}" presName="childText" presStyleLbl="conFgAcc1" presStyleIdx="1" presStyleCnt="4">
        <dgm:presLayoutVars>
          <dgm:bulletEnabled val="1"/>
        </dgm:presLayoutVars>
      </dgm:prSet>
      <dgm:spPr/>
    </dgm:pt>
    <dgm:pt modelId="{A29ACFC3-4315-46E1-A9DD-C6C12D901765}" type="pres">
      <dgm:prSet presAssocID="{C49535FD-6E19-4F0A-925B-09B92D55976E}" presName="spaceBetweenRectangles" presStyleCnt="0"/>
      <dgm:spPr/>
    </dgm:pt>
    <dgm:pt modelId="{93BE7D7C-65B4-4785-A438-A43EDF49E9FD}" type="pres">
      <dgm:prSet presAssocID="{414F2512-ED72-4119-A0DC-62A44AF32D78}" presName="parentLin" presStyleCnt="0"/>
      <dgm:spPr/>
    </dgm:pt>
    <dgm:pt modelId="{2BFA8D5D-3050-4830-813B-31B0715DEE0E}" type="pres">
      <dgm:prSet presAssocID="{414F2512-ED72-4119-A0DC-62A44AF32D78}" presName="parentLeftMargin" presStyleLbl="node1" presStyleIdx="1" presStyleCnt="4"/>
      <dgm:spPr/>
    </dgm:pt>
    <dgm:pt modelId="{2BAB3E49-F2AD-4464-8CBE-63BC2BCDEFDA}" type="pres">
      <dgm:prSet presAssocID="{414F2512-ED72-4119-A0DC-62A44AF32D78}" presName="parentText" presStyleLbl="node1" presStyleIdx="2" presStyleCnt="4">
        <dgm:presLayoutVars>
          <dgm:chMax val="0"/>
          <dgm:bulletEnabled val="1"/>
        </dgm:presLayoutVars>
      </dgm:prSet>
      <dgm:spPr/>
    </dgm:pt>
    <dgm:pt modelId="{39006E75-5503-4196-8FCD-667BD869C312}" type="pres">
      <dgm:prSet presAssocID="{414F2512-ED72-4119-A0DC-62A44AF32D78}" presName="negativeSpace" presStyleCnt="0"/>
      <dgm:spPr/>
    </dgm:pt>
    <dgm:pt modelId="{D2B48019-700C-430A-BD65-11F0A2E7E750}" type="pres">
      <dgm:prSet presAssocID="{414F2512-ED72-4119-A0DC-62A44AF32D78}" presName="childText" presStyleLbl="conFgAcc1" presStyleIdx="2" presStyleCnt="4">
        <dgm:presLayoutVars>
          <dgm:bulletEnabled val="1"/>
        </dgm:presLayoutVars>
      </dgm:prSet>
      <dgm:spPr/>
    </dgm:pt>
    <dgm:pt modelId="{DCF82B20-ED04-40FC-BE6E-96C61A2176F3}" type="pres">
      <dgm:prSet presAssocID="{6A0DA2B2-3FA2-43DF-808D-F76DC618CC05}" presName="spaceBetweenRectangles" presStyleCnt="0"/>
      <dgm:spPr/>
    </dgm:pt>
    <dgm:pt modelId="{69972506-1850-4E7B-A640-86A98A2FB322}" type="pres">
      <dgm:prSet presAssocID="{4CB5BBF7-6655-4828-9107-8E0E8B3E9705}" presName="parentLin" presStyleCnt="0"/>
      <dgm:spPr/>
    </dgm:pt>
    <dgm:pt modelId="{94088E74-7CEC-448B-BEC3-D364041DC1FB}" type="pres">
      <dgm:prSet presAssocID="{4CB5BBF7-6655-4828-9107-8E0E8B3E9705}" presName="parentLeftMargin" presStyleLbl="node1" presStyleIdx="2" presStyleCnt="4"/>
      <dgm:spPr/>
    </dgm:pt>
    <dgm:pt modelId="{A02A81C6-4A97-4923-B11D-AA1B3FFA2553}" type="pres">
      <dgm:prSet presAssocID="{4CB5BBF7-6655-4828-9107-8E0E8B3E9705}" presName="parentText" presStyleLbl="node1" presStyleIdx="3" presStyleCnt="4">
        <dgm:presLayoutVars>
          <dgm:chMax val="0"/>
          <dgm:bulletEnabled val="1"/>
        </dgm:presLayoutVars>
      </dgm:prSet>
      <dgm:spPr/>
    </dgm:pt>
    <dgm:pt modelId="{02C10F4C-9ADF-4412-AF81-7474BBCC3628}" type="pres">
      <dgm:prSet presAssocID="{4CB5BBF7-6655-4828-9107-8E0E8B3E9705}" presName="negativeSpace" presStyleCnt="0"/>
      <dgm:spPr/>
    </dgm:pt>
    <dgm:pt modelId="{75966FA2-C1FD-4564-9CCA-C494C5645AB1}" type="pres">
      <dgm:prSet presAssocID="{4CB5BBF7-6655-4828-9107-8E0E8B3E9705}" presName="childText" presStyleLbl="conFgAcc1" presStyleIdx="3" presStyleCnt="4">
        <dgm:presLayoutVars>
          <dgm:bulletEnabled val="1"/>
        </dgm:presLayoutVars>
      </dgm:prSet>
      <dgm:spPr/>
    </dgm:pt>
  </dgm:ptLst>
  <dgm:cxnLst>
    <dgm:cxn modelId="{EEA3DB0F-D127-4CE0-B1F4-1A3F4DF41229}" type="presOf" srcId="{3EDC460A-AB4C-467E-BCA7-CAF173D83211}" destId="{F12313C8-2EE5-4097-ACD0-C97CCFEB2032}" srcOrd="0" destOrd="0" presId="urn:microsoft.com/office/officeart/2005/8/layout/list1"/>
    <dgm:cxn modelId="{9B068217-A179-425C-9925-D8B91625EF6F}" type="presOf" srcId="{2D9AFE68-D8FD-4F01-A8A5-5C04B54CCA66}" destId="{87949DF7-BE13-4A33-9339-35688A5BF894}" srcOrd="0" destOrd="0" presId="urn:microsoft.com/office/officeart/2005/8/layout/list1"/>
    <dgm:cxn modelId="{C8A31C22-A868-412A-961C-566BC90C71A0}" srcId="{6E9A8A16-06D2-485F-85A0-43B0B361184B}" destId="{414F2512-ED72-4119-A0DC-62A44AF32D78}" srcOrd="2" destOrd="0" parTransId="{7EFD01D3-A43D-4923-AB01-0D15819D6D78}" sibTransId="{6A0DA2B2-3FA2-43DF-808D-F76DC618CC05}"/>
    <dgm:cxn modelId="{1104922E-B803-4144-B620-DB659604AC2D}" type="presOf" srcId="{4CB5BBF7-6655-4828-9107-8E0E8B3E9705}" destId="{A02A81C6-4A97-4923-B11D-AA1B3FFA2553}" srcOrd="1" destOrd="0" presId="urn:microsoft.com/office/officeart/2005/8/layout/list1"/>
    <dgm:cxn modelId="{462F303A-FBBA-4213-971F-0861DF31BA27}" type="presOf" srcId="{EBEA24AF-F617-463E-92C4-4D8C85231D3D}" destId="{C6390A67-D536-4DC9-B555-A1F24F9E48AA}" srcOrd="1" destOrd="0" presId="urn:microsoft.com/office/officeart/2005/8/layout/list1"/>
    <dgm:cxn modelId="{ED8BE93C-EFF1-49B9-A0A4-F891A32F86D3}" type="presOf" srcId="{EBEA24AF-F617-463E-92C4-4D8C85231D3D}" destId="{E5C9735D-AF08-4BC4-884A-9FBB5AE4290A}" srcOrd="0" destOrd="0" presId="urn:microsoft.com/office/officeart/2005/8/layout/list1"/>
    <dgm:cxn modelId="{236B055B-94F3-4E30-B402-2EC69BF42C4B}" type="presOf" srcId="{4CB5BBF7-6655-4828-9107-8E0E8B3E9705}" destId="{94088E74-7CEC-448B-BEC3-D364041DC1FB}" srcOrd="0" destOrd="0" presId="urn:microsoft.com/office/officeart/2005/8/layout/list1"/>
    <dgm:cxn modelId="{F4E86F5D-B34E-49B0-BA2A-FCA2CB19BE08}" srcId="{EBEA24AF-F617-463E-92C4-4D8C85231D3D}" destId="{2D9AFE68-D8FD-4F01-A8A5-5C04B54CCA66}" srcOrd="0" destOrd="0" parTransId="{3D628195-EB79-401F-AFF4-20739CE0DC22}" sibTransId="{1C9D56FD-0D67-4286-B380-B3379480E47E}"/>
    <dgm:cxn modelId="{4DCCDB4E-C9E6-4899-82D2-E10F23B3368A}" type="presOf" srcId="{414F2512-ED72-4119-A0DC-62A44AF32D78}" destId="{2BFA8D5D-3050-4830-813B-31B0715DEE0E}" srcOrd="0" destOrd="0" presId="urn:microsoft.com/office/officeart/2005/8/layout/list1"/>
    <dgm:cxn modelId="{8BC74456-8D09-4BCF-998E-5CB3A97B1C93}" type="presOf" srcId="{27390A85-1C7E-4B69-82EA-D92AC82CCA65}" destId="{D2B48019-700C-430A-BD65-11F0A2E7E750}" srcOrd="0" destOrd="0" presId="urn:microsoft.com/office/officeart/2005/8/layout/list1"/>
    <dgm:cxn modelId="{E07C478A-0BA0-4F69-BB9B-744ECB48F80D}" type="presOf" srcId="{6E9A8A16-06D2-485F-85A0-43B0B361184B}" destId="{C1210D4F-85B1-4835-AB30-7473C2190D4C}" srcOrd="0" destOrd="0" presId="urn:microsoft.com/office/officeart/2005/8/layout/list1"/>
    <dgm:cxn modelId="{C0034697-C016-4833-80B8-E5DAB34F4EE6}" srcId="{6E9A8A16-06D2-485F-85A0-43B0B361184B}" destId="{F6356CD7-1297-42BA-8A5C-76328F673196}" srcOrd="0" destOrd="0" parTransId="{DEB42FD1-63DD-4EE4-98EF-6A1E65D1B4A5}" sibTransId="{80188320-A2F8-4816-88FB-F8D423828FA8}"/>
    <dgm:cxn modelId="{94462EA4-A630-4EAE-B68E-489E5EE44E71}" srcId="{6E9A8A16-06D2-485F-85A0-43B0B361184B}" destId="{4CB5BBF7-6655-4828-9107-8E0E8B3E9705}" srcOrd="3" destOrd="0" parTransId="{F2D2A398-37D2-481C-B18D-51CA7F67338C}" sibTransId="{059F043D-A660-434C-954C-00219F29D362}"/>
    <dgm:cxn modelId="{E2888EAE-314C-42A2-B057-51AFBB9E5097}" srcId="{4CB5BBF7-6655-4828-9107-8E0E8B3E9705}" destId="{9EAD399C-981B-4814-8004-ABFD9C2FF29C}" srcOrd="0" destOrd="0" parTransId="{D6763B4C-76C2-454D-802B-1EA0BB688B3A}" sibTransId="{E9A7953C-248D-4F6B-A072-EB17494181BB}"/>
    <dgm:cxn modelId="{941657C9-0EEC-4482-A9BD-7DAC31ACD5EB}" type="presOf" srcId="{F6356CD7-1297-42BA-8A5C-76328F673196}" destId="{8AF5C5D4-D7FC-43D5-A523-09823B6E9E20}" srcOrd="0" destOrd="0" presId="urn:microsoft.com/office/officeart/2005/8/layout/list1"/>
    <dgm:cxn modelId="{A954ECD6-BD70-40FF-B7B2-F93018BA0898}" srcId="{F6356CD7-1297-42BA-8A5C-76328F673196}" destId="{3EDC460A-AB4C-467E-BCA7-CAF173D83211}" srcOrd="0" destOrd="0" parTransId="{643775D0-143F-49F9-93FA-51379D678D85}" sibTransId="{A3A5E440-A403-4CBC-BB12-C6C9250816EF}"/>
    <dgm:cxn modelId="{F2ADBFE8-9D80-44CD-B73C-AED56A76D830}" type="presOf" srcId="{F6356CD7-1297-42BA-8A5C-76328F673196}" destId="{B7DF460F-7B25-43F8-A9E2-BBE352AFE27D}" srcOrd="1" destOrd="0" presId="urn:microsoft.com/office/officeart/2005/8/layout/list1"/>
    <dgm:cxn modelId="{DCB1EEE9-D850-405D-991A-A2F2F19943E3}" srcId="{6E9A8A16-06D2-485F-85A0-43B0B361184B}" destId="{EBEA24AF-F617-463E-92C4-4D8C85231D3D}" srcOrd="1" destOrd="0" parTransId="{537871E0-72D4-49B1-95D1-6F93C3C4EBBE}" sibTransId="{C49535FD-6E19-4F0A-925B-09B92D55976E}"/>
    <dgm:cxn modelId="{7DBB00F5-C02C-4A1E-93B2-5C97A6F63B70}" srcId="{414F2512-ED72-4119-A0DC-62A44AF32D78}" destId="{27390A85-1C7E-4B69-82EA-D92AC82CCA65}" srcOrd="0" destOrd="0" parTransId="{EC409B34-F3DF-4FD7-983F-61FA323A165D}" sibTransId="{D2132ADC-069B-46D7-AB86-99303C7E1215}"/>
    <dgm:cxn modelId="{77B56EF7-F307-4411-BE27-3255C02D5968}" type="presOf" srcId="{414F2512-ED72-4119-A0DC-62A44AF32D78}" destId="{2BAB3E49-F2AD-4464-8CBE-63BC2BCDEFDA}" srcOrd="1" destOrd="0" presId="urn:microsoft.com/office/officeart/2005/8/layout/list1"/>
    <dgm:cxn modelId="{CA4710FD-065D-4053-8A12-7ABD4875A4F6}" type="presOf" srcId="{9EAD399C-981B-4814-8004-ABFD9C2FF29C}" destId="{75966FA2-C1FD-4564-9CCA-C494C5645AB1}" srcOrd="0" destOrd="0" presId="urn:microsoft.com/office/officeart/2005/8/layout/list1"/>
    <dgm:cxn modelId="{4D5207F6-5ACA-4DDE-B021-F3CF926D2FB4}" type="presParOf" srcId="{C1210D4F-85B1-4835-AB30-7473C2190D4C}" destId="{2D1B2752-BE7B-4F23-8AB5-E9DC58300DCC}" srcOrd="0" destOrd="0" presId="urn:microsoft.com/office/officeart/2005/8/layout/list1"/>
    <dgm:cxn modelId="{337948CC-3B28-4735-A52E-504DB420504C}" type="presParOf" srcId="{2D1B2752-BE7B-4F23-8AB5-E9DC58300DCC}" destId="{8AF5C5D4-D7FC-43D5-A523-09823B6E9E20}" srcOrd="0" destOrd="0" presId="urn:microsoft.com/office/officeart/2005/8/layout/list1"/>
    <dgm:cxn modelId="{03CBDE13-59BA-4387-B43F-869EB9EAE599}" type="presParOf" srcId="{2D1B2752-BE7B-4F23-8AB5-E9DC58300DCC}" destId="{B7DF460F-7B25-43F8-A9E2-BBE352AFE27D}" srcOrd="1" destOrd="0" presId="urn:microsoft.com/office/officeart/2005/8/layout/list1"/>
    <dgm:cxn modelId="{D66C35D3-62F8-4E89-8EE9-2A5CB03BA08C}" type="presParOf" srcId="{C1210D4F-85B1-4835-AB30-7473C2190D4C}" destId="{F0213ABE-39FF-479F-AB9A-ECC21D0C3CD6}" srcOrd="1" destOrd="0" presId="urn:microsoft.com/office/officeart/2005/8/layout/list1"/>
    <dgm:cxn modelId="{4F86CCD6-C692-4D09-8E09-CC2EF1019EA0}" type="presParOf" srcId="{C1210D4F-85B1-4835-AB30-7473C2190D4C}" destId="{F12313C8-2EE5-4097-ACD0-C97CCFEB2032}" srcOrd="2" destOrd="0" presId="urn:microsoft.com/office/officeart/2005/8/layout/list1"/>
    <dgm:cxn modelId="{A724410F-3E48-4E2A-BF74-04A9001BD98E}" type="presParOf" srcId="{C1210D4F-85B1-4835-AB30-7473C2190D4C}" destId="{9A4A6126-4055-44AA-AA5C-A46A3323E9EF}" srcOrd="3" destOrd="0" presId="urn:microsoft.com/office/officeart/2005/8/layout/list1"/>
    <dgm:cxn modelId="{D3692EF0-5638-48BB-964B-BE566F0E449F}" type="presParOf" srcId="{C1210D4F-85B1-4835-AB30-7473C2190D4C}" destId="{AA2C39E4-AF67-4392-BA98-728C825F7DE7}" srcOrd="4" destOrd="0" presId="urn:microsoft.com/office/officeart/2005/8/layout/list1"/>
    <dgm:cxn modelId="{8173FFA2-640D-4089-86BB-196EF2E5EF20}" type="presParOf" srcId="{AA2C39E4-AF67-4392-BA98-728C825F7DE7}" destId="{E5C9735D-AF08-4BC4-884A-9FBB5AE4290A}" srcOrd="0" destOrd="0" presId="urn:microsoft.com/office/officeart/2005/8/layout/list1"/>
    <dgm:cxn modelId="{24B1D132-9C4B-4194-816A-424D3498B551}" type="presParOf" srcId="{AA2C39E4-AF67-4392-BA98-728C825F7DE7}" destId="{C6390A67-D536-4DC9-B555-A1F24F9E48AA}" srcOrd="1" destOrd="0" presId="urn:microsoft.com/office/officeart/2005/8/layout/list1"/>
    <dgm:cxn modelId="{3D1913B9-888C-452A-8A52-F90B7ECFE386}" type="presParOf" srcId="{C1210D4F-85B1-4835-AB30-7473C2190D4C}" destId="{2FDC0D92-A3F4-4178-8B88-B07409A93D11}" srcOrd="5" destOrd="0" presId="urn:microsoft.com/office/officeart/2005/8/layout/list1"/>
    <dgm:cxn modelId="{FA484E89-E313-4BBB-AFE9-D0254168C9C5}" type="presParOf" srcId="{C1210D4F-85B1-4835-AB30-7473C2190D4C}" destId="{87949DF7-BE13-4A33-9339-35688A5BF894}" srcOrd="6" destOrd="0" presId="urn:microsoft.com/office/officeart/2005/8/layout/list1"/>
    <dgm:cxn modelId="{08D40E33-1170-4293-AB2C-F040F2415C51}" type="presParOf" srcId="{C1210D4F-85B1-4835-AB30-7473C2190D4C}" destId="{A29ACFC3-4315-46E1-A9DD-C6C12D901765}" srcOrd="7" destOrd="0" presId="urn:microsoft.com/office/officeart/2005/8/layout/list1"/>
    <dgm:cxn modelId="{8334731A-8735-4A4E-9261-C487BCAAEF9B}" type="presParOf" srcId="{C1210D4F-85B1-4835-AB30-7473C2190D4C}" destId="{93BE7D7C-65B4-4785-A438-A43EDF49E9FD}" srcOrd="8" destOrd="0" presId="urn:microsoft.com/office/officeart/2005/8/layout/list1"/>
    <dgm:cxn modelId="{53E2342B-C185-4586-AE3A-47E21CA4F75A}" type="presParOf" srcId="{93BE7D7C-65B4-4785-A438-A43EDF49E9FD}" destId="{2BFA8D5D-3050-4830-813B-31B0715DEE0E}" srcOrd="0" destOrd="0" presId="urn:microsoft.com/office/officeart/2005/8/layout/list1"/>
    <dgm:cxn modelId="{A61952DC-2770-46B4-B827-4E679ADEF87E}" type="presParOf" srcId="{93BE7D7C-65B4-4785-A438-A43EDF49E9FD}" destId="{2BAB3E49-F2AD-4464-8CBE-63BC2BCDEFDA}" srcOrd="1" destOrd="0" presId="urn:microsoft.com/office/officeart/2005/8/layout/list1"/>
    <dgm:cxn modelId="{7E41F6AF-A141-43A4-8496-68A745397265}" type="presParOf" srcId="{C1210D4F-85B1-4835-AB30-7473C2190D4C}" destId="{39006E75-5503-4196-8FCD-667BD869C312}" srcOrd="9" destOrd="0" presId="urn:microsoft.com/office/officeart/2005/8/layout/list1"/>
    <dgm:cxn modelId="{E35BFB5B-1971-4A9F-A1B5-0937B011CD93}" type="presParOf" srcId="{C1210D4F-85B1-4835-AB30-7473C2190D4C}" destId="{D2B48019-700C-430A-BD65-11F0A2E7E750}" srcOrd="10" destOrd="0" presId="urn:microsoft.com/office/officeart/2005/8/layout/list1"/>
    <dgm:cxn modelId="{EB476BEC-AA01-4B3C-85A6-FB3A32188E05}" type="presParOf" srcId="{C1210D4F-85B1-4835-AB30-7473C2190D4C}" destId="{DCF82B20-ED04-40FC-BE6E-96C61A2176F3}" srcOrd="11" destOrd="0" presId="urn:microsoft.com/office/officeart/2005/8/layout/list1"/>
    <dgm:cxn modelId="{806F49E1-E95E-417E-97F7-A404F382D8E2}" type="presParOf" srcId="{C1210D4F-85B1-4835-AB30-7473C2190D4C}" destId="{69972506-1850-4E7B-A640-86A98A2FB322}" srcOrd="12" destOrd="0" presId="urn:microsoft.com/office/officeart/2005/8/layout/list1"/>
    <dgm:cxn modelId="{ACDFA9E3-5F7E-4039-B87B-B7B8CFBA8351}" type="presParOf" srcId="{69972506-1850-4E7B-A640-86A98A2FB322}" destId="{94088E74-7CEC-448B-BEC3-D364041DC1FB}" srcOrd="0" destOrd="0" presId="urn:microsoft.com/office/officeart/2005/8/layout/list1"/>
    <dgm:cxn modelId="{17C8C282-5E22-4D7D-B080-224E1EDFCDEF}" type="presParOf" srcId="{69972506-1850-4E7B-A640-86A98A2FB322}" destId="{A02A81C6-4A97-4923-B11D-AA1B3FFA2553}" srcOrd="1" destOrd="0" presId="urn:microsoft.com/office/officeart/2005/8/layout/list1"/>
    <dgm:cxn modelId="{FB01452B-13E7-459D-AF00-228A7E539AA7}" type="presParOf" srcId="{C1210D4F-85B1-4835-AB30-7473C2190D4C}" destId="{02C10F4C-9ADF-4412-AF81-7474BBCC3628}" srcOrd="13" destOrd="0" presId="urn:microsoft.com/office/officeart/2005/8/layout/list1"/>
    <dgm:cxn modelId="{4C2F7467-44AE-48AF-AC0F-5CFB9588F054}" type="presParOf" srcId="{C1210D4F-85B1-4835-AB30-7473C2190D4C}" destId="{75966FA2-C1FD-4564-9CCA-C494C5645AB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FF8D12-4C92-4F97-8841-69F483288F80}"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3A937225-26A6-4FDF-9A1F-B9A0F6A43A80}">
      <dgm:prSet/>
      <dgm:spPr/>
      <dgm:t>
        <a:bodyPr/>
        <a:lstStyle/>
        <a:p>
          <a:r>
            <a:rPr lang="en-US" dirty="0"/>
            <a:t>Do you have a consultant?</a:t>
          </a:r>
        </a:p>
      </dgm:t>
    </dgm:pt>
    <dgm:pt modelId="{1B10BAC8-68DC-4EED-80EB-71E4B87A6AC7}" type="parTrans" cxnId="{E7834FCD-4836-492E-9665-C3491BCC7436}">
      <dgm:prSet/>
      <dgm:spPr/>
      <dgm:t>
        <a:bodyPr/>
        <a:lstStyle/>
        <a:p>
          <a:endParaRPr lang="en-US"/>
        </a:p>
      </dgm:t>
    </dgm:pt>
    <dgm:pt modelId="{3AB74762-B0A5-4F4D-85CD-AA666632DEC3}" type="sibTrans" cxnId="{E7834FCD-4836-492E-9665-C3491BCC7436}">
      <dgm:prSet/>
      <dgm:spPr/>
      <dgm:t>
        <a:bodyPr/>
        <a:lstStyle/>
        <a:p>
          <a:endParaRPr lang="en-US"/>
        </a:p>
      </dgm:t>
    </dgm:pt>
    <dgm:pt modelId="{AF4D35BE-164A-42F0-A725-80DE07BBB541}">
      <dgm:prSet/>
      <dgm:spPr/>
      <dgm:t>
        <a:bodyPr/>
        <a:lstStyle/>
        <a:p>
          <a:r>
            <a:rPr lang="en-US" i="0" dirty="0"/>
            <a:t>There is a lot of paperwork to be submitted and consultants fast track your opening</a:t>
          </a:r>
          <a:endParaRPr lang="en-US" dirty="0"/>
        </a:p>
      </dgm:t>
    </dgm:pt>
    <dgm:pt modelId="{D362CB7C-7F7C-43AF-BFEE-EB203CAB1439}" type="parTrans" cxnId="{596856E2-D058-483A-B195-AD923836AEA0}">
      <dgm:prSet/>
      <dgm:spPr/>
      <dgm:t>
        <a:bodyPr/>
        <a:lstStyle/>
        <a:p>
          <a:endParaRPr lang="en-US"/>
        </a:p>
      </dgm:t>
    </dgm:pt>
    <dgm:pt modelId="{1FB69B7E-4638-4244-A37C-BFF1296CC39A}" type="sibTrans" cxnId="{596856E2-D058-483A-B195-AD923836AEA0}">
      <dgm:prSet/>
      <dgm:spPr/>
      <dgm:t>
        <a:bodyPr/>
        <a:lstStyle/>
        <a:p>
          <a:endParaRPr lang="en-US"/>
        </a:p>
      </dgm:t>
    </dgm:pt>
    <dgm:pt modelId="{06875F1F-A479-4A03-86CC-12843BFA5122}">
      <dgm:prSet/>
      <dgm:spPr/>
      <dgm:t>
        <a:bodyPr/>
        <a:lstStyle/>
        <a:p>
          <a:r>
            <a:rPr lang="en-US" dirty="0"/>
            <a:t>Do you know where to get information?</a:t>
          </a:r>
        </a:p>
      </dgm:t>
    </dgm:pt>
    <dgm:pt modelId="{F4B416F2-D6C2-4A51-BA83-A909105F98EB}" type="parTrans" cxnId="{85170896-139E-4351-967E-40D2F00B000B}">
      <dgm:prSet/>
      <dgm:spPr/>
      <dgm:t>
        <a:bodyPr/>
        <a:lstStyle/>
        <a:p>
          <a:endParaRPr lang="en-US"/>
        </a:p>
      </dgm:t>
    </dgm:pt>
    <dgm:pt modelId="{D3A620DE-424E-49D3-842C-D6D21758FCDB}" type="sibTrans" cxnId="{85170896-139E-4351-967E-40D2F00B000B}">
      <dgm:prSet/>
      <dgm:spPr/>
      <dgm:t>
        <a:bodyPr/>
        <a:lstStyle/>
        <a:p>
          <a:endParaRPr lang="en-US"/>
        </a:p>
      </dgm:t>
    </dgm:pt>
    <dgm:pt modelId="{E7650D4A-D31A-4981-94AA-10F9E3EA1F44}">
      <dgm:prSet/>
      <dgm:spPr/>
      <dgm:t>
        <a:bodyPr/>
        <a:lstStyle/>
        <a:p>
          <a:r>
            <a:rPr lang="en-US" i="0" dirty="0"/>
            <a:t>The regulations are tight (i.e. water temperature in the home, etc.)</a:t>
          </a:r>
          <a:endParaRPr lang="en-US" dirty="0"/>
        </a:p>
      </dgm:t>
    </dgm:pt>
    <dgm:pt modelId="{A214D630-9D62-44A4-ADB3-C420E1DF8A7A}" type="parTrans" cxnId="{765D7A84-F814-4AB8-AE89-CEC2E79168E3}">
      <dgm:prSet/>
      <dgm:spPr/>
      <dgm:t>
        <a:bodyPr/>
        <a:lstStyle/>
        <a:p>
          <a:endParaRPr lang="en-US"/>
        </a:p>
      </dgm:t>
    </dgm:pt>
    <dgm:pt modelId="{7208EBBF-004F-41A3-A0A0-F8B161487C00}" type="sibTrans" cxnId="{765D7A84-F814-4AB8-AE89-CEC2E79168E3}">
      <dgm:prSet/>
      <dgm:spPr/>
      <dgm:t>
        <a:bodyPr/>
        <a:lstStyle/>
        <a:p>
          <a:endParaRPr lang="en-US"/>
        </a:p>
      </dgm:t>
    </dgm:pt>
    <dgm:pt modelId="{1E0FEDF1-486A-4585-B66C-DFE8DB4475E8}">
      <dgm:prSet/>
      <dgm:spPr/>
      <dgm:t>
        <a:bodyPr/>
        <a:lstStyle/>
        <a:p>
          <a:r>
            <a:rPr lang="en-US" i="0" dirty="0"/>
            <a:t>They are clearly listed on state website (see last slide)</a:t>
          </a:r>
          <a:endParaRPr lang="en-US" dirty="0"/>
        </a:p>
      </dgm:t>
    </dgm:pt>
    <dgm:pt modelId="{8182DFBE-3734-403F-9DE4-581B1BB97C3C}" type="parTrans" cxnId="{C68052D0-7F50-485B-9B29-E08AE430CE32}">
      <dgm:prSet/>
      <dgm:spPr/>
      <dgm:t>
        <a:bodyPr/>
        <a:lstStyle/>
        <a:p>
          <a:endParaRPr lang="en-US"/>
        </a:p>
      </dgm:t>
    </dgm:pt>
    <dgm:pt modelId="{074575E5-6890-47B1-BA4B-0E07BCADD24F}" type="sibTrans" cxnId="{C68052D0-7F50-485B-9B29-E08AE430CE32}">
      <dgm:prSet/>
      <dgm:spPr/>
      <dgm:t>
        <a:bodyPr/>
        <a:lstStyle/>
        <a:p>
          <a:endParaRPr lang="en-US"/>
        </a:p>
      </dgm:t>
    </dgm:pt>
    <dgm:pt modelId="{D3974B61-8C68-4C46-A458-049FFDAAD02D}">
      <dgm:prSet/>
      <dgm:spPr/>
      <dgm:t>
        <a:bodyPr/>
        <a:lstStyle/>
        <a:p>
          <a:r>
            <a:rPr lang="en-US" dirty="0"/>
            <a:t>How will you find your residents?</a:t>
          </a:r>
        </a:p>
      </dgm:t>
    </dgm:pt>
    <dgm:pt modelId="{5F5D8C66-E270-4BC2-8D0D-8AB5325E3C2F}" type="parTrans" cxnId="{A75CFCB2-DFFA-4917-A659-AF94450B0347}">
      <dgm:prSet/>
      <dgm:spPr/>
      <dgm:t>
        <a:bodyPr/>
        <a:lstStyle/>
        <a:p>
          <a:endParaRPr lang="en-US"/>
        </a:p>
      </dgm:t>
    </dgm:pt>
    <dgm:pt modelId="{FF3F00F6-807E-4E97-AA25-21CD396E88CA}" type="sibTrans" cxnId="{A75CFCB2-DFFA-4917-A659-AF94450B0347}">
      <dgm:prSet/>
      <dgm:spPr/>
      <dgm:t>
        <a:bodyPr/>
        <a:lstStyle/>
        <a:p>
          <a:endParaRPr lang="en-US"/>
        </a:p>
      </dgm:t>
    </dgm:pt>
    <dgm:pt modelId="{00DC1E98-EA92-45D9-B6FC-A6BB6291C53F}">
      <dgm:prSet/>
      <dgm:spPr/>
      <dgm:t>
        <a:bodyPr/>
        <a:lstStyle/>
        <a:p>
          <a:pPr rtl="0"/>
          <a:r>
            <a:rPr lang="en-US" i="0" dirty="0"/>
            <a:t>Do you know your target market?</a:t>
          </a:r>
          <a:r>
            <a:rPr lang="en-US" dirty="0">
              <a:latin typeface="Franklin Gothic Book" panose="020B0503020102020204"/>
            </a:rPr>
            <a:t> SCORE marketing Plan</a:t>
          </a:r>
          <a:endParaRPr lang="en-US" dirty="0"/>
        </a:p>
      </dgm:t>
    </dgm:pt>
    <dgm:pt modelId="{5CAB5586-DD5E-4B85-AC71-0E0B1D351FC1}" type="parTrans" cxnId="{DBFE24F9-2E32-4A08-940C-702CF988F5DF}">
      <dgm:prSet/>
      <dgm:spPr/>
      <dgm:t>
        <a:bodyPr/>
        <a:lstStyle/>
        <a:p>
          <a:endParaRPr lang="en-US"/>
        </a:p>
      </dgm:t>
    </dgm:pt>
    <dgm:pt modelId="{511AE28B-D5A2-4CD5-9F72-6CFF1E010D0D}" type="sibTrans" cxnId="{DBFE24F9-2E32-4A08-940C-702CF988F5DF}">
      <dgm:prSet/>
      <dgm:spPr/>
      <dgm:t>
        <a:bodyPr/>
        <a:lstStyle/>
        <a:p>
          <a:endParaRPr lang="en-US"/>
        </a:p>
      </dgm:t>
    </dgm:pt>
    <dgm:pt modelId="{7A2B3FDD-EB13-460E-B560-58A4641A6895}">
      <dgm:prSet/>
      <dgm:spPr/>
      <dgm:t>
        <a:bodyPr/>
        <a:lstStyle/>
        <a:p>
          <a:r>
            <a:rPr lang="en-US" dirty="0"/>
            <a:t>What 'type' of Board and Care will you have?</a:t>
          </a:r>
        </a:p>
      </dgm:t>
    </dgm:pt>
    <dgm:pt modelId="{10AA1A40-47F1-4E9D-AC5B-3B5F9194D446}" type="parTrans" cxnId="{06714E89-D1BB-443B-95F3-66086E0D173C}">
      <dgm:prSet/>
      <dgm:spPr/>
      <dgm:t>
        <a:bodyPr/>
        <a:lstStyle/>
        <a:p>
          <a:endParaRPr lang="en-US"/>
        </a:p>
      </dgm:t>
    </dgm:pt>
    <dgm:pt modelId="{70F15C0C-A340-474B-BD69-8BBBAF67EB95}" type="sibTrans" cxnId="{06714E89-D1BB-443B-95F3-66086E0D173C}">
      <dgm:prSet/>
      <dgm:spPr/>
      <dgm:t>
        <a:bodyPr/>
        <a:lstStyle/>
        <a:p>
          <a:endParaRPr lang="en-US"/>
        </a:p>
      </dgm:t>
    </dgm:pt>
    <dgm:pt modelId="{ACF52BF3-5E79-484C-B2B0-01BB2E48308C}">
      <dgm:prSet/>
      <dgm:spPr/>
      <dgm:t>
        <a:bodyPr/>
        <a:lstStyle/>
        <a:p>
          <a:pPr rtl="0"/>
          <a:r>
            <a:rPr lang="en-US" i="0" dirty="0"/>
            <a:t>6 bed/8 bed/high end/lower cost</a:t>
          </a:r>
          <a:r>
            <a:rPr lang="en-US" dirty="0">
              <a:latin typeface="Franklin Gothic Book" panose="020B0503020102020204"/>
            </a:rPr>
            <a:t>: SCORE Bussiness Plan</a:t>
          </a:r>
          <a:endParaRPr lang="en-US" dirty="0"/>
        </a:p>
      </dgm:t>
    </dgm:pt>
    <dgm:pt modelId="{22BAD624-BAE9-4E38-B021-AC516E5D5F18}" type="parTrans" cxnId="{8DEDD384-F8D0-4CD2-9D81-E0077717CDC5}">
      <dgm:prSet/>
      <dgm:spPr/>
      <dgm:t>
        <a:bodyPr/>
        <a:lstStyle/>
        <a:p>
          <a:endParaRPr lang="en-US"/>
        </a:p>
      </dgm:t>
    </dgm:pt>
    <dgm:pt modelId="{595AA4E1-AE13-4C2A-9DC0-B834DAB342B6}" type="sibTrans" cxnId="{8DEDD384-F8D0-4CD2-9D81-E0077717CDC5}">
      <dgm:prSet/>
      <dgm:spPr/>
      <dgm:t>
        <a:bodyPr/>
        <a:lstStyle/>
        <a:p>
          <a:endParaRPr lang="en-US"/>
        </a:p>
      </dgm:t>
    </dgm:pt>
    <dgm:pt modelId="{2EF3155C-A2C7-4CA2-8686-431DFB3A36CF}" type="pres">
      <dgm:prSet presAssocID="{C9FF8D12-4C92-4F97-8841-69F483288F80}" presName="Name0" presStyleCnt="0">
        <dgm:presLayoutVars>
          <dgm:dir/>
          <dgm:animLvl val="lvl"/>
          <dgm:resizeHandles val="exact"/>
        </dgm:presLayoutVars>
      </dgm:prSet>
      <dgm:spPr/>
    </dgm:pt>
    <dgm:pt modelId="{6C86767D-1942-4903-8B3E-E3007A9DD4C9}" type="pres">
      <dgm:prSet presAssocID="{3A937225-26A6-4FDF-9A1F-B9A0F6A43A80}" presName="linNode" presStyleCnt="0"/>
      <dgm:spPr/>
    </dgm:pt>
    <dgm:pt modelId="{0838001C-BBDB-4A5F-B06A-65C1AB532471}" type="pres">
      <dgm:prSet presAssocID="{3A937225-26A6-4FDF-9A1F-B9A0F6A43A80}" presName="parentText" presStyleLbl="node1" presStyleIdx="0" presStyleCnt="4">
        <dgm:presLayoutVars>
          <dgm:chMax val="1"/>
          <dgm:bulletEnabled val="1"/>
        </dgm:presLayoutVars>
      </dgm:prSet>
      <dgm:spPr/>
    </dgm:pt>
    <dgm:pt modelId="{3415F451-7996-4CE4-AB24-9CC0130BE4B3}" type="pres">
      <dgm:prSet presAssocID="{3A937225-26A6-4FDF-9A1F-B9A0F6A43A80}" presName="descendantText" presStyleLbl="alignAccFollowNode1" presStyleIdx="0" presStyleCnt="4">
        <dgm:presLayoutVars>
          <dgm:bulletEnabled val="1"/>
        </dgm:presLayoutVars>
      </dgm:prSet>
      <dgm:spPr/>
    </dgm:pt>
    <dgm:pt modelId="{CF3120BE-91C7-45C9-A9D3-5042EB737975}" type="pres">
      <dgm:prSet presAssocID="{3AB74762-B0A5-4F4D-85CD-AA666632DEC3}" presName="sp" presStyleCnt="0"/>
      <dgm:spPr/>
    </dgm:pt>
    <dgm:pt modelId="{C6A90BC6-E06C-473A-9680-DBFC1CECCA0C}" type="pres">
      <dgm:prSet presAssocID="{06875F1F-A479-4A03-86CC-12843BFA5122}" presName="linNode" presStyleCnt="0"/>
      <dgm:spPr/>
    </dgm:pt>
    <dgm:pt modelId="{804A5097-4BC0-4917-865F-D0B8B48EC7AA}" type="pres">
      <dgm:prSet presAssocID="{06875F1F-A479-4A03-86CC-12843BFA5122}" presName="parentText" presStyleLbl="node1" presStyleIdx="1" presStyleCnt="4">
        <dgm:presLayoutVars>
          <dgm:chMax val="1"/>
          <dgm:bulletEnabled val="1"/>
        </dgm:presLayoutVars>
      </dgm:prSet>
      <dgm:spPr/>
    </dgm:pt>
    <dgm:pt modelId="{724A74A4-B6C2-4149-8F28-B53F4B46F209}" type="pres">
      <dgm:prSet presAssocID="{06875F1F-A479-4A03-86CC-12843BFA5122}" presName="descendantText" presStyleLbl="alignAccFollowNode1" presStyleIdx="1" presStyleCnt="4">
        <dgm:presLayoutVars>
          <dgm:bulletEnabled val="1"/>
        </dgm:presLayoutVars>
      </dgm:prSet>
      <dgm:spPr/>
    </dgm:pt>
    <dgm:pt modelId="{2CC3C471-435A-4020-A0AD-BD44E4E4A0F9}" type="pres">
      <dgm:prSet presAssocID="{D3A620DE-424E-49D3-842C-D6D21758FCDB}" presName="sp" presStyleCnt="0"/>
      <dgm:spPr/>
    </dgm:pt>
    <dgm:pt modelId="{7F5FEB96-0C4D-493D-A4CD-851DDD3A8B4E}" type="pres">
      <dgm:prSet presAssocID="{D3974B61-8C68-4C46-A458-049FFDAAD02D}" presName="linNode" presStyleCnt="0"/>
      <dgm:spPr/>
    </dgm:pt>
    <dgm:pt modelId="{D78D0444-98E1-4406-8078-2A7A8705FBD5}" type="pres">
      <dgm:prSet presAssocID="{D3974B61-8C68-4C46-A458-049FFDAAD02D}" presName="parentText" presStyleLbl="node1" presStyleIdx="2" presStyleCnt="4">
        <dgm:presLayoutVars>
          <dgm:chMax val="1"/>
          <dgm:bulletEnabled val="1"/>
        </dgm:presLayoutVars>
      </dgm:prSet>
      <dgm:spPr/>
    </dgm:pt>
    <dgm:pt modelId="{5F5B0CCA-23CD-41BC-BCDB-C03587C32234}" type="pres">
      <dgm:prSet presAssocID="{D3974B61-8C68-4C46-A458-049FFDAAD02D}" presName="descendantText" presStyleLbl="alignAccFollowNode1" presStyleIdx="2" presStyleCnt="4">
        <dgm:presLayoutVars>
          <dgm:bulletEnabled val="1"/>
        </dgm:presLayoutVars>
      </dgm:prSet>
      <dgm:spPr/>
    </dgm:pt>
    <dgm:pt modelId="{EA847E5A-3312-4E3D-9E3B-E586145EE9E3}" type="pres">
      <dgm:prSet presAssocID="{FF3F00F6-807E-4E97-AA25-21CD396E88CA}" presName="sp" presStyleCnt="0"/>
      <dgm:spPr/>
    </dgm:pt>
    <dgm:pt modelId="{966E5372-3909-44AB-BCCF-153F8759AFAE}" type="pres">
      <dgm:prSet presAssocID="{7A2B3FDD-EB13-460E-B560-58A4641A6895}" presName="linNode" presStyleCnt="0"/>
      <dgm:spPr/>
    </dgm:pt>
    <dgm:pt modelId="{D74DE9BC-6B6E-4B67-A0F5-E8767DF8AB6C}" type="pres">
      <dgm:prSet presAssocID="{7A2B3FDD-EB13-460E-B560-58A4641A6895}" presName="parentText" presStyleLbl="node1" presStyleIdx="3" presStyleCnt="4">
        <dgm:presLayoutVars>
          <dgm:chMax val="1"/>
          <dgm:bulletEnabled val="1"/>
        </dgm:presLayoutVars>
      </dgm:prSet>
      <dgm:spPr/>
    </dgm:pt>
    <dgm:pt modelId="{A455B5A0-3455-48FA-A524-884AE4352944}" type="pres">
      <dgm:prSet presAssocID="{7A2B3FDD-EB13-460E-B560-58A4641A6895}" presName="descendantText" presStyleLbl="alignAccFollowNode1" presStyleIdx="3" presStyleCnt="4">
        <dgm:presLayoutVars>
          <dgm:bulletEnabled val="1"/>
        </dgm:presLayoutVars>
      </dgm:prSet>
      <dgm:spPr/>
    </dgm:pt>
  </dgm:ptLst>
  <dgm:cxnLst>
    <dgm:cxn modelId="{490AAE0B-E08C-4904-9526-41F827BCAE82}" type="presOf" srcId="{7A2B3FDD-EB13-460E-B560-58A4641A6895}" destId="{D74DE9BC-6B6E-4B67-A0F5-E8767DF8AB6C}" srcOrd="0" destOrd="0" presId="urn:microsoft.com/office/officeart/2005/8/layout/vList5"/>
    <dgm:cxn modelId="{3BA85223-7BD0-4D6F-B33E-E8D17637AB83}" type="presOf" srcId="{AF4D35BE-164A-42F0-A725-80DE07BBB541}" destId="{3415F451-7996-4CE4-AB24-9CC0130BE4B3}" srcOrd="0" destOrd="0" presId="urn:microsoft.com/office/officeart/2005/8/layout/vList5"/>
    <dgm:cxn modelId="{3CCE1525-7873-4DE8-8222-6AFE7366C9A0}" type="presOf" srcId="{1E0FEDF1-486A-4585-B66C-DFE8DB4475E8}" destId="{724A74A4-B6C2-4149-8F28-B53F4B46F209}" srcOrd="0" destOrd="1" presId="urn:microsoft.com/office/officeart/2005/8/layout/vList5"/>
    <dgm:cxn modelId="{4435BE38-F450-4BC8-8EED-0BBE5321F76F}" type="presOf" srcId="{C9FF8D12-4C92-4F97-8841-69F483288F80}" destId="{2EF3155C-A2C7-4CA2-8686-431DFB3A36CF}" srcOrd="0" destOrd="0" presId="urn:microsoft.com/office/officeart/2005/8/layout/vList5"/>
    <dgm:cxn modelId="{3C83DD38-4113-4987-A5E2-2597917E0588}" type="presOf" srcId="{E7650D4A-D31A-4981-94AA-10F9E3EA1F44}" destId="{724A74A4-B6C2-4149-8F28-B53F4B46F209}" srcOrd="0" destOrd="0" presId="urn:microsoft.com/office/officeart/2005/8/layout/vList5"/>
    <dgm:cxn modelId="{D2FB405B-F8E5-4295-BBAE-E764F15B2676}" type="presOf" srcId="{ACF52BF3-5E79-484C-B2B0-01BB2E48308C}" destId="{A455B5A0-3455-48FA-A524-884AE4352944}" srcOrd="0" destOrd="0" presId="urn:microsoft.com/office/officeart/2005/8/layout/vList5"/>
    <dgm:cxn modelId="{3A7EC97C-E025-460B-9803-3FF390690828}" type="presOf" srcId="{00DC1E98-EA92-45D9-B6FC-A6BB6291C53F}" destId="{5F5B0CCA-23CD-41BC-BCDB-C03587C32234}" srcOrd="0" destOrd="0" presId="urn:microsoft.com/office/officeart/2005/8/layout/vList5"/>
    <dgm:cxn modelId="{765D7A84-F814-4AB8-AE89-CEC2E79168E3}" srcId="{06875F1F-A479-4A03-86CC-12843BFA5122}" destId="{E7650D4A-D31A-4981-94AA-10F9E3EA1F44}" srcOrd="0" destOrd="0" parTransId="{A214D630-9D62-44A4-ADB3-C420E1DF8A7A}" sibTransId="{7208EBBF-004F-41A3-A0A0-F8B161487C00}"/>
    <dgm:cxn modelId="{8DEDD384-F8D0-4CD2-9D81-E0077717CDC5}" srcId="{7A2B3FDD-EB13-460E-B560-58A4641A6895}" destId="{ACF52BF3-5E79-484C-B2B0-01BB2E48308C}" srcOrd="0" destOrd="0" parTransId="{22BAD624-BAE9-4E38-B021-AC516E5D5F18}" sibTransId="{595AA4E1-AE13-4C2A-9DC0-B834DAB342B6}"/>
    <dgm:cxn modelId="{06714E89-D1BB-443B-95F3-66086E0D173C}" srcId="{C9FF8D12-4C92-4F97-8841-69F483288F80}" destId="{7A2B3FDD-EB13-460E-B560-58A4641A6895}" srcOrd="3" destOrd="0" parTransId="{10AA1A40-47F1-4E9D-AC5B-3B5F9194D446}" sibTransId="{70F15C0C-A340-474B-BD69-8BBBAF67EB95}"/>
    <dgm:cxn modelId="{85170896-139E-4351-967E-40D2F00B000B}" srcId="{C9FF8D12-4C92-4F97-8841-69F483288F80}" destId="{06875F1F-A479-4A03-86CC-12843BFA5122}" srcOrd="1" destOrd="0" parTransId="{F4B416F2-D6C2-4A51-BA83-A909105F98EB}" sibTransId="{D3A620DE-424E-49D3-842C-D6D21758FCDB}"/>
    <dgm:cxn modelId="{9FE3A4A3-9BD1-4238-960B-C762864FADCF}" type="presOf" srcId="{D3974B61-8C68-4C46-A458-049FFDAAD02D}" destId="{D78D0444-98E1-4406-8078-2A7A8705FBD5}" srcOrd="0" destOrd="0" presId="urn:microsoft.com/office/officeart/2005/8/layout/vList5"/>
    <dgm:cxn modelId="{A75CFCB2-DFFA-4917-A659-AF94450B0347}" srcId="{C9FF8D12-4C92-4F97-8841-69F483288F80}" destId="{D3974B61-8C68-4C46-A458-049FFDAAD02D}" srcOrd="2" destOrd="0" parTransId="{5F5D8C66-E270-4BC2-8D0D-8AB5325E3C2F}" sibTransId="{FF3F00F6-807E-4E97-AA25-21CD396E88CA}"/>
    <dgm:cxn modelId="{85002FB7-CE34-4EEB-A6DF-B5FCE00D4739}" type="presOf" srcId="{06875F1F-A479-4A03-86CC-12843BFA5122}" destId="{804A5097-4BC0-4917-865F-D0B8B48EC7AA}" srcOrd="0" destOrd="0" presId="urn:microsoft.com/office/officeart/2005/8/layout/vList5"/>
    <dgm:cxn modelId="{7CFEC6BE-E9C1-40AE-A59F-96E59AE378D3}" type="presOf" srcId="{3A937225-26A6-4FDF-9A1F-B9A0F6A43A80}" destId="{0838001C-BBDB-4A5F-B06A-65C1AB532471}" srcOrd="0" destOrd="0" presId="urn:microsoft.com/office/officeart/2005/8/layout/vList5"/>
    <dgm:cxn modelId="{E7834FCD-4836-492E-9665-C3491BCC7436}" srcId="{C9FF8D12-4C92-4F97-8841-69F483288F80}" destId="{3A937225-26A6-4FDF-9A1F-B9A0F6A43A80}" srcOrd="0" destOrd="0" parTransId="{1B10BAC8-68DC-4EED-80EB-71E4B87A6AC7}" sibTransId="{3AB74762-B0A5-4F4D-85CD-AA666632DEC3}"/>
    <dgm:cxn modelId="{C68052D0-7F50-485B-9B29-E08AE430CE32}" srcId="{06875F1F-A479-4A03-86CC-12843BFA5122}" destId="{1E0FEDF1-486A-4585-B66C-DFE8DB4475E8}" srcOrd="1" destOrd="0" parTransId="{8182DFBE-3734-403F-9DE4-581B1BB97C3C}" sibTransId="{074575E5-6890-47B1-BA4B-0E07BCADD24F}"/>
    <dgm:cxn modelId="{596856E2-D058-483A-B195-AD923836AEA0}" srcId="{3A937225-26A6-4FDF-9A1F-B9A0F6A43A80}" destId="{AF4D35BE-164A-42F0-A725-80DE07BBB541}" srcOrd="0" destOrd="0" parTransId="{D362CB7C-7F7C-43AF-BFEE-EB203CAB1439}" sibTransId="{1FB69B7E-4638-4244-A37C-BFF1296CC39A}"/>
    <dgm:cxn modelId="{DBFE24F9-2E32-4A08-940C-702CF988F5DF}" srcId="{D3974B61-8C68-4C46-A458-049FFDAAD02D}" destId="{00DC1E98-EA92-45D9-B6FC-A6BB6291C53F}" srcOrd="0" destOrd="0" parTransId="{5CAB5586-DD5E-4B85-AC71-0E0B1D351FC1}" sibTransId="{511AE28B-D5A2-4CD5-9F72-6CFF1E010D0D}"/>
    <dgm:cxn modelId="{62F9425A-D1F1-4303-9D4B-74E7BB260114}" type="presParOf" srcId="{2EF3155C-A2C7-4CA2-8686-431DFB3A36CF}" destId="{6C86767D-1942-4903-8B3E-E3007A9DD4C9}" srcOrd="0" destOrd="0" presId="urn:microsoft.com/office/officeart/2005/8/layout/vList5"/>
    <dgm:cxn modelId="{A5D40EE2-3F23-4A15-A402-43245ADD632C}" type="presParOf" srcId="{6C86767D-1942-4903-8B3E-E3007A9DD4C9}" destId="{0838001C-BBDB-4A5F-B06A-65C1AB532471}" srcOrd="0" destOrd="0" presId="urn:microsoft.com/office/officeart/2005/8/layout/vList5"/>
    <dgm:cxn modelId="{F4330DFA-3BCD-4676-B391-FA88B9E24C55}" type="presParOf" srcId="{6C86767D-1942-4903-8B3E-E3007A9DD4C9}" destId="{3415F451-7996-4CE4-AB24-9CC0130BE4B3}" srcOrd="1" destOrd="0" presId="urn:microsoft.com/office/officeart/2005/8/layout/vList5"/>
    <dgm:cxn modelId="{5CF05A62-6FDB-457D-BD4A-EF14E445661D}" type="presParOf" srcId="{2EF3155C-A2C7-4CA2-8686-431DFB3A36CF}" destId="{CF3120BE-91C7-45C9-A9D3-5042EB737975}" srcOrd="1" destOrd="0" presId="urn:microsoft.com/office/officeart/2005/8/layout/vList5"/>
    <dgm:cxn modelId="{898EE8C0-32A2-4257-9755-A896342884A1}" type="presParOf" srcId="{2EF3155C-A2C7-4CA2-8686-431DFB3A36CF}" destId="{C6A90BC6-E06C-473A-9680-DBFC1CECCA0C}" srcOrd="2" destOrd="0" presId="urn:microsoft.com/office/officeart/2005/8/layout/vList5"/>
    <dgm:cxn modelId="{FE4EEAA0-428F-4EA6-A750-9F010EAF200C}" type="presParOf" srcId="{C6A90BC6-E06C-473A-9680-DBFC1CECCA0C}" destId="{804A5097-4BC0-4917-865F-D0B8B48EC7AA}" srcOrd="0" destOrd="0" presId="urn:microsoft.com/office/officeart/2005/8/layout/vList5"/>
    <dgm:cxn modelId="{703D5A40-4E7F-4DBB-BC45-A10484EB036E}" type="presParOf" srcId="{C6A90BC6-E06C-473A-9680-DBFC1CECCA0C}" destId="{724A74A4-B6C2-4149-8F28-B53F4B46F209}" srcOrd="1" destOrd="0" presId="urn:microsoft.com/office/officeart/2005/8/layout/vList5"/>
    <dgm:cxn modelId="{60D6AAD8-3C70-4681-9332-FE245FBC4088}" type="presParOf" srcId="{2EF3155C-A2C7-4CA2-8686-431DFB3A36CF}" destId="{2CC3C471-435A-4020-A0AD-BD44E4E4A0F9}" srcOrd="3" destOrd="0" presId="urn:microsoft.com/office/officeart/2005/8/layout/vList5"/>
    <dgm:cxn modelId="{F66BDD05-8F45-407C-8670-54F74D6C42B0}" type="presParOf" srcId="{2EF3155C-A2C7-4CA2-8686-431DFB3A36CF}" destId="{7F5FEB96-0C4D-493D-A4CD-851DDD3A8B4E}" srcOrd="4" destOrd="0" presId="urn:microsoft.com/office/officeart/2005/8/layout/vList5"/>
    <dgm:cxn modelId="{A03C4067-9A6C-43E2-A092-F7E94135C819}" type="presParOf" srcId="{7F5FEB96-0C4D-493D-A4CD-851DDD3A8B4E}" destId="{D78D0444-98E1-4406-8078-2A7A8705FBD5}" srcOrd="0" destOrd="0" presId="urn:microsoft.com/office/officeart/2005/8/layout/vList5"/>
    <dgm:cxn modelId="{12ACE7C2-7783-4C0D-9883-A7E714E6EE23}" type="presParOf" srcId="{7F5FEB96-0C4D-493D-A4CD-851DDD3A8B4E}" destId="{5F5B0CCA-23CD-41BC-BCDB-C03587C32234}" srcOrd="1" destOrd="0" presId="urn:microsoft.com/office/officeart/2005/8/layout/vList5"/>
    <dgm:cxn modelId="{70BBAE97-084C-4C3D-8F08-11B845322691}" type="presParOf" srcId="{2EF3155C-A2C7-4CA2-8686-431DFB3A36CF}" destId="{EA847E5A-3312-4E3D-9E3B-E586145EE9E3}" srcOrd="5" destOrd="0" presId="urn:microsoft.com/office/officeart/2005/8/layout/vList5"/>
    <dgm:cxn modelId="{09ABB9CE-AB78-4480-94F3-DA7787B48AA9}" type="presParOf" srcId="{2EF3155C-A2C7-4CA2-8686-431DFB3A36CF}" destId="{966E5372-3909-44AB-BCCF-153F8759AFAE}" srcOrd="6" destOrd="0" presId="urn:microsoft.com/office/officeart/2005/8/layout/vList5"/>
    <dgm:cxn modelId="{55939B9B-2028-42E8-9DBB-9298CC4ED6FA}" type="presParOf" srcId="{966E5372-3909-44AB-BCCF-153F8759AFAE}" destId="{D74DE9BC-6B6E-4B67-A0F5-E8767DF8AB6C}" srcOrd="0" destOrd="0" presId="urn:microsoft.com/office/officeart/2005/8/layout/vList5"/>
    <dgm:cxn modelId="{043F0945-D66E-4BC4-96A0-1BEED29FD63F}" type="presParOf" srcId="{966E5372-3909-44AB-BCCF-153F8759AFAE}" destId="{A455B5A0-3455-48FA-A524-884AE435294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E093C0-F0AE-4D68-985E-E5697B387BDA}"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8D5FDC2B-6BB3-43D7-BF73-129BFC14FFDC}">
      <dgm:prSet/>
      <dgm:spPr/>
      <dgm:t>
        <a:bodyPr/>
        <a:lstStyle/>
        <a:p>
          <a:r>
            <a:rPr lang="en-US"/>
            <a:t>Do you have medical training?</a:t>
          </a:r>
        </a:p>
      </dgm:t>
    </dgm:pt>
    <dgm:pt modelId="{246F4E1D-852A-46E5-AAF0-084CDE991E20}" type="parTrans" cxnId="{E42065EE-1D82-4735-A512-D9833658F32D}">
      <dgm:prSet/>
      <dgm:spPr/>
      <dgm:t>
        <a:bodyPr/>
        <a:lstStyle/>
        <a:p>
          <a:endParaRPr lang="en-US"/>
        </a:p>
      </dgm:t>
    </dgm:pt>
    <dgm:pt modelId="{A1FAD579-1B7F-49B2-8677-7482879D7ECF}" type="sibTrans" cxnId="{E42065EE-1D82-4735-A512-D9833658F32D}">
      <dgm:prSet/>
      <dgm:spPr/>
      <dgm:t>
        <a:bodyPr/>
        <a:lstStyle/>
        <a:p>
          <a:endParaRPr lang="en-US"/>
        </a:p>
      </dgm:t>
    </dgm:pt>
    <dgm:pt modelId="{D0FA823D-2478-4DE4-AECE-3E02CB654C99}">
      <dgm:prSet/>
      <dgm:spPr/>
      <dgm:t>
        <a:bodyPr/>
        <a:lstStyle/>
        <a:p>
          <a:r>
            <a:rPr lang="en-US" i="0"/>
            <a:t>Board and Cares are Medical Facilities you should have basic knowledge</a:t>
          </a:r>
          <a:endParaRPr lang="en-US"/>
        </a:p>
      </dgm:t>
    </dgm:pt>
    <dgm:pt modelId="{8D5E56F3-79CA-4742-8E5B-D74186EF9155}" type="parTrans" cxnId="{1C20B510-211E-4201-B0E5-383FD31BC424}">
      <dgm:prSet/>
      <dgm:spPr/>
      <dgm:t>
        <a:bodyPr/>
        <a:lstStyle/>
        <a:p>
          <a:endParaRPr lang="en-US"/>
        </a:p>
      </dgm:t>
    </dgm:pt>
    <dgm:pt modelId="{4C9AA7E7-279D-496F-8112-66473E4BDBF0}" type="sibTrans" cxnId="{1C20B510-211E-4201-B0E5-383FD31BC424}">
      <dgm:prSet/>
      <dgm:spPr/>
      <dgm:t>
        <a:bodyPr/>
        <a:lstStyle/>
        <a:p>
          <a:endParaRPr lang="en-US"/>
        </a:p>
      </dgm:t>
    </dgm:pt>
    <dgm:pt modelId="{B3B61C85-F3B0-4DEA-9A1D-0629995B2960}">
      <dgm:prSet/>
      <dgm:spPr/>
      <dgm:t>
        <a:bodyPr/>
        <a:lstStyle/>
        <a:p>
          <a:r>
            <a:rPr lang="en-US"/>
            <a:t>How well do you know the state regulations?</a:t>
          </a:r>
        </a:p>
      </dgm:t>
    </dgm:pt>
    <dgm:pt modelId="{2A46ECBA-F6FD-4AFB-9926-B0BF4D48E2EB}" type="parTrans" cxnId="{2F61578D-A56A-400B-94E6-4A010A16C358}">
      <dgm:prSet/>
      <dgm:spPr/>
      <dgm:t>
        <a:bodyPr/>
        <a:lstStyle/>
        <a:p>
          <a:endParaRPr lang="en-US"/>
        </a:p>
      </dgm:t>
    </dgm:pt>
    <dgm:pt modelId="{41F3E73A-9A35-44B1-B14C-ABEB16A26425}" type="sibTrans" cxnId="{2F61578D-A56A-400B-94E6-4A010A16C358}">
      <dgm:prSet/>
      <dgm:spPr/>
      <dgm:t>
        <a:bodyPr/>
        <a:lstStyle/>
        <a:p>
          <a:endParaRPr lang="en-US"/>
        </a:p>
      </dgm:t>
    </dgm:pt>
    <dgm:pt modelId="{49BA96A5-A3D6-4DE3-AE58-BF20CD6EED1A}">
      <dgm:prSet/>
      <dgm:spPr/>
      <dgm:t>
        <a:bodyPr/>
        <a:lstStyle/>
        <a:p>
          <a:r>
            <a:rPr lang="en-US" i="0"/>
            <a:t>You will need to submit an application that is very detailed and long regarding menus, activities, etc.</a:t>
          </a:r>
          <a:endParaRPr lang="en-US"/>
        </a:p>
      </dgm:t>
    </dgm:pt>
    <dgm:pt modelId="{2231704E-0A89-4A10-A128-4318E8053276}" type="parTrans" cxnId="{68DDCB82-3146-43A4-8DF1-69308193A425}">
      <dgm:prSet/>
      <dgm:spPr/>
      <dgm:t>
        <a:bodyPr/>
        <a:lstStyle/>
        <a:p>
          <a:endParaRPr lang="en-US"/>
        </a:p>
      </dgm:t>
    </dgm:pt>
    <dgm:pt modelId="{A58D6D47-CCC9-466B-A8B6-5538B679D7B6}" type="sibTrans" cxnId="{68DDCB82-3146-43A4-8DF1-69308193A425}">
      <dgm:prSet/>
      <dgm:spPr/>
      <dgm:t>
        <a:bodyPr/>
        <a:lstStyle/>
        <a:p>
          <a:endParaRPr lang="en-US"/>
        </a:p>
      </dgm:t>
    </dgm:pt>
    <dgm:pt modelId="{93A3115A-368F-4F45-86DA-2E1696A0E620}">
      <dgm:prSet/>
      <dgm:spPr/>
      <dgm:t>
        <a:bodyPr/>
        <a:lstStyle/>
        <a:p>
          <a:r>
            <a:rPr lang="en-US"/>
            <a:t>Have you completed a Business Plan or Prospectus?</a:t>
          </a:r>
        </a:p>
      </dgm:t>
    </dgm:pt>
    <dgm:pt modelId="{8E457554-0985-4C4A-8185-AE849968491A}" type="parTrans" cxnId="{B600569F-4A45-431A-9746-11E6A6D6EC58}">
      <dgm:prSet/>
      <dgm:spPr/>
      <dgm:t>
        <a:bodyPr/>
        <a:lstStyle/>
        <a:p>
          <a:endParaRPr lang="en-US"/>
        </a:p>
      </dgm:t>
    </dgm:pt>
    <dgm:pt modelId="{6003C425-DB4A-4032-B7AF-CBA22B631314}" type="sibTrans" cxnId="{B600569F-4A45-431A-9746-11E6A6D6EC58}">
      <dgm:prSet/>
      <dgm:spPr/>
      <dgm:t>
        <a:bodyPr/>
        <a:lstStyle/>
        <a:p>
          <a:endParaRPr lang="en-US"/>
        </a:p>
      </dgm:t>
    </dgm:pt>
    <dgm:pt modelId="{622D7A73-DC84-4233-8ADC-0C87A49A12DF}">
      <dgm:prSet/>
      <dgm:spPr/>
      <dgm:t>
        <a:bodyPr/>
        <a:lstStyle/>
        <a:p>
          <a:r>
            <a:rPr lang="en-US" i="0"/>
            <a:t>An RCFE is time consuming and costly financially. A Business Plan or Prospectus gives you a target date and plan to open.</a:t>
          </a:r>
          <a:endParaRPr lang="en-US"/>
        </a:p>
      </dgm:t>
    </dgm:pt>
    <dgm:pt modelId="{2E5ACE04-FFBB-4786-90F0-359CE06ED81E}" type="parTrans" cxnId="{C346029F-253B-4C54-AD7D-24C24994221B}">
      <dgm:prSet/>
      <dgm:spPr/>
      <dgm:t>
        <a:bodyPr/>
        <a:lstStyle/>
        <a:p>
          <a:endParaRPr lang="en-US"/>
        </a:p>
      </dgm:t>
    </dgm:pt>
    <dgm:pt modelId="{981A5EC4-CF74-47CF-AADB-C0F6F5226572}" type="sibTrans" cxnId="{C346029F-253B-4C54-AD7D-24C24994221B}">
      <dgm:prSet/>
      <dgm:spPr/>
      <dgm:t>
        <a:bodyPr/>
        <a:lstStyle/>
        <a:p>
          <a:endParaRPr lang="en-US"/>
        </a:p>
      </dgm:t>
    </dgm:pt>
    <dgm:pt modelId="{186225E5-AF30-4D14-A51E-C4C4218F8366}">
      <dgm:prSet/>
      <dgm:spPr/>
      <dgm:t>
        <a:bodyPr/>
        <a:lstStyle/>
        <a:p>
          <a:r>
            <a:rPr lang="en-US"/>
            <a:t>Have you gotten your Administrator License?</a:t>
          </a:r>
        </a:p>
      </dgm:t>
    </dgm:pt>
    <dgm:pt modelId="{38CA0DC8-632F-4A9D-84CA-ACADD1CA92DA}" type="parTrans" cxnId="{D70210B0-187B-44EB-ABFA-914358CF7EBE}">
      <dgm:prSet/>
      <dgm:spPr/>
      <dgm:t>
        <a:bodyPr/>
        <a:lstStyle/>
        <a:p>
          <a:endParaRPr lang="en-US"/>
        </a:p>
      </dgm:t>
    </dgm:pt>
    <dgm:pt modelId="{B038E152-84AB-4AB0-A5DE-60B8977C5F87}" type="sibTrans" cxnId="{D70210B0-187B-44EB-ABFA-914358CF7EBE}">
      <dgm:prSet/>
      <dgm:spPr/>
      <dgm:t>
        <a:bodyPr/>
        <a:lstStyle/>
        <a:p>
          <a:endParaRPr lang="en-US"/>
        </a:p>
      </dgm:t>
    </dgm:pt>
    <dgm:pt modelId="{7AF1B4A7-5ADF-4013-BF32-63B895A90204}">
      <dgm:prSet/>
      <dgm:spPr/>
      <dgm:t>
        <a:bodyPr/>
        <a:lstStyle/>
        <a:p>
          <a:r>
            <a:rPr lang="en-US"/>
            <a:t>You must have an Administrator to open</a:t>
          </a:r>
        </a:p>
      </dgm:t>
    </dgm:pt>
    <dgm:pt modelId="{651C06E5-6AF6-4F2C-BA2E-790D3D146823}" type="parTrans" cxnId="{B9871D84-D0C2-4C48-B13A-A741B729A76B}">
      <dgm:prSet/>
      <dgm:spPr/>
      <dgm:t>
        <a:bodyPr/>
        <a:lstStyle/>
        <a:p>
          <a:endParaRPr lang="en-US"/>
        </a:p>
      </dgm:t>
    </dgm:pt>
    <dgm:pt modelId="{FBCEDD86-15F9-4142-B2C0-25D39ABAEA5E}" type="sibTrans" cxnId="{B9871D84-D0C2-4C48-B13A-A741B729A76B}">
      <dgm:prSet/>
      <dgm:spPr/>
      <dgm:t>
        <a:bodyPr/>
        <a:lstStyle/>
        <a:p>
          <a:endParaRPr lang="en-US"/>
        </a:p>
      </dgm:t>
    </dgm:pt>
    <dgm:pt modelId="{D8A0561C-0029-457A-A9CA-CF438E4C0C00}">
      <dgm:prSet/>
      <dgm:spPr/>
      <dgm:t>
        <a:bodyPr/>
        <a:lstStyle/>
        <a:p>
          <a:r>
            <a:rPr lang="en-US"/>
            <a:t>What area of town will you be in? Is it local?</a:t>
          </a:r>
        </a:p>
      </dgm:t>
    </dgm:pt>
    <dgm:pt modelId="{315388AC-0FA9-4891-A787-04AE4EB5558C}" type="parTrans" cxnId="{455B4B2F-01CF-45B2-A096-23A420094059}">
      <dgm:prSet/>
      <dgm:spPr/>
      <dgm:t>
        <a:bodyPr/>
        <a:lstStyle/>
        <a:p>
          <a:endParaRPr lang="en-US"/>
        </a:p>
      </dgm:t>
    </dgm:pt>
    <dgm:pt modelId="{D899D509-7A81-4D95-8F1D-83C7AB589EBE}" type="sibTrans" cxnId="{455B4B2F-01CF-45B2-A096-23A420094059}">
      <dgm:prSet/>
      <dgm:spPr/>
      <dgm:t>
        <a:bodyPr/>
        <a:lstStyle/>
        <a:p>
          <a:endParaRPr lang="en-US"/>
        </a:p>
      </dgm:t>
    </dgm:pt>
    <dgm:pt modelId="{58D30A6B-DFA6-49DC-86CE-0CBE95927F02}">
      <dgm:prSet/>
      <dgm:spPr/>
      <dgm:t>
        <a:bodyPr/>
        <a:lstStyle/>
        <a:p>
          <a:r>
            <a:rPr lang="en-US" i="0"/>
            <a:t>Family members are picky when choosing a facility (they want loved one to be close to them)</a:t>
          </a:r>
          <a:endParaRPr lang="en-US"/>
        </a:p>
      </dgm:t>
    </dgm:pt>
    <dgm:pt modelId="{278AD915-FA8F-4D95-A9CA-451163ADF02F}" type="parTrans" cxnId="{C533F75D-1672-48EF-B566-C100D1B396CC}">
      <dgm:prSet/>
      <dgm:spPr/>
      <dgm:t>
        <a:bodyPr/>
        <a:lstStyle/>
        <a:p>
          <a:endParaRPr lang="en-US"/>
        </a:p>
      </dgm:t>
    </dgm:pt>
    <dgm:pt modelId="{2615A263-5CA4-43A1-AA22-1E84DB7D2A04}" type="sibTrans" cxnId="{C533F75D-1672-48EF-B566-C100D1B396CC}">
      <dgm:prSet/>
      <dgm:spPr/>
      <dgm:t>
        <a:bodyPr/>
        <a:lstStyle/>
        <a:p>
          <a:endParaRPr lang="en-US"/>
        </a:p>
      </dgm:t>
    </dgm:pt>
    <dgm:pt modelId="{4717B614-1A9A-4287-A91D-DDBA0E5DD0D3}" type="pres">
      <dgm:prSet presAssocID="{03E093C0-F0AE-4D68-985E-E5697B387BDA}" presName="Name0" presStyleCnt="0">
        <dgm:presLayoutVars>
          <dgm:dir/>
          <dgm:animLvl val="lvl"/>
          <dgm:resizeHandles val="exact"/>
        </dgm:presLayoutVars>
      </dgm:prSet>
      <dgm:spPr/>
    </dgm:pt>
    <dgm:pt modelId="{B0F9E2FB-D14E-4C3D-8499-ABDE0CFB63AC}" type="pres">
      <dgm:prSet presAssocID="{8D5FDC2B-6BB3-43D7-BF73-129BFC14FFDC}" presName="linNode" presStyleCnt="0"/>
      <dgm:spPr/>
    </dgm:pt>
    <dgm:pt modelId="{3F9DC125-B322-49A2-B3B4-53DCECB30508}" type="pres">
      <dgm:prSet presAssocID="{8D5FDC2B-6BB3-43D7-BF73-129BFC14FFDC}" presName="parentText" presStyleLbl="node1" presStyleIdx="0" presStyleCnt="5">
        <dgm:presLayoutVars>
          <dgm:chMax val="1"/>
          <dgm:bulletEnabled val="1"/>
        </dgm:presLayoutVars>
      </dgm:prSet>
      <dgm:spPr/>
    </dgm:pt>
    <dgm:pt modelId="{B8A257C1-4972-4205-B640-0531C536F105}" type="pres">
      <dgm:prSet presAssocID="{8D5FDC2B-6BB3-43D7-BF73-129BFC14FFDC}" presName="descendantText" presStyleLbl="alignAccFollowNode1" presStyleIdx="0" presStyleCnt="5">
        <dgm:presLayoutVars>
          <dgm:bulletEnabled val="1"/>
        </dgm:presLayoutVars>
      </dgm:prSet>
      <dgm:spPr/>
    </dgm:pt>
    <dgm:pt modelId="{7DE1A8A0-E6C4-4D4C-9085-BBDD1C0E918E}" type="pres">
      <dgm:prSet presAssocID="{A1FAD579-1B7F-49B2-8677-7482879D7ECF}" presName="sp" presStyleCnt="0"/>
      <dgm:spPr/>
    </dgm:pt>
    <dgm:pt modelId="{B1EEC2B5-2BD6-4763-B931-C5BFA7E6E771}" type="pres">
      <dgm:prSet presAssocID="{B3B61C85-F3B0-4DEA-9A1D-0629995B2960}" presName="linNode" presStyleCnt="0"/>
      <dgm:spPr/>
    </dgm:pt>
    <dgm:pt modelId="{9FBF8410-540F-4260-8651-A4CBB683AD01}" type="pres">
      <dgm:prSet presAssocID="{B3B61C85-F3B0-4DEA-9A1D-0629995B2960}" presName="parentText" presStyleLbl="node1" presStyleIdx="1" presStyleCnt="5">
        <dgm:presLayoutVars>
          <dgm:chMax val="1"/>
          <dgm:bulletEnabled val="1"/>
        </dgm:presLayoutVars>
      </dgm:prSet>
      <dgm:spPr/>
    </dgm:pt>
    <dgm:pt modelId="{5FDBE04C-7377-4390-BAD9-08C4FEBF4805}" type="pres">
      <dgm:prSet presAssocID="{B3B61C85-F3B0-4DEA-9A1D-0629995B2960}" presName="descendantText" presStyleLbl="alignAccFollowNode1" presStyleIdx="1" presStyleCnt="5">
        <dgm:presLayoutVars>
          <dgm:bulletEnabled val="1"/>
        </dgm:presLayoutVars>
      </dgm:prSet>
      <dgm:spPr/>
    </dgm:pt>
    <dgm:pt modelId="{34755F77-6AA2-4853-8031-62D383BD0F32}" type="pres">
      <dgm:prSet presAssocID="{41F3E73A-9A35-44B1-B14C-ABEB16A26425}" presName="sp" presStyleCnt="0"/>
      <dgm:spPr/>
    </dgm:pt>
    <dgm:pt modelId="{E761DA27-B324-4EB7-9E7A-40E7C6E2704C}" type="pres">
      <dgm:prSet presAssocID="{93A3115A-368F-4F45-86DA-2E1696A0E620}" presName="linNode" presStyleCnt="0"/>
      <dgm:spPr/>
    </dgm:pt>
    <dgm:pt modelId="{1D5D69A8-A2E5-46A7-A72F-C2E112D368C7}" type="pres">
      <dgm:prSet presAssocID="{93A3115A-368F-4F45-86DA-2E1696A0E620}" presName="parentText" presStyleLbl="node1" presStyleIdx="2" presStyleCnt="5">
        <dgm:presLayoutVars>
          <dgm:chMax val="1"/>
          <dgm:bulletEnabled val="1"/>
        </dgm:presLayoutVars>
      </dgm:prSet>
      <dgm:spPr/>
    </dgm:pt>
    <dgm:pt modelId="{52216009-05E2-4F3E-8840-5CEDDE6FC552}" type="pres">
      <dgm:prSet presAssocID="{93A3115A-368F-4F45-86DA-2E1696A0E620}" presName="descendantText" presStyleLbl="alignAccFollowNode1" presStyleIdx="2" presStyleCnt="5">
        <dgm:presLayoutVars>
          <dgm:bulletEnabled val="1"/>
        </dgm:presLayoutVars>
      </dgm:prSet>
      <dgm:spPr/>
    </dgm:pt>
    <dgm:pt modelId="{C13C188E-0203-49FE-886D-E883BE9E29AA}" type="pres">
      <dgm:prSet presAssocID="{6003C425-DB4A-4032-B7AF-CBA22B631314}" presName="sp" presStyleCnt="0"/>
      <dgm:spPr/>
    </dgm:pt>
    <dgm:pt modelId="{6BB77171-C96F-4962-9904-68FDC41FDA96}" type="pres">
      <dgm:prSet presAssocID="{186225E5-AF30-4D14-A51E-C4C4218F8366}" presName="linNode" presStyleCnt="0"/>
      <dgm:spPr/>
    </dgm:pt>
    <dgm:pt modelId="{44B8A403-986B-4747-8EFA-12CA8FF1DD98}" type="pres">
      <dgm:prSet presAssocID="{186225E5-AF30-4D14-A51E-C4C4218F8366}" presName="parentText" presStyleLbl="node1" presStyleIdx="3" presStyleCnt="5">
        <dgm:presLayoutVars>
          <dgm:chMax val="1"/>
          <dgm:bulletEnabled val="1"/>
        </dgm:presLayoutVars>
      </dgm:prSet>
      <dgm:spPr/>
    </dgm:pt>
    <dgm:pt modelId="{510F4DC3-D901-4942-927F-92F0DABA6A19}" type="pres">
      <dgm:prSet presAssocID="{186225E5-AF30-4D14-A51E-C4C4218F8366}" presName="descendantText" presStyleLbl="alignAccFollowNode1" presStyleIdx="3" presStyleCnt="5">
        <dgm:presLayoutVars>
          <dgm:bulletEnabled val="1"/>
        </dgm:presLayoutVars>
      </dgm:prSet>
      <dgm:spPr/>
    </dgm:pt>
    <dgm:pt modelId="{569CF301-B598-4D6F-B579-6FB19060A2B2}" type="pres">
      <dgm:prSet presAssocID="{B038E152-84AB-4AB0-A5DE-60B8977C5F87}" presName="sp" presStyleCnt="0"/>
      <dgm:spPr/>
    </dgm:pt>
    <dgm:pt modelId="{86ECA386-59C3-4181-98FF-0567FF520D8C}" type="pres">
      <dgm:prSet presAssocID="{D8A0561C-0029-457A-A9CA-CF438E4C0C00}" presName="linNode" presStyleCnt="0"/>
      <dgm:spPr/>
    </dgm:pt>
    <dgm:pt modelId="{AEF4BC2B-117B-41F4-8519-BA0C2B039AE3}" type="pres">
      <dgm:prSet presAssocID="{D8A0561C-0029-457A-A9CA-CF438E4C0C00}" presName="parentText" presStyleLbl="node1" presStyleIdx="4" presStyleCnt="5">
        <dgm:presLayoutVars>
          <dgm:chMax val="1"/>
          <dgm:bulletEnabled val="1"/>
        </dgm:presLayoutVars>
      </dgm:prSet>
      <dgm:spPr/>
    </dgm:pt>
    <dgm:pt modelId="{1882B50B-4D3A-4710-B446-444B89FFF7C2}" type="pres">
      <dgm:prSet presAssocID="{D8A0561C-0029-457A-A9CA-CF438E4C0C00}" presName="descendantText" presStyleLbl="alignAccFollowNode1" presStyleIdx="4" presStyleCnt="5">
        <dgm:presLayoutVars>
          <dgm:bulletEnabled val="1"/>
        </dgm:presLayoutVars>
      </dgm:prSet>
      <dgm:spPr/>
    </dgm:pt>
  </dgm:ptLst>
  <dgm:cxnLst>
    <dgm:cxn modelId="{70354110-B369-4DF9-8F78-CE5BB5828986}" type="presOf" srcId="{58D30A6B-DFA6-49DC-86CE-0CBE95927F02}" destId="{1882B50B-4D3A-4710-B446-444B89FFF7C2}" srcOrd="0" destOrd="0" presId="urn:microsoft.com/office/officeart/2005/8/layout/vList5"/>
    <dgm:cxn modelId="{1C20B510-211E-4201-B0E5-383FD31BC424}" srcId="{8D5FDC2B-6BB3-43D7-BF73-129BFC14FFDC}" destId="{D0FA823D-2478-4DE4-AECE-3E02CB654C99}" srcOrd="0" destOrd="0" parTransId="{8D5E56F3-79CA-4742-8E5B-D74186EF9155}" sibTransId="{4C9AA7E7-279D-496F-8112-66473E4BDBF0}"/>
    <dgm:cxn modelId="{96E73826-A97A-47EB-BB1E-F366199F5ACF}" type="presOf" srcId="{D8A0561C-0029-457A-A9CA-CF438E4C0C00}" destId="{AEF4BC2B-117B-41F4-8519-BA0C2B039AE3}" srcOrd="0" destOrd="0" presId="urn:microsoft.com/office/officeart/2005/8/layout/vList5"/>
    <dgm:cxn modelId="{455B4B2F-01CF-45B2-A096-23A420094059}" srcId="{03E093C0-F0AE-4D68-985E-E5697B387BDA}" destId="{D8A0561C-0029-457A-A9CA-CF438E4C0C00}" srcOrd="4" destOrd="0" parTransId="{315388AC-0FA9-4891-A787-04AE4EB5558C}" sibTransId="{D899D509-7A81-4D95-8F1D-83C7AB589EBE}"/>
    <dgm:cxn modelId="{8524F733-A85E-4E1A-A61B-04763B83C0CF}" type="presOf" srcId="{49BA96A5-A3D6-4DE3-AE58-BF20CD6EED1A}" destId="{5FDBE04C-7377-4390-BAD9-08C4FEBF4805}" srcOrd="0" destOrd="0" presId="urn:microsoft.com/office/officeart/2005/8/layout/vList5"/>
    <dgm:cxn modelId="{F6AE7E3A-CD7D-485D-8135-0091A9EDA61C}" type="presOf" srcId="{8D5FDC2B-6BB3-43D7-BF73-129BFC14FFDC}" destId="{3F9DC125-B322-49A2-B3B4-53DCECB30508}" srcOrd="0" destOrd="0" presId="urn:microsoft.com/office/officeart/2005/8/layout/vList5"/>
    <dgm:cxn modelId="{C533F75D-1672-48EF-B566-C100D1B396CC}" srcId="{D8A0561C-0029-457A-A9CA-CF438E4C0C00}" destId="{58D30A6B-DFA6-49DC-86CE-0CBE95927F02}" srcOrd="0" destOrd="0" parTransId="{278AD915-FA8F-4D95-A9CA-451163ADF02F}" sibTransId="{2615A263-5CA4-43A1-AA22-1E84DB7D2A04}"/>
    <dgm:cxn modelId="{3275D07D-1D2D-40B7-8C84-26D6D63C73BD}" type="presOf" srcId="{03E093C0-F0AE-4D68-985E-E5697B387BDA}" destId="{4717B614-1A9A-4287-A91D-DDBA0E5DD0D3}" srcOrd="0" destOrd="0" presId="urn:microsoft.com/office/officeart/2005/8/layout/vList5"/>
    <dgm:cxn modelId="{68DDCB82-3146-43A4-8DF1-69308193A425}" srcId="{B3B61C85-F3B0-4DEA-9A1D-0629995B2960}" destId="{49BA96A5-A3D6-4DE3-AE58-BF20CD6EED1A}" srcOrd="0" destOrd="0" parTransId="{2231704E-0A89-4A10-A128-4318E8053276}" sibTransId="{A58D6D47-CCC9-466B-A8B6-5538B679D7B6}"/>
    <dgm:cxn modelId="{B9871D84-D0C2-4C48-B13A-A741B729A76B}" srcId="{186225E5-AF30-4D14-A51E-C4C4218F8366}" destId="{7AF1B4A7-5ADF-4013-BF32-63B895A90204}" srcOrd="0" destOrd="0" parTransId="{651C06E5-6AF6-4F2C-BA2E-790D3D146823}" sibTransId="{FBCEDD86-15F9-4142-B2C0-25D39ABAEA5E}"/>
    <dgm:cxn modelId="{2F61578D-A56A-400B-94E6-4A010A16C358}" srcId="{03E093C0-F0AE-4D68-985E-E5697B387BDA}" destId="{B3B61C85-F3B0-4DEA-9A1D-0629995B2960}" srcOrd="1" destOrd="0" parTransId="{2A46ECBA-F6FD-4AFB-9926-B0BF4D48E2EB}" sibTransId="{41F3E73A-9A35-44B1-B14C-ABEB16A26425}"/>
    <dgm:cxn modelId="{F8205A95-D24A-41A2-BE16-725EB61ED428}" type="presOf" srcId="{7AF1B4A7-5ADF-4013-BF32-63B895A90204}" destId="{510F4DC3-D901-4942-927F-92F0DABA6A19}" srcOrd="0" destOrd="0" presId="urn:microsoft.com/office/officeart/2005/8/layout/vList5"/>
    <dgm:cxn modelId="{EB958F95-F89E-4D58-87D2-F2CE2C0E0667}" type="presOf" srcId="{622D7A73-DC84-4233-8ADC-0C87A49A12DF}" destId="{52216009-05E2-4F3E-8840-5CEDDE6FC552}" srcOrd="0" destOrd="0" presId="urn:microsoft.com/office/officeart/2005/8/layout/vList5"/>
    <dgm:cxn modelId="{C346029F-253B-4C54-AD7D-24C24994221B}" srcId="{93A3115A-368F-4F45-86DA-2E1696A0E620}" destId="{622D7A73-DC84-4233-8ADC-0C87A49A12DF}" srcOrd="0" destOrd="0" parTransId="{2E5ACE04-FFBB-4786-90F0-359CE06ED81E}" sibTransId="{981A5EC4-CF74-47CF-AADB-C0F6F5226572}"/>
    <dgm:cxn modelId="{B600569F-4A45-431A-9746-11E6A6D6EC58}" srcId="{03E093C0-F0AE-4D68-985E-E5697B387BDA}" destId="{93A3115A-368F-4F45-86DA-2E1696A0E620}" srcOrd="2" destOrd="0" parTransId="{8E457554-0985-4C4A-8185-AE849968491A}" sibTransId="{6003C425-DB4A-4032-B7AF-CBA22B631314}"/>
    <dgm:cxn modelId="{E0230BAA-B5D6-4F73-8D76-142688220863}" type="presOf" srcId="{D0FA823D-2478-4DE4-AECE-3E02CB654C99}" destId="{B8A257C1-4972-4205-B640-0531C536F105}" srcOrd="0" destOrd="0" presId="urn:microsoft.com/office/officeart/2005/8/layout/vList5"/>
    <dgm:cxn modelId="{D70210B0-187B-44EB-ABFA-914358CF7EBE}" srcId="{03E093C0-F0AE-4D68-985E-E5697B387BDA}" destId="{186225E5-AF30-4D14-A51E-C4C4218F8366}" srcOrd="3" destOrd="0" parTransId="{38CA0DC8-632F-4A9D-84CA-ACADD1CA92DA}" sibTransId="{B038E152-84AB-4AB0-A5DE-60B8977C5F87}"/>
    <dgm:cxn modelId="{85CBBAC5-448D-44FD-8E92-DC7818EC4B85}" type="presOf" srcId="{186225E5-AF30-4D14-A51E-C4C4218F8366}" destId="{44B8A403-986B-4747-8EFA-12CA8FF1DD98}" srcOrd="0" destOrd="0" presId="urn:microsoft.com/office/officeart/2005/8/layout/vList5"/>
    <dgm:cxn modelId="{E42065EE-1D82-4735-A512-D9833658F32D}" srcId="{03E093C0-F0AE-4D68-985E-E5697B387BDA}" destId="{8D5FDC2B-6BB3-43D7-BF73-129BFC14FFDC}" srcOrd="0" destOrd="0" parTransId="{246F4E1D-852A-46E5-AAF0-084CDE991E20}" sibTransId="{A1FAD579-1B7F-49B2-8677-7482879D7ECF}"/>
    <dgm:cxn modelId="{FE65E1F2-76E0-494F-BD4E-AD7CC27AA7A8}" type="presOf" srcId="{93A3115A-368F-4F45-86DA-2E1696A0E620}" destId="{1D5D69A8-A2E5-46A7-A72F-C2E112D368C7}" srcOrd="0" destOrd="0" presId="urn:microsoft.com/office/officeart/2005/8/layout/vList5"/>
    <dgm:cxn modelId="{8D6A08F8-313E-4E37-A676-383CA97026D8}" type="presOf" srcId="{B3B61C85-F3B0-4DEA-9A1D-0629995B2960}" destId="{9FBF8410-540F-4260-8651-A4CBB683AD01}" srcOrd="0" destOrd="0" presId="urn:microsoft.com/office/officeart/2005/8/layout/vList5"/>
    <dgm:cxn modelId="{4E6CBAE0-0E0A-4F43-8E86-63A1E5E0C25C}" type="presParOf" srcId="{4717B614-1A9A-4287-A91D-DDBA0E5DD0D3}" destId="{B0F9E2FB-D14E-4C3D-8499-ABDE0CFB63AC}" srcOrd="0" destOrd="0" presId="urn:microsoft.com/office/officeart/2005/8/layout/vList5"/>
    <dgm:cxn modelId="{BA859517-FC25-4F55-B0A9-F751499B017F}" type="presParOf" srcId="{B0F9E2FB-D14E-4C3D-8499-ABDE0CFB63AC}" destId="{3F9DC125-B322-49A2-B3B4-53DCECB30508}" srcOrd="0" destOrd="0" presId="urn:microsoft.com/office/officeart/2005/8/layout/vList5"/>
    <dgm:cxn modelId="{3C90747A-6879-4F52-9A71-53C6B0D8F7BD}" type="presParOf" srcId="{B0F9E2FB-D14E-4C3D-8499-ABDE0CFB63AC}" destId="{B8A257C1-4972-4205-B640-0531C536F105}" srcOrd="1" destOrd="0" presId="urn:microsoft.com/office/officeart/2005/8/layout/vList5"/>
    <dgm:cxn modelId="{0EB4C2B4-582A-455F-961D-EE25A329F6B2}" type="presParOf" srcId="{4717B614-1A9A-4287-A91D-DDBA0E5DD0D3}" destId="{7DE1A8A0-E6C4-4D4C-9085-BBDD1C0E918E}" srcOrd="1" destOrd="0" presId="urn:microsoft.com/office/officeart/2005/8/layout/vList5"/>
    <dgm:cxn modelId="{E2671655-5255-477A-938E-10B89B500BEE}" type="presParOf" srcId="{4717B614-1A9A-4287-A91D-DDBA0E5DD0D3}" destId="{B1EEC2B5-2BD6-4763-B931-C5BFA7E6E771}" srcOrd="2" destOrd="0" presId="urn:microsoft.com/office/officeart/2005/8/layout/vList5"/>
    <dgm:cxn modelId="{4594273E-E63E-46F7-A989-F2F2E617F48A}" type="presParOf" srcId="{B1EEC2B5-2BD6-4763-B931-C5BFA7E6E771}" destId="{9FBF8410-540F-4260-8651-A4CBB683AD01}" srcOrd="0" destOrd="0" presId="urn:microsoft.com/office/officeart/2005/8/layout/vList5"/>
    <dgm:cxn modelId="{8FD90BC8-9F2F-47BB-B5CF-23E826DEF25B}" type="presParOf" srcId="{B1EEC2B5-2BD6-4763-B931-C5BFA7E6E771}" destId="{5FDBE04C-7377-4390-BAD9-08C4FEBF4805}" srcOrd="1" destOrd="0" presId="urn:microsoft.com/office/officeart/2005/8/layout/vList5"/>
    <dgm:cxn modelId="{E3AA217D-5EDE-4A7B-8CDC-D7F3F6451160}" type="presParOf" srcId="{4717B614-1A9A-4287-A91D-DDBA0E5DD0D3}" destId="{34755F77-6AA2-4853-8031-62D383BD0F32}" srcOrd="3" destOrd="0" presId="urn:microsoft.com/office/officeart/2005/8/layout/vList5"/>
    <dgm:cxn modelId="{10BDDD77-6235-43B8-B407-13657B6848A6}" type="presParOf" srcId="{4717B614-1A9A-4287-A91D-DDBA0E5DD0D3}" destId="{E761DA27-B324-4EB7-9E7A-40E7C6E2704C}" srcOrd="4" destOrd="0" presId="urn:microsoft.com/office/officeart/2005/8/layout/vList5"/>
    <dgm:cxn modelId="{EF06023B-79AF-46A5-A65A-98FD24744495}" type="presParOf" srcId="{E761DA27-B324-4EB7-9E7A-40E7C6E2704C}" destId="{1D5D69A8-A2E5-46A7-A72F-C2E112D368C7}" srcOrd="0" destOrd="0" presId="urn:microsoft.com/office/officeart/2005/8/layout/vList5"/>
    <dgm:cxn modelId="{3B3D8C10-F79A-4977-BC11-202C5A9FA803}" type="presParOf" srcId="{E761DA27-B324-4EB7-9E7A-40E7C6E2704C}" destId="{52216009-05E2-4F3E-8840-5CEDDE6FC552}" srcOrd="1" destOrd="0" presId="urn:microsoft.com/office/officeart/2005/8/layout/vList5"/>
    <dgm:cxn modelId="{F4767CA3-E882-4C2C-AB46-A57C381A07DE}" type="presParOf" srcId="{4717B614-1A9A-4287-A91D-DDBA0E5DD0D3}" destId="{C13C188E-0203-49FE-886D-E883BE9E29AA}" srcOrd="5" destOrd="0" presId="urn:microsoft.com/office/officeart/2005/8/layout/vList5"/>
    <dgm:cxn modelId="{0BA47780-BEDD-4E45-AA20-865A8964222C}" type="presParOf" srcId="{4717B614-1A9A-4287-A91D-DDBA0E5DD0D3}" destId="{6BB77171-C96F-4962-9904-68FDC41FDA96}" srcOrd="6" destOrd="0" presId="urn:microsoft.com/office/officeart/2005/8/layout/vList5"/>
    <dgm:cxn modelId="{41F8DF8D-B8CD-4247-AC3B-9936CBDE53C9}" type="presParOf" srcId="{6BB77171-C96F-4962-9904-68FDC41FDA96}" destId="{44B8A403-986B-4747-8EFA-12CA8FF1DD98}" srcOrd="0" destOrd="0" presId="urn:microsoft.com/office/officeart/2005/8/layout/vList5"/>
    <dgm:cxn modelId="{E5579F04-568E-457A-8DF9-FEEC9F9123A4}" type="presParOf" srcId="{6BB77171-C96F-4962-9904-68FDC41FDA96}" destId="{510F4DC3-D901-4942-927F-92F0DABA6A19}" srcOrd="1" destOrd="0" presId="urn:microsoft.com/office/officeart/2005/8/layout/vList5"/>
    <dgm:cxn modelId="{8D2B9298-FF54-498E-BBCB-500664D91AE5}" type="presParOf" srcId="{4717B614-1A9A-4287-A91D-DDBA0E5DD0D3}" destId="{569CF301-B598-4D6F-B579-6FB19060A2B2}" srcOrd="7" destOrd="0" presId="urn:microsoft.com/office/officeart/2005/8/layout/vList5"/>
    <dgm:cxn modelId="{353808B5-3C69-44E6-9530-9162F724D7E5}" type="presParOf" srcId="{4717B614-1A9A-4287-A91D-DDBA0E5DD0D3}" destId="{86ECA386-59C3-4181-98FF-0567FF520D8C}" srcOrd="8" destOrd="0" presId="urn:microsoft.com/office/officeart/2005/8/layout/vList5"/>
    <dgm:cxn modelId="{F6C4274F-08FB-4E67-AEF3-7979D357441C}" type="presParOf" srcId="{86ECA386-59C3-4181-98FF-0567FF520D8C}" destId="{AEF4BC2B-117B-41F4-8519-BA0C2B039AE3}" srcOrd="0" destOrd="0" presId="urn:microsoft.com/office/officeart/2005/8/layout/vList5"/>
    <dgm:cxn modelId="{68B226F1-B1B0-471C-9C30-8D463EB58202}" type="presParOf" srcId="{86ECA386-59C3-4181-98FF-0567FF520D8C}" destId="{1882B50B-4D3A-4710-B446-444B89FFF7C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AD3BC-36B0-443F-B6F7-695FF92E27A4}">
      <dsp:nvSpPr>
        <dsp:cNvPr id="0" name=""/>
        <dsp:cNvSpPr/>
      </dsp:nvSpPr>
      <dsp:spPr>
        <a:xfrm>
          <a:off x="3108" y="161273"/>
          <a:ext cx="3030438" cy="651102"/>
        </a:xfrm>
        <a:prstGeom prst="rect">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Companion Care – Private pay</a:t>
          </a:r>
        </a:p>
      </dsp:txBody>
      <dsp:txXfrm>
        <a:off x="3108" y="161273"/>
        <a:ext cx="3030438" cy="651102"/>
      </dsp:txXfrm>
    </dsp:sp>
    <dsp:sp modelId="{9D472CFC-DFCE-4057-B892-3AC860AB89A2}">
      <dsp:nvSpPr>
        <dsp:cNvPr id="0" name=""/>
        <dsp:cNvSpPr/>
      </dsp:nvSpPr>
      <dsp:spPr>
        <a:xfrm>
          <a:off x="3108" y="812376"/>
          <a:ext cx="3030438" cy="2607750"/>
        </a:xfrm>
        <a:prstGeom prst="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i="0" kern="1200"/>
            <a:t>Caregivers and CNA's who go into the home and perform ADL's </a:t>
          </a:r>
          <a:endParaRPr lang="en-US" sz="1900" kern="1200"/>
        </a:p>
        <a:p>
          <a:pPr marL="171450" lvl="1" indent="-171450" algn="l" defTabSz="844550">
            <a:lnSpc>
              <a:spcPct val="90000"/>
            </a:lnSpc>
            <a:spcBef>
              <a:spcPct val="0"/>
            </a:spcBef>
            <a:spcAft>
              <a:spcPct val="15000"/>
            </a:spcAft>
            <a:buChar char="•"/>
          </a:pPr>
          <a:r>
            <a:rPr lang="en-US" sz="1900" i="0" kern="1200"/>
            <a:t>Personal Care, Respite, 2-24 hours</a:t>
          </a:r>
          <a:endParaRPr lang="en-US" sz="1900" kern="1200"/>
        </a:p>
        <a:p>
          <a:pPr marL="171450" lvl="1" indent="-171450" algn="l" defTabSz="844550">
            <a:lnSpc>
              <a:spcPct val="90000"/>
            </a:lnSpc>
            <a:spcBef>
              <a:spcPct val="0"/>
            </a:spcBef>
            <a:spcAft>
              <a:spcPct val="15000"/>
            </a:spcAft>
            <a:buChar char="•"/>
          </a:pPr>
          <a:r>
            <a:rPr lang="en-US" sz="1900" kern="1200"/>
            <a:t>Paid for by the client or family</a:t>
          </a:r>
        </a:p>
        <a:p>
          <a:pPr marL="171450" lvl="1" indent="-171450" algn="l" defTabSz="844550">
            <a:lnSpc>
              <a:spcPct val="90000"/>
            </a:lnSpc>
            <a:spcBef>
              <a:spcPct val="0"/>
            </a:spcBef>
            <a:spcAft>
              <a:spcPct val="15000"/>
            </a:spcAft>
            <a:buChar char="•"/>
          </a:pPr>
          <a:r>
            <a:rPr lang="en-US" sz="1900" kern="1200"/>
            <a:t>Paid for by Long Term Care Insurance</a:t>
          </a:r>
        </a:p>
      </dsp:txBody>
      <dsp:txXfrm>
        <a:off x="3108" y="812376"/>
        <a:ext cx="3030438" cy="2607750"/>
      </dsp:txXfrm>
    </dsp:sp>
    <dsp:sp modelId="{825DF9A1-9CBA-48A2-A541-79F64DAE1360}">
      <dsp:nvSpPr>
        <dsp:cNvPr id="0" name=""/>
        <dsp:cNvSpPr/>
      </dsp:nvSpPr>
      <dsp:spPr>
        <a:xfrm>
          <a:off x="3457808" y="161273"/>
          <a:ext cx="3030438" cy="651102"/>
        </a:xfrm>
        <a:prstGeom prst="rect">
          <a:avLst/>
        </a:prstGeom>
        <a:solidFill>
          <a:schemeClr val="accent3">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Skilled Care – Private Pay</a:t>
          </a:r>
        </a:p>
      </dsp:txBody>
      <dsp:txXfrm>
        <a:off x="3457808" y="161273"/>
        <a:ext cx="3030438" cy="651102"/>
      </dsp:txXfrm>
    </dsp:sp>
    <dsp:sp modelId="{3360A9A3-171A-4957-AF20-40F491342E10}">
      <dsp:nvSpPr>
        <dsp:cNvPr id="0" name=""/>
        <dsp:cNvSpPr/>
      </dsp:nvSpPr>
      <dsp:spPr>
        <a:xfrm>
          <a:off x="3457808" y="812376"/>
          <a:ext cx="3030438" cy="2607750"/>
        </a:xfrm>
        <a:prstGeom prst="rect">
          <a:avLst/>
        </a:prstGeom>
        <a:solidFill>
          <a:schemeClr val="accent3">
            <a:tint val="40000"/>
            <a:alpha val="90000"/>
            <a:hueOff val="0"/>
            <a:satOff val="0"/>
            <a:lumOff val="0"/>
            <a:alphaOff val="0"/>
          </a:schemeClr>
        </a:solidFill>
        <a:ln w="34925" cap="flat" cmpd="sng" algn="in">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i="0" kern="1200"/>
            <a:t>Nursing Care - LVNs, RNs, who go into the home for feeding tubes, insulin, Ostomy Care, </a:t>
          </a:r>
          <a:endParaRPr lang="en-US" sz="1900" kern="1200"/>
        </a:p>
        <a:p>
          <a:pPr marL="171450" lvl="1" indent="-171450" algn="l" defTabSz="844550">
            <a:lnSpc>
              <a:spcPct val="90000"/>
            </a:lnSpc>
            <a:spcBef>
              <a:spcPct val="0"/>
            </a:spcBef>
            <a:spcAft>
              <a:spcPct val="15000"/>
            </a:spcAft>
            <a:buChar char="•"/>
          </a:pPr>
          <a:r>
            <a:rPr lang="en-US" sz="1900" kern="1200"/>
            <a:t>Paid for out of pocket by the family</a:t>
          </a:r>
        </a:p>
      </dsp:txBody>
      <dsp:txXfrm>
        <a:off x="3457808" y="812376"/>
        <a:ext cx="3030438" cy="2607750"/>
      </dsp:txXfrm>
    </dsp:sp>
    <dsp:sp modelId="{F43D7B2A-DB95-4139-8CBB-CD9F1A442654}">
      <dsp:nvSpPr>
        <dsp:cNvPr id="0" name=""/>
        <dsp:cNvSpPr/>
      </dsp:nvSpPr>
      <dsp:spPr>
        <a:xfrm>
          <a:off x="6912508" y="161273"/>
          <a:ext cx="3030438" cy="651102"/>
        </a:xfrm>
        <a:prstGeom prst="rect">
          <a:avLst/>
        </a:prstGeom>
        <a:solidFill>
          <a:schemeClr val="accent4">
            <a:hueOff val="0"/>
            <a:satOff val="0"/>
            <a:lumOff val="0"/>
            <a:alphaOff val="0"/>
          </a:schemeClr>
        </a:solidFill>
        <a:ln w="34925" cap="flat" cmpd="sng" algn="in">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Skilled Care/Home Health – Insurance</a:t>
          </a:r>
        </a:p>
      </dsp:txBody>
      <dsp:txXfrm>
        <a:off x="6912508" y="161273"/>
        <a:ext cx="3030438" cy="651102"/>
      </dsp:txXfrm>
    </dsp:sp>
    <dsp:sp modelId="{9BEC2CA2-A099-4C76-9482-3C2E5A155FE7}">
      <dsp:nvSpPr>
        <dsp:cNvPr id="0" name=""/>
        <dsp:cNvSpPr/>
      </dsp:nvSpPr>
      <dsp:spPr>
        <a:xfrm>
          <a:off x="6912508" y="812376"/>
          <a:ext cx="3030438" cy="2607750"/>
        </a:xfrm>
        <a:prstGeom prst="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i="0" kern="1200"/>
            <a:t>Hospice Care</a:t>
          </a:r>
          <a:endParaRPr lang="en-US" sz="1900" kern="1200"/>
        </a:p>
        <a:p>
          <a:pPr marL="171450" lvl="1" indent="-171450" algn="l" defTabSz="844550">
            <a:lnSpc>
              <a:spcPct val="90000"/>
            </a:lnSpc>
            <a:spcBef>
              <a:spcPct val="0"/>
            </a:spcBef>
            <a:spcAft>
              <a:spcPct val="15000"/>
            </a:spcAft>
            <a:buChar char="•"/>
          </a:pPr>
          <a:r>
            <a:rPr lang="en-US" sz="1900" i="0" kern="1200"/>
            <a:t>Nursing/Physical Therapy - after hospital discharge, or upon Doctor's order</a:t>
          </a:r>
          <a:endParaRPr lang="en-US" sz="1900" kern="1200"/>
        </a:p>
        <a:p>
          <a:pPr marL="171450" lvl="1" indent="-171450" algn="l" defTabSz="844550">
            <a:lnSpc>
              <a:spcPct val="90000"/>
            </a:lnSpc>
            <a:spcBef>
              <a:spcPct val="0"/>
            </a:spcBef>
            <a:spcAft>
              <a:spcPct val="15000"/>
            </a:spcAft>
            <a:buChar char="•"/>
          </a:pPr>
          <a:r>
            <a:rPr lang="en-US" sz="1900" i="0" kern="1200"/>
            <a:t>Rehabilitation for Surgery or assistance with strength and balanace</a:t>
          </a:r>
          <a:endParaRPr lang="en-US" sz="1900" kern="1200"/>
        </a:p>
        <a:p>
          <a:pPr marL="171450" lvl="1" indent="-171450" algn="l" defTabSz="844550">
            <a:lnSpc>
              <a:spcPct val="90000"/>
            </a:lnSpc>
            <a:spcBef>
              <a:spcPct val="0"/>
            </a:spcBef>
            <a:spcAft>
              <a:spcPct val="15000"/>
            </a:spcAft>
            <a:buChar char="•"/>
          </a:pPr>
          <a:r>
            <a:rPr lang="en-US" sz="1900" kern="1200"/>
            <a:t>Paid for by Medicare or any other insurance</a:t>
          </a:r>
        </a:p>
      </dsp:txBody>
      <dsp:txXfrm>
        <a:off x="6912508" y="812376"/>
        <a:ext cx="3030438" cy="2607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0F31D-6987-4F4D-9A0B-75098607FFDC}">
      <dsp:nvSpPr>
        <dsp:cNvPr id="0" name=""/>
        <dsp:cNvSpPr/>
      </dsp:nvSpPr>
      <dsp:spPr>
        <a:xfrm>
          <a:off x="0" y="4817855"/>
          <a:ext cx="8066588" cy="1581327"/>
        </a:xfrm>
        <a:prstGeom prst="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For Home Health you must get Medicare Certified</a:t>
          </a:r>
        </a:p>
      </dsp:txBody>
      <dsp:txXfrm>
        <a:off x="0" y="4817855"/>
        <a:ext cx="8066588" cy="853917"/>
      </dsp:txXfrm>
    </dsp:sp>
    <dsp:sp modelId="{048EDCB8-EC09-4AF8-A8C5-756B94C57243}">
      <dsp:nvSpPr>
        <dsp:cNvPr id="0" name=""/>
        <dsp:cNvSpPr/>
      </dsp:nvSpPr>
      <dsp:spPr>
        <a:xfrm>
          <a:off x="0" y="5640146"/>
          <a:ext cx="4033294" cy="727410"/>
        </a:xfrm>
        <a:prstGeom prst="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i="0" kern="1200" dirty="0"/>
            <a:t>Takes up to one year, requires an RN on staff and is a very detailed process</a:t>
          </a:r>
          <a:endParaRPr lang="en-US" sz="1400" kern="1200" dirty="0"/>
        </a:p>
      </dsp:txBody>
      <dsp:txXfrm>
        <a:off x="0" y="5640146"/>
        <a:ext cx="4033294" cy="727410"/>
      </dsp:txXfrm>
    </dsp:sp>
    <dsp:sp modelId="{E4A15E22-DEC3-45BA-8C1B-9D0F78F4E38E}">
      <dsp:nvSpPr>
        <dsp:cNvPr id="0" name=""/>
        <dsp:cNvSpPr/>
      </dsp:nvSpPr>
      <dsp:spPr>
        <a:xfrm>
          <a:off x="4033294" y="5640146"/>
          <a:ext cx="4033294" cy="727410"/>
        </a:xfrm>
        <a:prstGeom prst="rect">
          <a:avLst/>
        </a:prstGeom>
        <a:solidFill>
          <a:schemeClr val="accent3">
            <a:tint val="40000"/>
            <a:alpha val="90000"/>
            <a:hueOff val="0"/>
            <a:satOff val="0"/>
            <a:lumOff val="0"/>
            <a:alphaOff val="0"/>
          </a:schemeClr>
        </a:solidFill>
        <a:ln w="34925" cap="flat" cmpd="sng" algn="in">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i="0" kern="1200" dirty="0"/>
            <a:t>Most people utilize consultants</a:t>
          </a:r>
          <a:endParaRPr lang="en-US" sz="1400" kern="1200" dirty="0"/>
        </a:p>
      </dsp:txBody>
      <dsp:txXfrm>
        <a:off x="4033294" y="5640146"/>
        <a:ext cx="4033294" cy="727410"/>
      </dsp:txXfrm>
    </dsp:sp>
    <dsp:sp modelId="{B51AAF71-220A-48A9-A4C5-F1F7D581A528}">
      <dsp:nvSpPr>
        <dsp:cNvPr id="0" name=""/>
        <dsp:cNvSpPr/>
      </dsp:nvSpPr>
      <dsp:spPr>
        <a:xfrm rot="10800000">
          <a:off x="0" y="2409493"/>
          <a:ext cx="8066588" cy="2432082"/>
        </a:xfrm>
        <a:prstGeom prst="upArrowCallout">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Only 12 states currently do not require licensure (Nebraska, Arizona and others)</a:t>
          </a:r>
        </a:p>
      </dsp:txBody>
      <dsp:txXfrm rot="10800000">
        <a:off x="0" y="2409493"/>
        <a:ext cx="8066588" cy="1580294"/>
      </dsp:txXfrm>
    </dsp:sp>
    <dsp:sp modelId="{A6B18703-B1F5-46D2-B9E2-FDA5FC7B2E8C}">
      <dsp:nvSpPr>
        <dsp:cNvPr id="0" name=""/>
        <dsp:cNvSpPr/>
      </dsp:nvSpPr>
      <dsp:spPr>
        <a:xfrm rot="10800000">
          <a:off x="0" y="1131"/>
          <a:ext cx="8066588" cy="2432082"/>
        </a:xfrm>
        <a:prstGeom prst="upArrowCallou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Licensure - Every Home Care Agency opening in California must be licensed through the Department of Social Services</a:t>
          </a:r>
        </a:p>
      </dsp:txBody>
      <dsp:txXfrm rot="-10800000">
        <a:off x="0" y="1131"/>
        <a:ext cx="8066588" cy="853660"/>
      </dsp:txXfrm>
    </dsp:sp>
    <dsp:sp modelId="{AC0274BC-6370-48A7-98E2-87D4FD806FB3}">
      <dsp:nvSpPr>
        <dsp:cNvPr id="0" name=""/>
        <dsp:cNvSpPr/>
      </dsp:nvSpPr>
      <dsp:spPr>
        <a:xfrm>
          <a:off x="0" y="854792"/>
          <a:ext cx="2016647" cy="727192"/>
        </a:xfrm>
        <a:prstGeom prst="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i="0" kern="1200" dirty="0"/>
            <a:t>Takes up to 4 months</a:t>
          </a:r>
          <a:endParaRPr lang="en-US" sz="1400" b="1" kern="1200" dirty="0"/>
        </a:p>
      </dsp:txBody>
      <dsp:txXfrm>
        <a:off x="0" y="854792"/>
        <a:ext cx="2016647" cy="727192"/>
      </dsp:txXfrm>
    </dsp:sp>
    <dsp:sp modelId="{D368F738-7868-4CD4-A013-D2FDB2E4F8AB}">
      <dsp:nvSpPr>
        <dsp:cNvPr id="0" name=""/>
        <dsp:cNvSpPr/>
      </dsp:nvSpPr>
      <dsp:spPr>
        <a:xfrm>
          <a:off x="2016647" y="854792"/>
          <a:ext cx="2016647" cy="727192"/>
        </a:xfrm>
        <a:prstGeom prst="rect">
          <a:avLst/>
        </a:prstGeom>
        <a:solidFill>
          <a:schemeClr val="accent5">
            <a:tint val="40000"/>
            <a:alpha val="90000"/>
            <a:hueOff val="0"/>
            <a:satOff val="0"/>
            <a:lumOff val="0"/>
            <a:alphaOff val="0"/>
          </a:schemeClr>
        </a:solidFill>
        <a:ln w="34925" cap="flat" cmpd="sng" algn="in">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i="0" kern="1200" dirty="0"/>
            <a:t>You must have a clear background and follow procedures</a:t>
          </a:r>
          <a:endParaRPr lang="en-US" sz="1400" kern="1200" dirty="0"/>
        </a:p>
      </dsp:txBody>
      <dsp:txXfrm>
        <a:off x="2016647" y="854792"/>
        <a:ext cx="2016647" cy="727192"/>
      </dsp:txXfrm>
    </dsp:sp>
    <dsp:sp modelId="{B8E73CC8-53E6-4E34-9EA0-A347C6947EF1}">
      <dsp:nvSpPr>
        <dsp:cNvPr id="0" name=""/>
        <dsp:cNvSpPr/>
      </dsp:nvSpPr>
      <dsp:spPr>
        <a:xfrm>
          <a:off x="4033294" y="854792"/>
          <a:ext cx="2016647" cy="727192"/>
        </a:xfrm>
        <a:prstGeom prst="rect">
          <a:avLst/>
        </a:prstGeom>
        <a:solidFill>
          <a:schemeClr val="accent6">
            <a:tint val="40000"/>
            <a:alpha val="90000"/>
            <a:hueOff val="0"/>
            <a:satOff val="0"/>
            <a:lumOff val="0"/>
            <a:alphaOff val="0"/>
          </a:schemeClr>
        </a:solidFill>
        <a:ln w="34925" cap="flat" cmpd="sng" algn="in">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i="0" kern="1200" dirty="0"/>
            <a:t>Cost is $5,680 every two years</a:t>
          </a:r>
          <a:endParaRPr lang="en-US" sz="1400" kern="1200" dirty="0"/>
        </a:p>
      </dsp:txBody>
      <dsp:txXfrm>
        <a:off x="4033294" y="854792"/>
        <a:ext cx="2016647" cy="727192"/>
      </dsp:txXfrm>
    </dsp:sp>
    <dsp:sp modelId="{D1B183E2-E7C7-4C0A-9ABF-4CBA9B4B3EF6}">
      <dsp:nvSpPr>
        <dsp:cNvPr id="0" name=""/>
        <dsp:cNvSpPr/>
      </dsp:nvSpPr>
      <dsp:spPr>
        <a:xfrm>
          <a:off x="6049940" y="854792"/>
          <a:ext cx="2016647" cy="727192"/>
        </a:xfrm>
        <a:prstGeom prst="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i="0" kern="1200" dirty="0"/>
            <a:t>Caregivers have to be registered and there is a shortage of caregivers</a:t>
          </a:r>
          <a:endParaRPr lang="en-US" sz="1400" kern="1200" dirty="0"/>
        </a:p>
      </dsp:txBody>
      <dsp:txXfrm>
        <a:off x="6049940" y="854792"/>
        <a:ext cx="2016647" cy="7271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F05A3-9416-402C-B61A-BE03BEF9388A}">
      <dsp:nvSpPr>
        <dsp:cNvPr id="0" name=""/>
        <dsp:cNvSpPr/>
      </dsp:nvSpPr>
      <dsp:spPr>
        <a:xfrm rot="5400000">
          <a:off x="7196014" y="-3175167"/>
          <a:ext cx="540846" cy="7027235"/>
        </a:xfrm>
        <a:prstGeom prst="round2SameRect">
          <a:avLst/>
        </a:prstGeom>
        <a:solidFill>
          <a:schemeClr val="accent3">
            <a:alpha val="90000"/>
            <a:tint val="40000"/>
            <a:hueOff val="0"/>
            <a:satOff val="0"/>
            <a:lumOff val="0"/>
            <a:alphaOff val="0"/>
          </a:schemeClr>
        </a:solidFill>
        <a:ln w="6350" cap="flat" cmpd="sng" algn="in">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rtl="0">
            <a:lnSpc>
              <a:spcPct val="90000"/>
            </a:lnSpc>
            <a:spcBef>
              <a:spcPct val="0"/>
            </a:spcBef>
            <a:spcAft>
              <a:spcPct val="15000"/>
            </a:spcAft>
            <a:buChar char="•"/>
          </a:pPr>
          <a:r>
            <a:rPr lang="en-US" sz="1500" i="0" kern="1200" dirty="0"/>
            <a:t>There are over</a:t>
          </a:r>
          <a:r>
            <a:rPr lang="en-US" sz="1500" i="0" kern="1200" dirty="0">
              <a:latin typeface="Franklin Gothic Book" panose="020B0503020102020204"/>
            </a:rPr>
            <a:t> 175</a:t>
          </a:r>
          <a:r>
            <a:rPr lang="en-US" sz="1500" i="0" kern="1200" dirty="0"/>
            <a:t> </a:t>
          </a:r>
          <a:r>
            <a:rPr lang="en-US" sz="1500" i="0" kern="1200" dirty="0">
              <a:latin typeface="Franklin Gothic Book" panose="020B0503020102020204"/>
            </a:rPr>
            <a:t>licensed </a:t>
          </a:r>
          <a:r>
            <a:rPr lang="en-US" sz="1500" i="0" kern="1200" dirty="0"/>
            <a:t>agencies in San Diego County</a:t>
          </a:r>
          <a:endParaRPr lang="en-US" sz="1500" kern="1200" dirty="0"/>
        </a:p>
      </dsp:txBody>
      <dsp:txXfrm rot="-5400000">
        <a:off x="3952820" y="94429"/>
        <a:ext cx="7000833" cy="488042"/>
      </dsp:txXfrm>
    </dsp:sp>
    <dsp:sp modelId="{143CFF2D-A1AF-457C-ACD6-00DD23835953}">
      <dsp:nvSpPr>
        <dsp:cNvPr id="0" name=""/>
        <dsp:cNvSpPr/>
      </dsp:nvSpPr>
      <dsp:spPr>
        <a:xfrm>
          <a:off x="0" y="421"/>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dirty="0"/>
            <a:t>The market is flooded</a:t>
          </a:r>
        </a:p>
      </dsp:txBody>
      <dsp:txXfrm>
        <a:off x="33002" y="33423"/>
        <a:ext cx="3886816" cy="610053"/>
      </dsp:txXfrm>
    </dsp:sp>
    <dsp:sp modelId="{496DDC93-F929-4052-BF75-F4EE89351F56}">
      <dsp:nvSpPr>
        <dsp:cNvPr id="0" name=""/>
        <dsp:cNvSpPr/>
      </dsp:nvSpPr>
      <dsp:spPr>
        <a:xfrm rot="5400000">
          <a:off x="7196014" y="-2465306"/>
          <a:ext cx="540846" cy="7027235"/>
        </a:xfrm>
        <a:prstGeom prst="round2SameRect">
          <a:avLst/>
        </a:prstGeom>
        <a:solidFill>
          <a:schemeClr val="accent3">
            <a:alpha val="90000"/>
            <a:tint val="40000"/>
            <a:hueOff val="0"/>
            <a:satOff val="0"/>
            <a:lumOff val="0"/>
            <a:alphaOff val="0"/>
          </a:schemeClr>
        </a:solidFill>
        <a:ln w="6350" cap="flat" cmpd="sng" algn="in">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i="0" kern="1200" dirty="0"/>
            <a:t>Paying Taxes to workers as well as the insurances needed</a:t>
          </a:r>
          <a:endParaRPr lang="en-US" sz="1500" kern="1200" dirty="0"/>
        </a:p>
        <a:p>
          <a:pPr marL="114300" lvl="1" indent="-114300" algn="l" defTabSz="666750">
            <a:lnSpc>
              <a:spcPct val="90000"/>
            </a:lnSpc>
            <a:spcBef>
              <a:spcPct val="0"/>
            </a:spcBef>
            <a:spcAft>
              <a:spcPct val="15000"/>
            </a:spcAft>
            <a:buChar char="•"/>
          </a:pPr>
          <a:r>
            <a:rPr lang="en-US" sz="1500" i="0" kern="1200" dirty="0"/>
            <a:t>Independent Contractor Agencies are being shut down</a:t>
          </a:r>
          <a:endParaRPr lang="en-US" sz="1500" kern="1200" dirty="0"/>
        </a:p>
      </dsp:txBody>
      <dsp:txXfrm rot="-5400000">
        <a:off x="3952820" y="804290"/>
        <a:ext cx="7000833" cy="488042"/>
      </dsp:txXfrm>
    </dsp:sp>
    <dsp:sp modelId="{36A11F7D-E85B-4124-A2AD-FC2D4C00EC82}">
      <dsp:nvSpPr>
        <dsp:cNvPr id="0" name=""/>
        <dsp:cNvSpPr/>
      </dsp:nvSpPr>
      <dsp:spPr>
        <a:xfrm>
          <a:off x="0" y="710282"/>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The cost of doing business in California is very high </a:t>
          </a:r>
        </a:p>
      </dsp:txBody>
      <dsp:txXfrm>
        <a:off x="33002" y="743284"/>
        <a:ext cx="3886816" cy="610053"/>
      </dsp:txXfrm>
    </dsp:sp>
    <dsp:sp modelId="{ADE0249D-D0B9-4652-A5E0-C873080F1CE7}">
      <dsp:nvSpPr>
        <dsp:cNvPr id="0" name=""/>
        <dsp:cNvSpPr/>
      </dsp:nvSpPr>
      <dsp:spPr>
        <a:xfrm>
          <a:off x="0" y="1420143"/>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Raising of minimum wage is driving the cost of home care up (over 70% in the next two years)</a:t>
          </a:r>
        </a:p>
      </dsp:txBody>
      <dsp:txXfrm>
        <a:off x="33002" y="1453145"/>
        <a:ext cx="3886816" cy="610053"/>
      </dsp:txXfrm>
    </dsp:sp>
    <dsp:sp modelId="{F79B2AE5-2AEC-4113-B50D-6EEDEEF1376E}">
      <dsp:nvSpPr>
        <dsp:cNvPr id="0" name=""/>
        <dsp:cNvSpPr/>
      </dsp:nvSpPr>
      <dsp:spPr>
        <a:xfrm rot="5400000">
          <a:off x="7196014" y="-1045585"/>
          <a:ext cx="540846" cy="7027235"/>
        </a:xfrm>
        <a:prstGeom prst="round2SameRect">
          <a:avLst/>
        </a:prstGeom>
        <a:solidFill>
          <a:schemeClr val="accent3">
            <a:alpha val="90000"/>
            <a:tint val="40000"/>
            <a:hueOff val="0"/>
            <a:satOff val="0"/>
            <a:lumOff val="0"/>
            <a:alphaOff val="0"/>
          </a:schemeClr>
        </a:solidFill>
        <a:ln w="6350" cap="flat" cmpd="sng" algn="in">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i="0" kern="1200" dirty="0"/>
            <a:t>Licensed Home Care is $24-$30 per hour for a caregiver</a:t>
          </a:r>
          <a:endParaRPr lang="en-US" sz="1500" kern="1200" dirty="0"/>
        </a:p>
      </dsp:txBody>
      <dsp:txXfrm rot="-5400000">
        <a:off x="3952820" y="2224011"/>
        <a:ext cx="7000833" cy="488042"/>
      </dsp:txXfrm>
    </dsp:sp>
    <dsp:sp modelId="{85275B7A-C03B-4152-BCDE-830B82F7D3EE}">
      <dsp:nvSpPr>
        <dsp:cNvPr id="0" name=""/>
        <dsp:cNvSpPr/>
      </dsp:nvSpPr>
      <dsp:spPr>
        <a:xfrm>
          <a:off x="0" y="2130003"/>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Most seniors cannot afford home care</a:t>
          </a:r>
        </a:p>
      </dsp:txBody>
      <dsp:txXfrm>
        <a:off x="33002" y="2163005"/>
        <a:ext cx="3886816" cy="610053"/>
      </dsp:txXfrm>
    </dsp:sp>
    <dsp:sp modelId="{929BD296-DCC8-4CCB-B59C-CA87EC0468B2}">
      <dsp:nvSpPr>
        <dsp:cNvPr id="0" name=""/>
        <dsp:cNvSpPr/>
      </dsp:nvSpPr>
      <dsp:spPr>
        <a:xfrm>
          <a:off x="0" y="2839864"/>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Most family members do not want to spend their "inheritance" on their parent's care</a:t>
          </a:r>
        </a:p>
      </dsp:txBody>
      <dsp:txXfrm>
        <a:off x="33002" y="2872866"/>
        <a:ext cx="3886816" cy="610053"/>
      </dsp:txXfrm>
    </dsp:sp>
    <dsp:sp modelId="{37D97C90-38F1-41A5-92DB-4775C16D8BC5}">
      <dsp:nvSpPr>
        <dsp:cNvPr id="0" name=""/>
        <dsp:cNvSpPr/>
      </dsp:nvSpPr>
      <dsp:spPr>
        <a:xfrm>
          <a:off x="0" y="3549724"/>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Most family members want to place parents with a family member or in an Assisted Living or less expensive care</a:t>
          </a:r>
        </a:p>
      </dsp:txBody>
      <dsp:txXfrm>
        <a:off x="33002" y="3582726"/>
        <a:ext cx="3886816" cy="610053"/>
      </dsp:txXfrm>
    </dsp:sp>
    <dsp:sp modelId="{1634A24F-7BD5-4B1C-BE90-F0DB00C14256}">
      <dsp:nvSpPr>
        <dsp:cNvPr id="0" name=""/>
        <dsp:cNvSpPr/>
      </dsp:nvSpPr>
      <dsp:spPr>
        <a:xfrm>
          <a:off x="0" y="4259585"/>
          <a:ext cx="3952820" cy="676057"/>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Lots of private pay caregivers out there working for less money</a:t>
          </a:r>
        </a:p>
      </dsp:txBody>
      <dsp:txXfrm>
        <a:off x="33002" y="4292587"/>
        <a:ext cx="3886816" cy="6100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2313C8-2EE5-4097-ACD0-C97CCFEB2032}">
      <dsp:nvSpPr>
        <dsp:cNvPr id="0" name=""/>
        <dsp:cNvSpPr/>
      </dsp:nvSpPr>
      <dsp:spPr>
        <a:xfrm>
          <a:off x="0" y="534689"/>
          <a:ext cx="6506304" cy="1219050"/>
        </a:xfrm>
        <a:prstGeom prst="rect">
          <a:avLst/>
        </a:prstGeom>
        <a:solidFill>
          <a:schemeClr val="lt1">
            <a:alpha val="90000"/>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374904" rIns="504961" bIns="128016" numCol="1" spcCol="1270" anchor="t" anchorCtr="0">
          <a:noAutofit/>
        </a:bodyPr>
        <a:lstStyle/>
        <a:p>
          <a:pPr marL="171450" lvl="1" indent="-171450" algn="l" defTabSz="800100">
            <a:lnSpc>
              <a:spcPct val="90000"/>
            </a:lnSpc>
            <a:spcBef>
              <a:spcPct val="0"/>
            </a:spcBef>
            <a:spcAft>
              <a:spcPct val="15000"/>
            </a:spcAft>
            <a:buChar char="•"/>
          </a:pPr>
          <a:r>
            <a:rPr lang="en-US" sz="1800" i="0" kern="1200"/>
            <a:t>Everyone opening in the senior care space has a story, and that story is needed to propel them forward and keep them focused</a:t>
          </a:r>
          <a:endParaRPr lang="en-US" sz="1800" kern="1200"/>
        </a:p>
      </dsp:txBody>
      <dsp:txXfrm>
        <a:off x="0" y="534689"/>
        <a:ext cx="6506304" cy="1219050"/>
      </dsp:txXfrm>
    </dsp:sp>
    <dsp:sp modelId="{B7DF460F-7B25-43F8-A9E2-BBE352AFE27D}">
      <dsp:nvSpPr>
        <dsp:cNvPr id="0" name=""/>
        <dsp:cNvSpPr/>
      </dsp:nvSpPr>
      <dsp:spPr>
        <a:xfrm>
          <a:off x="325315" y="269009"/>
          <a:ext cx="4554412" cy="531360"/>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800100">
            <a:lnSpc>
              <a:spcPct val="90000"/>
            </a:lnSpc>
            <a:spcBef>
              <a:spcPct val="0"/>
            </a:spcBef>
            <a:spcAft>
              <a:spcPct val="35000"/>
            </a:spcAft>
            <a:buNone/>
          </a:pPr>
          <a:r>
            <a:rPr lang="en-US" sz="1800" kern="1200"/>
            <a:t>Why?</a:t>
          </a:r>
        </a:p>
      </dsp:txBody>
      <dsp:txXfrm>
        <a:off x="351254" y="294948"/>
        <a:ext cx="4502534" cy="479482"/>
      </dsp:txXfrm>
    </dsp:sp>
    <dsp:sp modelId="{87949DF7-BE13-4A33-9339-35688A5BF894}">
      <dsp:nvSpPr>
        <dsp:cNvPr id="0" name=""/>
        <dsp:cNvSpPr/>
      </dsp:nvSpPr>
      <dsp:spPr>
        <a:xfrm>
          <a:off x="0" y="2116619"/>
          <a:ext cx="6506304" cy="737100"/>
        </a:xfrm>
        <a:prstGeom prst="rect">
          <a:avLst/>
        </a:prstGeom>
        <a:solidFill>
          <a:schemeClr val="lt1">
            <a:alpha val="90000"/>
            <a:hueOff val="0"/>
            <a:satOff val="0"/>
            <a:lumOff val="0"/>
            <a:alphaOff val="0"/>
          </a:schemeClr>
        </a:solidFill>
        <a:ln w="34925" cap="flat" cmpd="sng" algn="in">
          <a:solidFill>
            <a:schemeClr val="accent2">
              <a:hueOff val="-55218"/>
              <a:satOff val="-18112"/>
              <a:lumOff val="-660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374904" rIns="504961" bIns="128016" numCol="1" spcCol="1270" anchor="t" anchorCtr="0">
          <a:noAutofit/>
        </a:bodyPr>
        <a:lstStyle/>
        <a:p>
          <a:pPr marL="171450" lvl="1" indent="-171450" algn="l" defTabSz="800100">
            <a:lnSpc>
              <a:spcPct val="90000"/>
            </a:lnSpc>
            <a:spcBef>
              <a:spcPct val="0"/>
            </a:spcBef>
            <a:spcAft>
              <a:spcPct val="15000"/>
            </a:spcAft>
            <a:buChar char="•"/>
          </a:pPr>
          <a:r>
            <a:rPr lang="en-US" sz="1800" i="0" kern="1200"/>
            <a:t>These facilities are usually based out of private homes</a:t>
          </a:r>
          <a:endParaRPr lang="en-US" sz="1800" kern="1200"/>
        </a:p>
      </dsp:txBody>
      <dsp:txXfrm>
        <a:off x="0" y="2116619"/>
        <a:ext cx="6506304" cy="737100"/>
      </dsp:txXfrm>
    </dsp:sp>
    <dsp:sp modelId="{C6390A67-D536-4DC9-B555-A1F24F9E48AA}">
      <dsp:nvSpPr>
        <dsp:cNvPr id="0" name=""/>
        <dsp:cNvSpPr/>
      </dsp:nvSpPr>
      <dsp:spPr>
        <a:xfrm>
          <a:off x="325315" y="1850939"/>
          <a:ext cx="4554412" cy="531360"/>
        </a:xfrm>
        <a:prstGeom prst="roundRect">
          <a:avLst/>
        </a:prstGeom>
        <a:solidFill>
          <a:schemeClr val="accent2">
            <a:hueOff val="-55218"/>
            <a:satOff val="-18112"/>
            <a:lumOff val="-6601"/>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800100">
            <a:lnSpc>
              <a:spcPct val="90000"/>
            </a:lnSpc>
            <a:spcBef>
              <a:spcPct val="0"/>
            </a:spcBef>
            <a:spcAft>
              <a:spcPct val="35000"/>
            </a:spcAft>
            <a:buNone/>
          </a:pPr>
          <a:r>
            <a:rPr lang="en-US" sz="1800" kern="1200"/>
            <a:t>Do you own a home? Or will you rent?</a:t>
          </a:r>
        </a:p>
      </dsp:txBody>
      <dsp:txXfrm>
        <a:off x="351254" y="1876878"/>
        <a:ext cx="4502534" cy="479482"/>
      </dsp:txXfrm>
    </dsp:sp>
    <dsp:sp modelId="{D2B48019-700C-430A-BD65-11F0A2E7E750}">
      <dsp:nvSpPr>
        <dsp:cNvPr id="0" name=""/>
        <dsp:cNvSpPr/>
      </dsp:nvSpPr>
      <dsp:spPr>
        <a:xfrm>
          <a:off x="0" y="3216600"/>
          <a:ext cx="6506304" cy="992250"/>
        </a:xfrm>
        <a:prstGeom prst="rect">
          <a:avLst/>
        </a:prstGeom>
        <a:solidFill>
          <a:schemeClr val="lt1">
            <a:alpha val="90000"/>
            <a:hueOff val="0"/>
            <a:satOff val="0"/>
            <a:lumOff val="0"/>
            <a:alphaOff val="0"/>
          </a:schemeClr>
        </a:solidFill>
        <a:ln w="34925" cap="flat" cmpd="sng" algn="in">
          <a:solidFill>
            <a:schemeClr val="accent2">
              <a:hueOff val="-110436"/>
              <a:satOff val="-36223"/>
              <a:lumOff val="-132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374904" rIns="504961" bIns="128016" numCol="1" spcCol="1270" anchor="t" anchorCtr="0">
          <a:noAutofit/>
        </a:bodyPr>
        <a:lstStyle/>
        <a:p>
          <a:pPr marL="171450" lvl="1" indent="-171450" algn="l" defTabSz="800100">
            <a:lnSpc>
              <a:spcPct val="90000"/>
            </a:lnSpc>
            <a:spcBef>
              <a:spcPct val="0"/>
            </a:spcBef>
            <a:spcAft>
              <a:spcPct val="15000"/>
            </a:spcAft>
            <a:buChar char="•"/>
          </a:pPr>
          <a:r>
            <a:rPr lang="en-US" sz="1800" i="0" kern="1200"/>
            <a:t>They will need to widen doorways and hallways need to be 26 inches wide</a:t>
          </a:r>
          <a:endParaRPr lang="en-US" sz="1800" kern="1200"/>
        </a:p>
      </dsp:txBody>
      <dsp:txXfrm>
        <a:off x="0" y="3216600"/>
        <a:ext cx="6506304" cy="992250"/>
      </dsp:txXfrm>
    </dsp:sp>
    <dsp:sp modelId="{2BAB3E49-F2AD-4464-8CBE-63BC2BCDEFDA}">
      <dsp:nvSpPr>
        <dsp:cNvPr id="0" name=""/>
        <dsp:cNvSpPr/>
      </dsp:nvSpPr>
      <dsp:spPr>
        <a:xfrm>
          <a:off x="325315" y="2950920"/>
          <a:ext cx="4554412" cy="531360"/>
        </a:xfrm>
        <a:prstGeom prst="roundRect">
          <a:avLst/>
        </a:prstGeom>
        <a:solidFill>
          <a:schemeClr val="accent2">
            <a:hueOff val="-110436"/>
            <a:satOff val="-36223"/>
            <a:lumOff val="-13202"/>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800100">
            <a:lnSpc>
              <a:spcPct val="90000"/>
            </a:lnSpc>
            <a:spcBef>
              <a:spcPct val="0"/>
            </a:spcBef>
            <a:spcAft>
              <a:spcPct val="35000"/>
            </a:spcAft>
            <a:buNone/>
          </a:pPr>
          <a:r>
            <a:rPr lang="en-US" sz="1800" kern="1200"/>
            <a:t>Is your home ADA compliant?</a:t>
          </a:r>
        </a:p>
      </dsp:txBody>
      <dsp:txXfrm>
        <a:off x="351254" y="2976859"/>
        <a:ext cx="4502534" cy="479482"/>
      </dsp:txXfrm>
    </dsp:sp>
    <dsp:sp modelId="{75966FA2-C1FD-4564-9CCA-C494C5645AB1}">
      <dsp:nvSpPr>
        <dsp:cNvPr id="0" name=""/>
        <dsp:cNvSpPr/>
      </dsp:nvSpPr>
      <dsp:spPr>
        <a:xfrm>
          <a:off x="0" y="4571730"/>
          <a:ext cx="6506304" cy="737100"/>
        </a:xfrm>
        <a:prstGeom prst="rect">
          <a:avLst/>
        </a:prstGeom>
        <a:solidFill>
          <a:schemeClr val="lt1">
            <a:alpha val="90000"/>
            <a:hueOff val="0"/>
            <a:satOff val="0"/>
            <a:lumOff val="0"/>
            <a:alphaOff val="0"/>
          </a:schemeClr>
        </a:solidFill>
        <a:ln w="34925" cap="flat" cmpd="sng" algn="in">
          <a:solidFill>
            <a:schemeClr val="accent2">
              <a:hueOff val="-165654"/>
              <a:satOff val="-54335"/>
              <a:lumOff val="-1980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4961" tIns="374904" rIns="504961" bIns="128016" numCol="1" spcCol="1270" anchor="t" anchorCtr="0">
          <a:noAutofit/>
        </a:bodyPr>
        <a:lstStyle/>
        <a:p>
          <a:pPr marL="171450" lvl="1" indent="-171450" algn="l" defTabSz="800100">
            <a:lnSpc>
              <a:spcPct val="90000"/>
            </a:lnSpc>
            <a:spcBef>
              <a:spcPct val="0"/>
            </a:spcBef>
            <a:spcAft>
              <a:spcPct val="15000"/>
            </a:spcAft>
            <a:buChar char="•"/>
          </a:pPr>
          <a:r>
            <a:rPr lang="en-US" sz="1800" i="0" kern="1200"/>
            <a:t>Houses can sit empty for up to 18 months</a:t>
          </a:r>
          <a:endParaRPr lang="en-US" sz="1800" kern="1200"/>
        </a:p>
      </dsp:txBody>
      <dsp:txXfrm>
        <a:off x="0" y="4571730"/>
        <a:ext cx="6506304" cy="737100"/>
      </dsp:txXfrm>
    </dsp:sp>
    <dsp:sp modelId="{A02A81C6-4A97-4923-B11D-AA1B3FFA2553}">
      <dsp:nvSpPr>
        <dsp:cNvPr id="0" name=""/>
        <dsp:cNvSpPr/>
      </dsp:nvSpPr>
      <dsp:spPr>
        <a:xfrm>
          <a:off x="325315" y="4306050"/>
          <a:ext cx="4554412" cy="531360"/>
        </a:xfrm>
        <a:prstGeom prst="roundRect">
          <a:avLst/>
        </a:prstGeom>
        <a:solidFill>
          <a:schemeClr val="accent2">
            <a:hueOff val="-165654"/>
            <a:satOff val="-54335"/>
            <a:lumOff val="-19803"/>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2146" tIns="0" rIns="172146" bIns="0" numCol="1" spcCol="1270" anchor="ctr" anchorCtr="0">
          <a:noAutofit/>
        </a:bodyPr>
        <a:lstStyle/>
        <a:p>
          <a:pPr marL="0" lvl="0" indent="0" algn="l" defTabSz="800100">
            <a:lnSpc>
              <a:spcPct val="90000"/>
            </a:lnSpc>
            <a:spcBef>
              <a:spcPct val="0"/>
            </a:spcBef>
            <a:spcAft>
              <a:spcPct val="35000"/>
            </a:spcAft>
            <a:buNone/>
          </a:pPr>
          <a:r>
            <a:rPr lang="en-US" sz="1800" kern="1200"/>
            <a:t>Are you well funded? </a:t>
          </a:r>
        </a:p>
      </dsp:txBody>
      <dsp:txXfrm>
        <a:off x="351254" y="4331989"/>
        <a:ext cx="4502534" cy="479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5F451-7996-4CE4-AB24-9CC0130BE4B3}">
      <dsp:nvSpPr>
        <dsp:cNvPr id="0" name=""/>
        <dsp:cNvSpPr/>
      </dsp:nvSpPr>
      <dsp:spPr>
        <a:xfrm rot="5400000">
          <a:off x="3887201" y="-1407869"/>
          <a:ext cx="1074169" cy="4164034"/>
        </a:xfrm>
        <a:prstGeom prst="round2Same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i="0" kern="1200" dirty="0"/>
            <a:t>There is a lot of paperwork to be submitted and consultants fast track your opening</a:t>
          </a:r>
          <a:endParaRPr lang="en-US" sz="1600" kern="1200" dirty="0"/>
        </a:p>
      </dsp:txBody>
      <dsp:txXfrm rot="-5400000">
        <a:off x="2342269" y="189500"/>
        <a:ext cx="4111597" cy="969295"/>
      </dsp:txXfrm>
    </dsp:sp>
    <dsp:sp modelId="{0838001C-BBDB-4A5F-B06A-65C1AB532471}">
      <dsp:nvSpPr>
        <dsp:cNvPr id="0" name=""/>
        <dsp:cNvSpPr/>
      </dsp:nvSpPr>
      <dsp:spPr>
        <a:xfrm>
          <a:off x="0" y="2791"/>
          <a:ext cx="2342269" cy="1342712"/>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Do you have a consultant?</a:t>
          </a:r>
        </a:p>
      </dsp:txBody>
      <dsp:txXfrm>
        <a:off x="65546" y="68337"/>
        <a:ext cx="2211177" cy="1211620"/>
      </dsp:txXfrm>
    </dsp:sp>
    <dsp:sp modelId="{724A74A4-B6C2-4149-8F28-B53F4B46F209}">
      <dsp:nvSpPr>
        <dsp:cNvPr id="0" name=""/>
        <dsp:cNvSpPr/>
      </dsp:nvSpPr>
      <dsp:spPr>
        <a:xfrm rot="5400000">
          <a:off x="3887201" y="1978"/>
          <a:ext cx="1074169" cy="4164034"/>
        </a:xfrm>
        <a:prstGeom prst="round2SameRect">
          <a:avLst/>
        </a:prstGeom>
        <a:solidFill>
          <a:schemeClr val="accent3">
            <a:tint val="40000"/>
            <a:alpha val="90000"/>
            <a:hueOff val="0"/>
            <a:satOff val="0"/>
            <a:lumOff val="0"/>
            <a:alphaOff val="0"/>
          </a:schemeClr>
        </a:solidFill>
        <a:ln w="34925" cap="flat" cmpd="sng" algn="in">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i="0" kern="1200" dirty="0"/>
            <a:t>The regulations are tight (i.e. water temperature in the home, etc.)</a:t>
          </a:r>
          <a:endParaRPr lang="en-US" sz="1600" kern="1200" dirty="0"/>
        </a:p>
        <a:p>
          <a:pPr marL="171450" lvl="1" indent="-171450" algn="l" defTabSz="711200">
            <a:lnSpc>
              <a:spcPct val="90000"/>
            </a:lnSpc>
            <a:spcBef>
              <a:spcPct val="0"/>
            </a:spcBef>
            <a:spcAft>
              <a:spcPct val="15000"/>
            </a:spcAft>
            <a:buChar char="•"/>
          </a:pPr>
          <a:r>
            <a:rPr lang="en-US" sz="1600" i="0" kern="1200" dirty="0"/>
            <a:t>They are clearly listed on state website (see last slide)</a:t>
          </a:r>
          <a:endParaRPr lang="en-US" sz="1600" kern="1200" dirty="0"/>
        </a:p>
      </dsp:txBody>
      <dsp:txXfrm rot="-5400000">
        <a:off x="2342269" y="1599348"/>
        <a:ext cx="4111597" cy="969295"/>
      </dsp:txXfrm>
    </dsp:sp>
    <dsp:sp modelId="{804A5097-4BC0-4917-865F-D0B8B48EC7AA}">
      <dsp:nvSpPr>
        <dsp:cNvPr id="0" name=""/>
        <dsp:cNvSpPr/>
      </dsp:nvSpPr>
      <dsp:spPr>
        <a:xfrm>
          <a:off x="0" y="1412639"/>
          <a:ext cx="2342269" cy="1342712"/>
        </a:xfrm>
        <a:prstGeom prst="roundRect">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Do you know where to get information?</a:t>
          </a:r>
        </a:p>
      </dsp:txBody>
      <dsp:txXfrm>
        <a:off x="65546" y="1478185"/>
        <a:ext cx="2211177" cy="1211620"/>
      </dsp:txXfrm>
    </dsp:sp>
    <dsp:sp modelId="{5F5B0CCA-23CD-41BC-BCDB-C03587C32234}">
      <dsp:nvSpPr>
        <dsp:cNvPr id="0" name=""/>
        <dsp:cNvSpPr/>
      </dsp:nvSpPr>
      <dsp:spPr>
        <a:xfrm rot="5400000">
          <a:off x="3887201" y="1411826"/>
          <a:ext cx="1074169" cy="4164034"/>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i="0" kern="1200" dirty="0"/>
            <a:t>Do you know your target market?</a:t>
          </a:r>
          <a:r>
            <a:rPr lang="en-US" sz="1600" kern="1200" dirty="0">
              <a:latin typeface="Franklin Gothic Book" panose="020B0503020102020204"/>
            </a:rPr>
            <a:t> SCORE marketing Plan</a:t>
          </a:r>
          <a:endParaRPr lang="en-US" sz="1600" kern="1200" dirty="0"/>
        </a:p>
      </dsp:txBody>
      <dsp:txXfrm rot="-5400000">
        <a:off x="2342269" y="3009196"/>
        <a:ext cx="4111597" cy="969295"/>
      </dsp:txXfrm>
    </dsp:sp>
    <dsp:sp modelId="{D78D0444-98E1-4406-8078-2A7A8705FBD5}">
      <dsp:nvSpPr>
        <dsp:cNvPr id="0" name=""/>
        <dsp:cNvSpPr/>
      </dsp:nvSpPr>
      <dsp:spPr>
        <a:xfrm>
          <a:off x="0" y="2822487"/>
          <a:ext cx="2342269" cy="134271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How will you find your residents?</a:t>
          </a:r>
        </a:p>
      </dsp:txBody>
      <dsp:txXfrm>
        <a:off x="65546" y="2888033"/>
        <a:ext cx="2211177" cy="1211620"/>
      </dsp:txXfrm>
    </dsp:sp>
    <dsp:sp modelId="{A455B5A0-3455-48FA-A524-884AE4352944}">
      <dsp:nvSpPr>
        <dsp:cNvPr id="0" name=""/>
        <dsp:cNvSpPr/>
      </dsp:nvSpPr>
      <dsp:spPr>
        <a:xfrm rot="5400000">
          <a:off x="3887201" y="2821674"/>
          <a:ext cx="1074169" cy="4164034"/>
        </a:xfrm>
        <a:prstGeom prst="round2SameRect">
          <a:avLst/>
        </a:prstGeom>
        <a:solidFill>
          <a:schemeClr val="accent5">
            <a:tint val="40000"/>
            <a:alpha val="90000"/>
            <a:hueOff val="0"/>
            <a:satOff val="0"/>
            <a:lumOff val="0"/>
            <a:alphaOff val="0"/>
          </a:schemeClr>
        </a:solidFill>
        <a:ln w="34925" cap="flat" cmpd="sng" algn="in">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i="0" kern="1200" dirty="0"/>
            <a:t>6 bed/8 bed/high end/lower cost</a:t>
          </a:r>
          <a:r>
            <a:rPr lang="en-US" sz="1600" kern="1200" dirty="0">
              <a:latin typeface="Franklin Gothic Book" panose="020B0503020102020204"/>
            </a:rPr>
            <a:t>: SCORE Bussiness Plan</a:t>
          </a:r>
          <a:endParaRPr lang="en-US" sz="1600" kern="1200" dirty="0"/>
        </a:p>
      </dsp:txBody>
      <dsp:txXfrm rot="-5400000">
        <a:off x="2342269" y="4419044"/>
        <a:ext cx="4111597" cy="969295"/>
      </dsp:txXfrm>
    </dsp:sp>
    <dsp:sp modelId="{D74DE9BC-6B6E-4B67-A0F5-E8767DF8AB6C}">
      <dsp:nvSpPr>
        <dsp:cNvPr id="0" name=""/>
        <dsp:cNvSpPr/>
      </dsp:nvSpPr>
      <dsp:spPr>
        <a:xfrm>
          <a:off x="0" y="4232335"/>
          <a:ext cx="2342269" cy="1342712"/>
        </a:xfrm>
        <a:prstGeom prst="roundRect">
          <a:avLst/>
        </a:prstGeom>
        <a:solidFill>
          <a:schemeClr val="accent5">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What 'type' of Board and Care will you have?</a:t>
          </a:r>
        </a:p>
      </dsp:txBody>
      <dsp:txXfrm>
        <a:off x="65546" y="4297881"/>
        <a:ext cx="2211177" cy="12116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257C1-4972-4205-B640-0531C536F105}">
      <dsp:nvSpPr>
        <dsp:cNvPr id="0" name=""/>
        <dsp:cNvSpPr/>
      </dsp:nvSpPr>
      <dsp:spPr>
        <a:xfrm rot="5400000">
          <a:off x="3995599" y="-1543706"/>
          <a:ext cx="857375" cy="4164034"/>
        </a:xfrm>
        <a:prstGeom prst="round2Same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i="0" kern="1200"/>
            <a:t>Board and Cares are Medical Facilities you should have basic knowledge</a:t>
          </a:r>
          <a:endParaRPr lang="en-US" sz="1700" kern="1200"/>
        </a:p>
      </dsp:txBody>
      <dsp:txXfrm rot="-5400000">
        <a:off x="2342270" y="151477"/>
        <a:ext cx="4122180" cy="773667"/>
      </dsp:txXfrm>
    </dsp:sp>
    <dsp:sp modelId="{3F9DC125-B322-49A2-B3B4-53DCECB30508}">
      <dsp:nvSpPr>
        <dsp:cNvPr id="0" name=""/>
        <dsp:cNvSpPr/>
      </dsp:nvSpPr>
      <dsp:spPr>
        <a:xfrm>
          <a:off x="0" y="2451"/>
          <a:ext cx="2342269" cy="1071718"/>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Do you have medical training?</a:t>
          </a:r>
        </a:p>
      </dsp:txBody>
      <dsp:txXfrm>
        <a:off x="52317" y="54768"/>
        <a:ext cx="2237635" cy="967084"/>
      </dsp:txXfrm>
    </dsp:sp>
    <dsp:sp modelId="{5FDBE04C-7377-4390-BAD9-08C4FEBF4805}">
      <dsp:nvSpPr>
        <dsp:cNvPr id="0" name=""/>
        <dsp:cNvSpPr/>
      </dsp:nvSpPr>
      <dsp:spPr>
        <a:xfrm rot="5400000">
          <a:off x="3995599" y="-418401"/>
          <a:ext cx="857375" cy="4164034"/>
        </a:xfrm>
        <a:prstGeom prst="round2SameRect">
          <a:avLst/>
        </a:prstGeom>
        <a:solidFill>
          <a:schemeClr val="accent2">
            <a:tint val="40000"/>
            <a:alpha val="90000"/>
            <a:hueOff val="-8956"/>
            <a:satOff val="-13667"/>
            <a:lumOff val="-1412"/>
            <a:alphaOff val="0"/>
          </a:schemeClr>
        </a:solidFill>
        <a:ln w="34925" cap="flat" cmpd="sng" algn="in">
          <a:solidFill>
            <a:schemeClr val="accent2">
              <a:tint val="40000"/>
              <a:alpha val="90000"/>
              <a:hueOff val="-8956"/>
              <a:satOff val="-13667"/>
              <a:lumOff val="-14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i="0" kern="1200"/>
            <a:t>You will need to submit an application that is very detailed and long regarding menus, activities, etc.</a:t>
          </a:r>
          <a:endParaRPr lang="en-US" sz="1700" kern="1200"/>
        </a:p>
      </dsp:txBody>
      <dsp:txXfrm rot="-5400000">
        <a:off x="2342270" y="1276782"/>
        <a:ext cx="4122180" cy="773667"/>
      </dsp:txXfrm>
    </dsp:sp>
    <dsp:sp modelId="{9FBF8410-540F-4260-8651-A4CBB683AD01}">
      <dsp:nvSpPr>
        <dsp:cNvPr id="0" name=""/>
        <dsp:cNvSpPr/>
      </dsp:nvSpPr>
      <dsp:spPr>
        <a:xfrm>
          <a:off x="0" y="1127755"/>
          <a:ext cx="2342269" cy="1071718"/>
        </a:xfrm>
        <a:prstGeom prst="roundRect">
          <a:avLst/>
        </a:prstGeom>
        <a:solidFill>
          <a:schemeClr val="accent2">
            <a:hueOff val="-41413"/>
            <a:satOff val="-13584"/>
            <a:lumOff val="-4951"/>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How well do you know the state regulations?</a:t>
          </a:r>
        </a:p>
      </dsp:txBody>
      <dsp:txXfrm>
        <a:off x="52317" y="1180072"/>
        <a:ext cx="2237635" cy="967084"/>
      </dsp:txXfrm>
    </dsp:sp>
    <dsp:sp modelId="{52216009-05E2-4F3E-8840-5CEDDE6FC552}">
      <dsp:nvSpPr>
        <dsp:cNvPr id="0" name=""/>
        <dsp:cNvSpPr/>
      </dsp:nvSpPr>
      <dsp:spPr>
        <a:xfrm rot="5400000">
          <a:off x="3995599" y="706902"/>
          <a:ext cx="857375" cy="4164034"/>
        </a:xfrm>
        <a:prstGeom prst="round2SameRect">
          <a:avLst/>
        </a:prstGeom>
        <a:solidFill>
          <a:schemeClr val="accent2">
            <a:tint val="40000"/>
            <a:alpha val="90000"/>
            <a:hueOff val="-17911"/>
            <a:satOff val="-27334"/>
            <a:lumOff val="-2823"/>
            <a:alphaOff val="0"/>
          </a:schemeClr>
        </a:solidFill>
        <a:ln w="34925" cap="flat" cmpd="sng" algn="in">
          <a:solidFill>
            <a:schemeClr val="accent2">
              <a:tint val="40000"/>
              <a:alpha val="90000"/>
              <a:hueOff val="-17911"/>
              <a:satOff val="-27334"/>
              <a:lumOff val="-28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i="0" kern="1200"/>
            <a:t>An RCFE is time consuming and costly financially. A Business Plan or Prospectus gives you a target date and plan to open.</a:t>
          </a:r>
          <a:endParaRPr lang="en-US" sz="1700" kern="1200"/>
        </a:p>
      </dsp:txBody>
      <dsp:txXfrm rot="-5400000">
        <a:off x="2342270" y="2402085"/>
        <a:ext cx="4122180" cy="773667"/>
      </dsp:txXfrm>
    </dsp:sp>
    <dsp:sp modelId="{1D5D69A8-A2E5-46A7-A72F-C2E112D368C7}">
      <dsp:nvSpPr>
        <dsp:cNvPr id="0" name=""/>
        <dsp:cNvSpPr/>
      </dsp:nvSpPr>
      <dsp:spPr>
        <a:xfrm>
          <a:off x="0" y="2253060"/>
          <a:ext cx="2342269" cy="1071718"/>
        </a:xfrm>
        <a:prstGeom prst="roundRect">
          <a:avLst/>
        </a:prstGeom>
        <a:solidFill>
          <a:schemeClr val="accent2">
            <a:hueOff val="-82827"/>
            <a:satOff val="-27168"/>
            <a:lumOff val="-9901"/>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Have you completed a Business Plan or Prospectus?</a:t>
          </a:r>
        </a:p>
      </dsp:txBody>
      <dsp:txXfrm>
        <a:off x="52317" y="2305377"/>
        <a:ext cx="2237635" cy="967084"/>
      </dsp:txXfrm>
    </dsp:sp>
    <dsp:sp modelId="{510F4DC3-D901-4942-927F-92F0DABA6A19}">
      <dsp:nvSpPr>
        <dsp:cNvPr id="0" name=""/>
        <dsp:cNvSpPr/>
      </dsp:nvSpPr>
      <dsp:spPr>
        <a:xfrm rot="5400000">
          <a:off x="3995599" y="1832207"/>
          <a:ext cx="857375" cy="4164034"/>
        </a:xfrm>
        <a:prstGeom prst="round2SameRect">
          <a:avLst/>
        </a:prstGeom>
        <a:solidFill>
          <a:schemeClr val="accent2">
            <a:tint val="40000"/>
            <a:alpha val="90000"/>
            <a:hueOff val="-26867"/>
            <a:satOff val="-41000"/>
            <a:lumOff val="-4235"/>
            <a:alphaOff val="0"/>
          </a:schemeClr>
        </a:solidFill>
        <a:ln w="34925" cap="flat" cmpd="sng" algn="in">
          <a:solidFill>
            <a:schemeClr val="accent2">
              <a:tint val="40000"/>
              <a:alpha val="90000"/>
              <a:hueOff val="-26867"/>
              <a:satOff val="-41000"/>
              <a:lumOff val="-4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t>You must have an Administrator to open</a:t>
          </a:r>
        </a:p>
      </dsp:txBody>
      <dsp:txXfrm rot="-5400000">
        <a:off x="2342270" y="3527390"/>
        <a:ext cx="4122180" cy="773667"/>
      </dsp:txXfrm>
    </dsp:sp>
    <dsp:sp modelId="{44B8A403-986B-4747-8EFA-12CA8FF1DD98}">
      <dsp:nvSpPr>
        <dsp:cNvPr id="0" name=""/>
        <dsp:cNvSpPr/>
      </dsp:nvSpPr>
      <dsp:spPr>
        <a:xfrm>
          <a:off x="0" y="3378365"/>
          <a:ext cx="2342269" cy="1071718"/>
        </a:xfrm>
        <a:prstGeom prst="roundRect">
          <a:avLst/>
        </a:prstGeom>
        <a:solidFill>
          <a:schemeClr val="accent2">
            <a:hueOff val="-124240"/>
            <a:satOff val="-40751"/>
            <a:lumOff val="-14852"/>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Have you gotten your Administrator License?</a:t>
          </a:r>
        </a:p>
      </dsp:txBody>
      <dsp:txXfrm>
        <a:off x="52317" y="3430682"/>
        <a:ext cx="2237635" cy="967084"/>
      </dsp:txXfrm>
    </dsp:sp>
    <dsp:sp modelId="{1882B50B-4D3A-4710-B446-444B89FFF7C2}">
      <dsp:nvSpPr>
        <dsp:cNvPr id="0" name=""/>
        <dsp:cNvSpPr/>
      </dsp:nvSpPr>
      <dsp:spPr>
        <a:xfrm rot="5400000">
          <a:off x="3995599" y="2957512"/>
          <a:ext cx="857375" cy="4164034"/>
        </a:xfrm>
        <a:prstGeom prst="round2SameRect">
          <a:avLst/>
        </a:prstGeom>
        <a:solidFill>
          <a:schemeClr val="accent2">
            <a:tint val="40000"/>
            <a:alpha val="90000"/>
            <a:hueOff val="-35823"/>
            <a:satOff val="-54667"/>
            <a:lumOff val="-5646"/>
            <a:alphaOff val="0"/>
          </a:schemeClr>
        </a:solidFill>
        <a:ln w="34925" cap="flat" cmpd="sng" algn="in">
          <a:solidFill>
            <a:schemeClr val="accent2">
              <a:tint val="40000"/>
              <a:alpha val="90000"/>
              <a:hueOff val="-35823"/>
              <a:satOff val="-54667"/>
              <a:lumOff val="-5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i="0" kern="1200"/>
            <a:t>Family members are picky when choosing a facility (they want loved one to be close to them)</a:t>
          </a:r>
          <a:endParaRPr lang="en-US" sz="1700" kern="1200"/>
        </a:p>
      </dsp:txBody>
      <dsp:txXfrm rot="-5400000">
        <a:off x="2342270" y="4652695"/>
        <a:ext cx="4122180" cy="773667"/>
      </dsp:txXfrm>
    </dsp:sp>
    <dsp:sp modelId="{AEF4BC2B-117B-41F4-8519-BA0C2B039AE3}">
      <dsp:nvSpPr>
        <dsp:cNvPr id="0" name=""/>
        <dsp:cNvSpPr/>
      </dsp:nvSpPr>
      <dsp:spPr>
        <a:xfrm>
          <a:off x="0" y="4503670"/>
          <a:ext cx="2342269" cy="1071718"/>
        </a:xfrm>
        <a:prstGeom prst="roundRect">
          <a:avLst/>
        </a:prstGeom>
        <a:solidFill>
          <a:schemeClr val="accent2">
            <a:hueOff val="-165654"/>
            <a:satOff val="-54335"/>
            <a:lumOff val="-19803"/>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What area of town will you be in? Is it local?</a:t>
          </a:r>
        </a:p>
      </dsp:txBody>
      <dsp:txXfrm>
        <a:off x="52317" y="4555987"/>
        <a:ext cx="2237635" cy="96708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11311-EC85-4D3C-A37A-70ADE2D740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77A1D2-69E4-4BC7-9E13-AAABBCF065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7D59C1-1353-4740-BF39-8CF7540392D9}" type="datetimeFigureOut">
              <a:rPr lang="en-US" smtClean="0"/>
              <a:t>7/16/2019</a:t>
            </a:fld>
            <a:endParaRPr lang="en-US"/>
          </a:p>
        </p:txBody>
      </p:sp>
      <p:sp>
        <p:nvSpPr>
          <p:cNvPr id="4" name="Footer Placeholder 3">
            <a:extLst>
              <a:ext uri="{FF2B5EF4-FFF2-40B4-BE49-F238E27FC236}">
                <a16:creationId xmlns:a16="http://schemas.microsoft.com/office/drawing/2014/main" id="{8A72A1B1-3904-40D2-8573-A90EB3B51D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964B0C-ADAA-48EF-8DAF-5B5FB665CE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45AECB-6015-4480-938D-9A5BD0E958F4}" type="slidenum">
              <a:rPr lang="en-US" smtClean="0"/>
              <a:t>‹#›</a:t>
            </a:fld>
            <a:endParaRPr lang="en-US"/>
          </a:p>
        </p:txBody>
      </p:sp>
    </p:spTree>
    <p:extLst>
      <p:ext uri="{BB962C8B-B14F-4D97-AF65-F5344CB8AC3E}">
        <p14:creationId xmlns:p14="http://schemas.microsoft.com/office/powerpoint/2010/main" val="3770176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61F673-8DB5-49DB-9DB5-C449FC3471E2}" type="datetimeFigureOut">
              <a:rPr lang="en-US" smtClean="0"/>
              <a:t>7/16/2019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FFE2E9-7827-482E-8149-B87DE7FAEC7C}" type="slidenum">
              <a:rPr lang="en-US" smtClean="0"/>
              <a:t>‹#›</a:t>
            </a:fld>
            <a:endParaRPr lang="en-US"/>
          </a:p>
        </p:txBody>
      </p:sp>
    </p:spTree>
    <p:extLst>
      <p:ext uri="{BB962C8B-B14F-4D97-AF65-F5344CB8AC3E}">
        <p14:creationId xmlns:p14="http://schemas.microsoft.com/office/powerpoint/2010/main" val="4195271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FFE2E9-7827-482E-8149-B87DE7FAEC7C}" type="slidenum">
              <a:rPr lang="en-US" smtClean="0"/>
              <a:t>1</a:t>
            </a:fld>
            <a:endParaRPr lang="en-US"/>
          </a:p>
        </p:txBody>
      </p:sp>
    </p:spTree>
    <p:extLst>
      <p:ext uri="{BB962C8B-B14F-4D97-AF65-F5344CB8AC3E}">
        <p14:creationId xmlns:p14="http://schemas.microsoft.com/office/powerpoint/2010/main" val="261273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FFE2E9-7827-482E-8149-B87DE7FAEC7C}" type="slidenum">
              <a:rPr lang="en-US" smtClean="0"/>
              <a:t>24</a:t>
            </a:fld>
            <a:endParaRPr lang="en-US"/>
          </a:p>
        </p:txBody>
      </p:sp>
    </p:spTree>
    <p:extLst>
      <p:ext uri="{BB962C8B-B14F-4D97-AF65-F5344CB8AC3E}">
        <p14:creationId xmlns:p14="http://schemas.microsoft.com/office/powerpoint/2010/main" val="371416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7/16/2019</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779624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150405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7/16/2019</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6594190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DE6118-2437-4B30-8E3C-4D2BE6020583}" type="datetimeFigureOut">
              <a:rPr lang="en-US" smtClean="0"/>
              <a:t>7/16/2019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332195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DE6118-2437-4B30-8E3C-4D2BE6020583}" type="datetimeFigureOut">
              <a:rPr lang="en-US" smtClean="0"/>
              <a:t>7/16/2019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26959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DE6118-2437-4B30-8E3C-4D2BE6020583}" type="datetimeFigureOut">
              <a:rPr lang="en-US" smtClean="0"/>
              <a:t>7/16/2019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592791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809832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7/16/2019</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451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7/16/2019</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6393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4051425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384549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7/16/2019</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15156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en.wikipedia.org/wiki/File:Stacks_of_money.jp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nc/3.0/"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www.vecteezy.com/miscellaneous/26566-heart-with-life-line-vector"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ww.cdph.ca.gov" TargetMode="External"/><Relationship Id="rId3" Type="http://schemas.openxmlformats.org/officeDocument/2006/relationships/hyperlink" Target="https://creativecommons.org/licenses/by/3.0/" TargetMode="External"/><Relationship Id="rId7" Type="http://schemas.openxmlformats.org/officeDocument/2006/relationships/hyperlink" Target="https://cahsah.org/index.php" TargetMode="External"/><Relationship Id="rId2" Type="http://schemas.openxmlformats.org/officeDocument/2006/relationships/image" Target="../media/image14.gif"/><Relationship Id="rId1" Type="http://schemas.openxmlformats.org/officeDocument/2006/relationships/slideLayout" Target="../slideLayouts/slideLayout2.xml"/><Relationship Id="rId6" Type="http://schemas.openxmlformats.org/officeDocument/2006/relationships/hyperlink" Target="http://sshcconsulting.com/about.html" TargetMode="External"/><Relationship Id="rId5" Type="http://schemas.openxmlformats.org/officeDocument/2006/relationships/hyperlink" Target="http://www.cdss.ca.gov" TargetMode="External"/><Relationship Id="rId4" Type="http://schemas.openxmlformats.org/officeDocument/2006/relationships/hyperlink" Target="http://www.cdss.ca.gov/"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5" name="Picture 24" descr="person with bookbag staring out over the mountains">
            <a:extLst>
              <a:ext uri="{FF2B5EF4-FFF2-40B4-BE49-F238E27FC236}">
                <a16:creationId xmlns:a16="http://schemas.microsoft.com/office/drawing/2014/main" id="{0461DC49-1338-C24E-A3BB-5919AD12F59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6101" y="10"/>
            <a:ext cx="12191999" cy="6859300"/>
          </a:xfrm>
          <a:prstGeom prst="rect">
            <a:avLst/>
          </a:prstGeom>
        </p:spPr>
      </p:pic>
      <p:sp>
        <p:nvSpPr>
          <p:cNvPr id="30" name="Rectangle 29">
            <a:extLst>
              <a:ext uri="{FF2B5EF4-FFF2-40B4-BE49-F238E27FC236}">
                <a16:creationId xmlns:a16="http://schemas.microsoft.com/office/drawing/2014/main" id="{310B1DD0-264A-47E3-A16A-C87AFA51E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6">
            <a:extLst>
              <a:ext uri="{FF2B5EF4-FFF2-40B4-BE49-F238E27FC236}">
                <a16:creationId xmlns:a16="http://schemas.microsoft.com/office/drawing/2014/main" id="{69C1BB7B-F21E-41A2-B30C-D8507B960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34" name="Freeform 6">
            <a:extLst>
              <a:ext uri="{FF2B5EF4-FFF2-40B4-BE49-F238E27FC236}">
                <a16:creationId xmlns:a16="http://schemas.microsoft.com/office/drawing/2014/main" id="{DF6D7DDE-F8A1-4105-9729-F9EB5F81A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1915128" y="1315822"/>
            <a:ext cx="8882090" cy="2570858"/>
          </a:xfrm>
        </p:spPr>
        <p:txBody>
          <a:bodyPr>
            <a:normAutofit/>
          </a:bodyPr>
          <a:lstStyle/>
          <a:p>
            <a:r>
              <a:rPr lang="en-US" sz="4800" u="sng" dirty="0">
                <a:solidFill>
                  <a:schemeClr val="bg2"/>
                </a:solidFill>
              </a:rPr>
              <a:t>SCORE Presentation</a:t>
            </a:r>
            <a:r>
              <a:rPr lang="en-US" sz="4800" dirty="0">
                <a:solidFill>
                  <a:schemeClr val="bg2"/>
                </a:solidFill>
              </a:rPr>
              <a:t> </a:t>
            </a:r>
            <a:br>
              <a:rPr lang="en-US" sz="4800" dirty="0"/>
            </a:br>
            <a:r>
              <a:rPr lang="en-US" sz="4800" dirty="0">
                <a:solidFill>
                  <a:schemeClr val="bg2"/>
                </a:solidFill>
              </a:rPr>
              <a:t>Senior Care as a business: </a:t>
            </a:r>
            <a:br>
              <a:rPr lang="en-US" sz="4800" dirty="0"/>
            </a:br>
            <a:r>
              <a:rPr lang="en-US" sz="4800" dirty="0">
                <a:solidFill>
                  <a:schemeClr val="bg2"/>
                </a:solidFill>
              </a:rPr>
              <a:t>Tips of the trade</a:t>
            </a:r>
          </a:p>
        </p:txBody>
      </p:sp>
      <p:sp>
        <p:nvSpPr>
          <p:cNvPr id="4" name="Subtitle 3">
            <a:extLst>
              <a:ext uri="{FF2B5EF4-FFF2-40B4-BE49-F238E27FC236}">
                <a16:creationId xmlns:a16="http://schemas.microsoft.com/office/drawing/2014/main" id="{6E661E49-0788-40C2-A5B6-638ADED71159}"/>
              </a:ext>
            </a:extLst>
          </p:cNvPr>
          <p:cNvSpPr>
            <a:spLocks noGrp="1"/>
          </p:cNvSpPr>
          <p:nvPr>
            <p:ph type="subTitle" idx="1"/>
          </p:nvPr>
        </p:nvSpPr>
        <p:spPr>
          <a:xfrm>
            <a:off x="2679906" y="4322810"/>
            <a:ext cx="6831673" cy="1057300"/>
          </a:xfrm>
        </p:spPr>
        <p:txBody>
          <a:bodyPr vert="horz" lIns="91440" tIns="45720" rIns="91440" bIns="45720" rtlCol="0" anchor="t">
            <a:normAutofit fontScale="92500" lnSpcReduction="20000"/>
          </a:bodyPr>
          <a:lstStyle/>
          <a:p>
            <a:r>
              <a:rPr lang="en-US" dirty="0">
                <a:solidFill>
                  <a:schemeClr val="bg2"/>
                </a:solidFill>
              </a:rPr>
              <a:t>Everything your clients want to know</a:t>
            </a:r>
          </a:p>
          <a:p>
            <a:r>
              <a:rPr lang="en-US" dirty="0">
                <a:solidFill>
                  <a:schemeClr val="bg2"/>
                </a:solidFill>
              </a:rPr>
              <a:t>&amp;</a:t>
            </a:r>
          </a:p>
          <a:p>
            <a:r>
              <a:rPr lang="en-US" dirty="0">
                <a:solidFill>
                  <a:schemeClr val="bg2"/>
                </a:solidFill>
              </a:rPr>
              <a:t>how you can help</a:t>
            </a:r>
          </a:p>
          <a:p>
            <a:endParaRPr lang="en-US">
              <a:solidFill>
                <a:schemeClr val="bg2"/>
              </a:solidFill>
            </a:endParaRPr>
          </a:p>
          <a:p>
            <a:endParaRPr lang="en-US">
              <a:solidFill>
                <a:schemeClr val="bg2"/>
              </a:solidFill>
            </a:endParaRPr>
          </a:p>
        </p:txBody>
      </p:sp>
    </p:spTree>
    <p:extLst>
      <p:ext uri="{BB962C8B-B14F-4D97-AF65-F5344CB8AC3E}">
        <p14:creationId xmlns:p14="http://schemas.microsoft.com/office/powerpoint/2010/main" val="1546580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96282C0-351C-48EE-A89D-D662C5DB2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9741F3-97A4-4C94-BD68-EB110D5464FB}"/>
              </a:ext>
            </a:extLst>
          </p:cNvPr>
          <p:cNvSpPr>
            <a:spLocks noGrp="1"/>
          </p:cNvSpPr>
          <p:nvPr>
            <p:ph type="title"/>
          </p:nvPr>
        </p:nvSpPr>
        <p:spPr>
          <a:xfrm>
            <a:off x="5100824" y="685800"/>
            <a:ext cx="6176776" cy="1485900"/>
          </a:xfrm>
        </p:spPr>
        <p:txBody>
          <a:bodyPr>
            <a:normAutofit/>
          </a:bodyPr>
          <a:lstStyle/>
          <a:p>
            <a:r>
              <a:rPr lang="en-US" sz="1800"/>
              <a:t>Lia Smith-Pratt, CEO</a:t>
            </a:r>
            <a:br>
              <a:rPr lang="en-US" sz="1800"/>
            </a:br>
            <a:r>
              <a:rPr lang="en-US" sz="1800"/>
              <a:t>A Better Solution Home Care &amp; Nursing, Inc </a:t>
            </a:r>
            <a:br>
              <a:rPr lang="en-US" sz="1800"/>
            </a:br>
            <a:r>
              <a:rPr lang="en-US" sz="1800"/>
              <a:t>Founded 2000, Medicare Certified, and Franchise Systems</a:t>
            </a:r>
            <a:br>
              <a:rPr lang="en-US" sz="1800"/>
            </a:br>
            <a:endParaRPr lang="en-US" sz="1800"/>
          </a:p>
        </p:txBody>
      </p:sp>
      <p:pic>
        <p:nvPicPr>
          <p:cNvPr id="7" name="Picture 4" descr="A person sitting at a table with a computer and smiling at the camera&#10;&#10;Description generated with very high confidence">
            <a:extLst>
              <a:ext uri="{FF2B5EF4-FFF2-40B4-BE49-F238E27FC236}">
                <a16:creationId xmlns:a16="http://schemas.microsoft.com/office/drawing/2014/main" id="{A9E06532-9D9B-4C27-96ED-A9F94F12C263}"/>
              </a:ext>
            </a:extLst>
          </p:cNvPr>
          <p:cNvPicPr>
            <a:picLocks noChangeAspect="1"/>
          </p:cNvPicPr>
          <p:nvPr/>
        </p:nvPicPr>
        <p:blipFill rotWithShape="1">
          <a:blip r:embed="rId2"/>
          <a:srcRect l="27989" r="8239"/>
          <a:stretch/>
        </p:blipFill>
        <p:spPr>
          <a:xfrm>
            <a:off x="-1" y="10"/>
            <a:ext cx="4373546" cy="6857990"/>
          </a:xfrm>
          <a:prstGeom prst="rect">
            <a:avLst/>
          </a:prstGeom>
        </p:spPr>
      </p:pic>
      <p:sp>
        <p:nvSpPr>
          <p:cNvPr id="21" name="Rectangle 20">
            <a:extLst>
              <a:ext uri="{FF2B5EF4-FFF2-40B4-BE49-F238E27FC236}">
                <a16:creationId xmlns:a16="http://schemas.microsoft.com/office/drawing/2014/main" id="{1B35EC73-2F87-44A7-B231-91053659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Content Placeholder 8">
            <a:extLst>
              <a:ext uri="{FF2B5EF4-FFF2-40B4-BE49-F238E27FC236}">
                <a16:creationId xmlns:a16="http://schemas.microsoft.com/office/drawing/2014/main" id="{8EDD34A5-8E06-45EC-A149-EC3423FAC5E9}"/>
              </a:ext>
            </a:extLst>
          </p:cNvPr>
          <p:cNvSpPr>
            <a:spLocks noGrp="1"/>
          </p:cNvSpPr>
          <p:nvPr>
            <p:ph idx="1"/>
          </p:nvPr>
        </p:nvSpPr>
        <p:spPr>
          <a:xfrm>
            <a:off x="5100824" y="2286000"/>
            <a:ext cx="6176776" cy="3581400"/>
          </a:xfrm>
        </p:spPr>
        <p:txBody>
          <a:bodyPr vert="horz" lIns="91440" tIns="45720" rIns="91440" bIns="45720" rtlCol="0" anchor="t">
            <a:normAutofit/>
          </a:bodyPr>
          <a:lstStyle/>
          <a:p>
            <a:pPr marL="383540" indent="-383540"/>
            <a:r>
              <a:rPr lang="en-US" sz="1400" dirty="0"/>
              <a:t>Began as a Caregiver/CNA 1990</a:t>
            </a:r>
          </a:p>
          <a:p>
            <a:pPr marL="383540" indent="-383540"/>
            <a:r>
              <a:rPr lang="en-US" sz="1400" dirty="0"/>
              <a:t>Opened ABS 19 years ago </a:t>
            </a:r>
          </a:p>
          <a:p>
            <a:pPr marL="383540" indent="-383540"/>
            <a:r>
              <a:rPr lang="en-US" sz="1400" dirty="0"/>
              <a:t>Currently 9th largest </a:t>
            </a:r>
            <a:r>
              <a:rPr lang="en-US" sz="1400"/>
              <a:t>Privately-Owned</a:t>
            </a:r>
            <a:r>
              <a:rPr lang="en-US" sz="1400" dirty="0"/>
              <a:t> Agency in SD at 4.8mm</a:t>
            </a:r>
          </a:p>
          <a:p>
            <a:pPr marL="383540" indent="-383540"/>
            <a:r>
              <a:rPr lang="en-US" sz="1400" dirty="0"/>
              <a:t>Published Author: Available on Amazon</a:t>
            </a:r>
          </a:p>
          <a:p>
            <a:pPr marL="383540" indent="-383540"/>
            <a:r>
              <a:rPr lang="en-US" sz="1400" dirty="0"/>
              <a:t>"Smart Steps to Big Dreams"</a:t>
            </a:r>
          </a:p>
          <a:p>
            <a:pPr marL="383540" indent="-383540"/>
            <a:r>
              <a:rPr lang="en-US" sz="1400" dirty="0"/>
              <a:t>"The Home Care Bible"</a:t>
            </a:r>
          </a:p>
          <a:p>
            <a:pPr marL="383540" indent="-383540"/>
            <a:r>
              <a:rPr lang="en-US" sz="1400" dirty="0"/>
              <a:t>"Aging with Dignity"</a:t>
            </a:r>
          </a:p>
          <a:p>
            <a:pPr marL="383540" indent="-383540"/>
            <a:r>
              <a:rPr lang="en-US" sz="1400" dirty="0"/>
              <a:t>Board of Directors: Ca. Association for Health Services at Home </a:t>
            </a:r>
          </a:p>
          <a:p>
            <a:pPr marL="383540" indent="-383540"/>
            <a:r>
              <a:rPr lang="en-US" sz="1400" dirty="0"/>
              <a:t>Chair Elect: SD Regional Home Care Council</a:t>
            </a:r>
          </a:p>
          <a:p>
            <a:pPr marL="383540" indent="-383540"/>
            <a:r>
              <a:rPr lang="en-US" sz="1400" dirty="0"/>
              <a:t>SCORE Mentor</a:t>
            </a:r>
          </a:p>
          <a:p>
            <a:pPr marL="383540" indent="-383540"/>
            <a:endParaRPr lang="en-US" sz="1400"/>
          </a:p>
        </p:txBody>
      </p:sp>
    </p:spTree>
    <p:extLst>
      <p:ext uri="{BB962C8B-B14F-4D97-AF65-F5344CB8AC3E}">
        <p14:creationId xmlns:p14="http://schemas.microsoft.com/office/powerpoint/2010/main" val="116887041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6F8722-5BE3-44A3-9627-140C19B208B6}"/>
              </a:ext>
            </a:extLst>
          </p:cNvPr>
          <p:cNvSpPr>
            <a:spLocks noGrp="1"/>
          </p:cNvSpPr>
          <p:nvPr>
            <p:ph type="title"/>
          </p:nvPr>
        </p:nvSpPr>
        <p:spPr>
          <a:xfrm>
            <a:off x="967902" y="1194180"/>
            <a:ext cx="3523938" cy="5020353"/>
          </a:xfrm>
        </p:spPr>
        <p:txBody>
          <a:bodyPr>
            <a:normAutofit/>
          </a:bodyPr>
          <a:lstStyle/>
          <a:p>
            <a:r>
              <a:rPr lang="en-US" dirty="0"/>
              <a:t>Why do people want to get into the senior space? </a:t>
            </a:r>
            <a:endParaRPr lang="en-US"/>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AB852F5-B261-49EC-A031-ED0A03E83CBB}"/>
              </a:ext>
            </a:extLst>
          </p:cNvPr>
          <p:cNvSpPr>
            <a:spLocks noGrp="1"/>
          </p:cNvSpPr>
          <p:nvPr>
            <p:ph idx="1"/>
          </p:nvPr>
        </p:nvSpPr>
        <p:spPr>
          <a:xfrm>
            <a:off x="5056541" y="1194179"/>
            <a:ext cx="6114847" cy="5020353"/>
          </a:xfrm>
        </p:spPr>
        <p:txBody>
          <a:bodyPr vert="horz" lIns="91440" tIns="45720" rIns="91440" bIns="45720" rtlCol="0">
            <a:normAutofit/>
          </a:bodyPr>
          <a:lstStyle/>
          <a:p>
            <a:pPr marL="383540" indent="-383540"/>
            <a:r>
              <a:rPr lang="en-US" sz="1700">
                <a:ea typeface="+mn-lt"/>
                <a:cs typeface="+mn-lt"/>
              </a:rPr>
              <a:t>Seniors are the fastest growing population in California — expected to double over the next 25 years. </a:t>
            </a:r>
            <a:endParaRPr lang="en-US" sz="1700"/>
          </a:p>
          <a:p>
            <a:pPr marL="383540" indent="-383540"/>
            <a:r>
              <a:rPr lang="en-US" sz="1700">
                <a:ea typeface="+mn-lt"/>
                <a:cs typeface="+mn-lt"/>
              </a:rPr>
              <a:t>A whole range of experiences awaits them, from positive lifestyle changes to stresses in personal finance and access to healthcare and affordable housing. </a:t>
            </a:r>
          </a:p>
          <a:p>
            <a:pPr marL="383540" indent="-383540"/>
            <a:r>
              <a:rPr lang="en-US" sz="1700"/>
              <a:t>This population has the largest hurdles facing them and the least amount of choices</a:t>
            </a:r>
          </a:p>
          <a:p>
            <a:pPr marL="383540" indent="-383540"/>
            <a:r>
              <a:rPr lang="en-US" sz="1700"/>
              <a:t>As we age and grow, no one is prepared</a:t>
            </a:r>
          </a:p>
          <a:p>
            <a:pPr marL="383540" indent="-383540"/>
            <a:r>
              <a:rPr lang="en-US" sz="1700"/>
              <a:t>How many of you....Plan your vacations? Your children's college? Your retirement? </a:t>
            </a:r>
          </a:p>
          <a:p>
            <a:pPr marL="383540" indent="-383540"/>
            <a:r>
              <a:rPr lang="en-US" sz="1700"/>
              <a:t>We do not plan for home care. That makes it a necessity not a luxury and creates a booming business, with under-educated consumers</a:t>
            </a:r>
          </a:p>
          <a:p>
            <a:pPr marL="383540" indent="-383540"/>
            <a:r>
              <a:rPr lang="en-US" sz="1700"/>
              <a:t>Most seniors want to age in place</a:t>
            </a:r>
          </a:p>
          <a:p>
            <a:pPr marL="383540" indent="-383540"/>
            <a:endParaRPr lang="en-US" sz="1700"/>
          </a:p>
          <a:p>
            <a:pPr marL="0" indent="0">
              <a:buNone/>
            </a:pPr>
            <a:endParaRPr lang="en-US" sz="1700"/>
          </a:p>
        </p:txBody>
      </p:sp>
    </p:spTree>
    <p:extLst>
      <p:ext uri="{BB962C8B-B14F-4D97-AF65-F5344CB8AC3E}">
        <p14:creationId xmlns:p14="http://schemas.microsoft.com/office/powerpoint/2010/main" val="2268825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11347B1-ADD0-46FB-9081-0E07E435B77F}"/>
              </a:ext>
            </a:extLst>
          </p:cNvPr>
          <p:cNvSpPr>
            <a:spLocks noGrp="1"/>
          </p:cNvSpPr>
          <p:nvPr>
            <p:ph type="title"/>
          </p:nvPr>
        </p:nvSpPr>
        <p:spPr>
          <a:xfrm>
            <a:off x="435642" y="633595"/>
            <a:ext cx="4223278" cy="5420365"/>
          </a:xfrm>
        </p:spPr>
        <p:txBody>
          <a:bodyPr anchor="ctr">
            <a:normAutofit/>
          </a:bodyPr>
          <a:lstStyle/>
          <a:p>
            <a:pPr algn="ctr"/>
            <a:r>
              <a:rPr lang="en-US" sz="4600" dirty="0">
                <a:solidFill>
                  <a:schemeClr val="bg2"/>
                </a:solidFill>
              </a:rPr>
              <a:t>When mentoring someone who wants to go into the senior care space</a:t>
            </a:r>
            <a:br>
              <a:rPr lang="en-US" sz="4600" dirty="0"/>
            </a:br>
            <a:r>
              <a:rPr lang="en-US" sz="4600" b="1" dirty="0">
                <a:solidFill>
                  <a:schemeClr val="bg2"/>
                </a:solidFill>
              </a:rPr>
              <a:t>What do you need to ask?</a:t>
            </a:r>
            <a:endParaRPr lang="en-US" dirty="0">
              <a:solidFill>
                <a:schemeClr val="bg2"/>
              </a:solidFill>
            </a:endParaRPr>
          </a:p>
        </p:txBody>
      </p:sp>
      <p:sp>
        <p:nvSpPr>
          <p:cNvPr id="11"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4A5B0C3-DC51-4376-A640-2B8BB107A396}"/>
              </a:ext>
            </a:extLst>
          </p:cNvPr>
          <p:cNvSpPr>
            <a:spLocks noGrp="1"/>
          </p:cNvSpPr>
          <p:nvPr>
            <p:ph idx="1"/>
          </p:nvPr>
        </p:nvSpPr>
        <p:spPr>
          <a:xfrm>
            <a:off x="6176720" y="791570"/>
            <a:ext cx="4892308" cy="5950048"/>
          </a:xfrm>
        </p:spPr>
        <p:txBody>
          <a:bodyPr vert="horz" lIns="91440" tIns="45720" rIns="91440" bIns="45720" rtlCol="0" anchor="ctr">
            <a:normAutofit/>
          </a:bodyPr>
          <a:lstStyle/>
          <a:p>
            <a:pPr marL="383540" indent="-383540"/>
            <a:r>
              <a:rPr lang="en-US" sz="1700"/>
              <a:t>Why? Do they have a passion? </a:t>
            </a:r>
          </a:p>
          <a:p>
            <a:pPr lvl="1" indent="-383540"/>
            <a:r>
              <a:rPr lang="en-US" sz="1700" i="0"/>
              <a:t>The space is more difficult than it looks</a:t>
            </a:r>
          </a:p>
          <a:p>
            <a:pPr marL="383540" indent="-383540"/>
            <a:r>
              <a:rPr lang="en-US" sz="1700"/>
              <a:t>Do you have a Partner?</a:t>
            </a:r>
          </a:p>
          <a:p>
            <a:pPr lvl="1" indent="-383540"/>
            <a:r>
              <a:rPr lang="en-US" sz="1700" i="0"/>
              <a:t>It is very difficult to do ANY senior business alone</a:t>
            </a:r>
          </a:p>
          <a:p>
            <a:pPr marL="383540" indent="-383540"/>
            <a:r>
              <a:rPr lang="en-US" sz="1700"/>
              <a:t>Are you well funded?</a:t>
            </a:r>
          </a:p>
          <a:p>
            <a:pPr lvl="1" indent="-383540"/>
            <a:r>
              <a:rPr lang="en-US" sz="1700" i="0"/>
              <a:t>Starting a home care agency without a franchise system can cost up to 30K</a:t>
            </a:r>
          </a:p>
          <a:p>
            <a:pPr lvl="1" indent="-383540"/>
            <a:r>
              <a:rPr lang="en-US" sz="1700" i="0"/>
              <a:t>Starting with a franchise system can cost up to 100K</a:t>
            </a:r>
            <a:endParaRPr lang="en-US" sz="1700"/>
          </a:p>
          <a:p>
            <a:pPr lvl="1" indent="-383540"/>
            <a:r>
              <a:rPr lang="en-US" sz="1700" i="0"/>
              <a:t>Opening a facility you need a home</a:t>
            </a:r>
            <a:endParaRPr lang="en-US" sz="1700"/>
          </a:p>
          <a:p>
            <a:pPr lvl="1" indent="-383540"/>
            <a:r>
              <a:rPr lang="en-US" sz="1700" i="0"/>
              <a:t>That home may sit empty for 18 months</a:t>
            </a:r>
            <a:endParaRPr lang="en-US" sz="1700"/>
          </a:p>
          <a:p>
            <a:pPr marL="383540" indent="-383540"/>
            <a:r>
              <a:rPr lang="en-US" sz="1700"/>
              <a:t>Are you looking at starting on your own or with a franchise? (see above)</a:t>
            </a:r>
          </a:p>
          <a:p>
            <a:pPr lvl="1" indent="-383540"/>
            <a:r>
              <a:rPr lang="en-US" sz="1700" i="0"/>
              <a:t>Facilities do not have franchises except Brightstar</a:t>
            </a:r>
          </a:p>
          <a:p>
            <a:pPr marL="383540" indent="-383540"/>
            <a:endParaRPr lang="en-US" sz="1700"/>
          </a:p>
        </p:txBody>
      </p:sp>
    </p:spTree>
    <p:extLst>
      <p:ext uri="{BB962C8B-B14F-4D97-AF65-F5344CB8AC3E}">
        <p14:creationId xmlns:p14="http://schemas.microsoft.com/office/powerpoint/2010/main" val="2764712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96282C0-351C-48EE-A89D-D662C5DB2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C2231C-1977-4716-B76D-2E97CF267454}"/>
              </a:ext>
            </a:extLst>
          </p:cNvPr>
          <p:cNvSpPr>
            <a:spLocks noGrp="1"/>
          </p:cNvSpPr>
          <p:nvPr>
            <p:ph type="title"/>
          </p:nvPr>
        </p:nvSpPr>
        <p:spPr>
          <a:xfrm>
            <a:off x="5100824" y="685800"/>
            <a:ext cx="6176776" cy="1485900"/>
          </a:xfrm>
        </p:spPr>
        <p:txBody>
          <a:bodyPr>
            <a:normAutofit/>
          </a:bodyPr>
          <a:lstStyle/>
          <a:p>
            <a:r>
              <a:rPr lang="en-US" sz="3400" dirty="0"/>
              <a:t>What are the most lucrative businesses in the senior care space?</a:t>
            </a:r>
          </a:p>
        </p:txBody>
      </p:sp>
      <p:pic>
        <p:nvPicPr>
          <p:cNvPr id="4" name="Picture 4">
            <a:extLst>
              <a:ext uri="{FF2B5EF4-FFF2-40B4-BE49-F238E27FC236}">
                <a16:creationId xmlns:a16="http://schemas.microsoft.com/office/drawing/2014/main" id="{004EDABE-9F4E-4018-8B03-B7F8321E210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6031" r="25839" b="-1"/>
          <a:stretch/>
        </p:blipFill>
        <p:spPr>
          <a:xfrm>
            <a:off x="-1" y="10"/>
            <a:ext cx="4373546" cy="6857990"/>
          </a:xfrm>
          <a:prstGeom prst="rect">
            <a:avLst/>
          </a:prstGeom>
        </p:spPr>
      </p:pic>
      <p:sp>
        <p:nvSpPr>
          <p:cNvPr id="13" name="Rectangle 12">
            <a:extLst>
              <a:ext uri="{FF2B5EF4-FFF2-40B4-BE49-F238E27FC236}">
                <a16:creationId xmlns:a16="http://schemas.microsoft.com/office/drawing/2014/main" id="{1B35EC73-2F87-44A7-B231-91053659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75CA5AF4-379B-47D7-BA7C-4A4A952CE711}"/>
              </a:ext>
            </a:extLst>
          </p:cNvPr>
          <p:cNvSpPr>
            <a:spLocks noGrp="1"/>
          </p:cNvSpPr>
          <p:nvPr>
            <p:ph idx="1"/>
          </p:nvPr>
        </p:nvSpPr>
        <p:spPr>
          <a:xfrm>
            <a:off x="5100824" y="2286000"/>
            <a:ext cx="6176776" cy="3581400"/>
          </a:xfrm>
        </p:spPr>
        <p:txBody>
          <a:bodyPr vert="horz" lIns="91440" tIns="45720" rIns="91440" bIns="45720" rtlCol="0" anchor="t">
            <a:normAutofit/>
          </a:bodyPr>
          <a:lstStyle/>
          <a:p>
            <a:pPr marL="383540" indent="-383540"/>
            <a:r>
              <a:rPr lang="en-US" dirty="0"/>
              <a:t>Home Care Agencies - can be very lucrative but have very low net margins: about 5%-15% depending on structure</a:t>
            </a:r>
          </a:p>
          <a:p>
            <a:pPr marL="383540" indent="-383540"/>
            <a:r>
              <a:rPr lang="en-US" dirty="0"/>
              <a:t>Home Health Agencies are also very lucrative with about an 8% -18% net margin</a:t>
            </a:r>
          </a:p>
          <a:p>
            <a:pPr marL="383540" indent="-383540"/>
            <a:r>
              <a:rPr lang="en-US" dirty="0"/>
              <a:t>RCFE facilities - 6 bed higher end will net you about $35-$50,000 per year</a:t>
            </a:r>
          </a:p>
          <a:p>
            <a:pPr marL="383540" indent="-383540"/>
            <a:r>
              <a:rPr lang="en-US" dirty="0"/>
              <a:t>RCFE Facilities - 15 bed can net as much as $250,000 per year</a:t>
            </a:r>
          </a:p>
        </p:txBody>
      </p:sp>
      <p:sp>
        <p:nvSpPr>
          <p:cNvPr id="6" name="TextBox 5">
            <a:extLst>
              <a:ext uri="{FF2B5EF4-FFF2-40B4-BE49-F238E27FC236}">
                <a16:creationId xmlns:a16="http://schemas.microsoft.com/office/drawing/2014/main" id="{F1E60EDB-E43E-45D3-AE9E-D84CE8C9B2D1}"/>
              </a:ext>
            </a:extLst>
          </p:cNvPr>
          <p:cNvSpPr txBox="1"/>
          <p:nvPr/>
        </p:nvSpPr>
        <p:spPr>
          <a:xfrm>
            <a:off x="1989559" y="6657945"/>
            <a:ext cx="2383986"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3">
                  <a:extLst>
                    <a:ext uri="{A12FA001-AC4F-418D-AE19-62706E023703}">
                      <ahyp:hlinkClr xmlns:ahyp="http://schemas.microsoft.com/office/drawing/2018/hyperlinkcolor" val="tx"/>
                    </a:ext>
                  </a:extLst>
                </a:hlinkClick>
              </a:rPr>
              <a:t>CC BY-SA</a:t>
            </a:r>
            <a:r>
              <a:rPr lang="en-US" sz="700">
                <a:solidFill>
                  <a:srgbClr val="FFFFFF"/>
                </a:solidFill>
              </a:rPr>
              <a:t>.</a:t>
            </a:r>
          </a:p>
        </p:txBody>
      </p:sp>
    </p:spTree>
    <p:extLst>
      <p:ext uri="{BB962C8B-B14F-4D97-AF65-F5344CB8AC3E}">
        <p14:creationId xmlns:p14="http://schemas.microsoft.com/office/powerpoint/2010/main" val="318225226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0"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1"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le 1">
            <a:extLst>
              <a:ext uri="{FF2B5EF4-FFF2-40B4-BE49-F238E27FC236}">
                <a16:creationId xmlns:a16="http://schemas.microsoft.com/office/drawing/2014/main" id="{C98CED19-EAD3-4BC0-BC09-4E783948E387}"/>
              </a:ext>
            </a:extLst>
          </p:cNvPr>
          <p:cNvSpPr>
            <a:spLocks noGrp="1"/>
          </p:cNvSpPr>
          <p:nvPr>
            <p:ph type="title"/>
          </p:nvPr>
        </p:nvSpPr>
        <p:spPr>
          <a:xfrm>
            <a:off x="1581150" y="1649691"/>
            <a:ext cx="2698619" cy="2236989"/>
          </a:xfrm>
        </p:spPr>
        <p:txBody>
          <a:bodyPr vert="horz" lIns="91440" tIns="45720" rIns="91440" bIns="45720" rtlCol="0" anchor="b">
            <a:normAutofit/>
          </a:bodyPr>
          <a:lstStyle/>
          <a:p>
            <a:pPr algn="ctr"/>
            <a:r>
              <a:rPr lang="en-US" sz="2400" cap="all"/>
              <a:t>Most common Senior Business</a:t>
            </a:r>
            <a:br>
              <a:rPr lang="en-US" sz="2400" cap="all"/>
            </a:br>
            <a:r>
              <a:rPr lang="en-US" sz="2400" cap="all"/>
              <a:t>Home Care/Home Health</a:t>
            </a:r>
          </a:p>
        </p:txBody>
      </p:sp>
      <p:pic>
        <p:nvPicPr>
          <p:cNvPr id="5" name="Picture 5" descr="A person sitting at a table&#10;&#10;Description generated with very high confidence">
            <a:extLst>
              <a:ext uri="{FF2B5EF4-FFF2-40B4-BE49-F238E27FC236}">
                <a16:creationId xmlns:a16="http://schemas.microsoft.com/office/drawing/2014/main" id="{E0FDC9B8-9873-41F9-B0A6-4FA421CEC92F}"/>
              </a:ext>
            </a:extLst>
          </p:cNvPr>
          <p:cNvPicPr>
            <a:picLocks noChangeAspect="1"/>
          </p:cNvPicPr>
          <p:nvPr/>
        </p:nvPicPr>
        <p:blipFill rotWithShape="1">
          <a:blip r:embed="rId2"/>
          <a:srcRect l="6597" r="19887" b="-1"/>
          <a:stretch/>
        </p:blipFill>
        <p:spPr>
          <a:xfrm>
            <a:off x="4639056" y="10"/>
            <a:ext cx="7552944" cy="6857990"/>
          </a:xfrm>
          <a:prstGeom prst="rect">
            <a:avLst/>
          </a:prstGeom>
          <a:ln>
            <a:noFill/>
          </a:ln>
          <a:effectLst/>
        </p:spPr>
      </p:pic>
    </p:spTree>
    <p:extLst>
      <p:ext uri="{BB962C8B-B14F-4D97-AF65-F5344CB8AC3E}">
        <p14:creationId xmlns:p14="http://schemas.microsoft.com/office/powerpoint/2010/main" val="918439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1665A6-74DB-4F44-A6EF-F01205E87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A427AF-DCA2-4C2D-A4AB-786E8D0DE82C}"/>
              </a:ext>
            </a:extLst>
          </p:cNvPr>
          <p:cNvSpPr>
            <a:spLocks noGrp="1"/>
          </p:cNvSpPr>
          <p:nvPr>
            <p:ph type="title"/>
          </p:nvPr>
        </p:nvSpPr>
        <p:spPr>
          <a:xfrm>
            <a:off x="643467" y="685800"/>
            <a:ext cx="10905066" cy="1485900"/>
          </a:xfrm>
          <a:noFill/>
        </p:spPr>
        <p:txBody>
          <a:bodyPr>
            <a:normAutofit/>
          </a:bodyPr>
          <a:lstStyle/>
          <a:p>
            <a:pPr algn="ctr"/>
            <a:r>
              <a:rPr lang="en-US"/>
              <a:t>What is Home Care?</a:t>
            </a:r>
          </a:p>
        </p:txBody>
      </p:sp>
      <p:graphicFrame>
        <p:nvGraphicFramePr>
          <p:cNvPr id="5" name="Content Placeholder 2">
            <a:extLst>
              <a:ext uri="{FF2B5EF4-FFF2-40B4-BE49-F238E27FC236}">
                <a16:creationId xmlns:a16="http://schemas.microsoft.com/office/drawing/2014/main" id="{4C41E63D-357A-46BD-B999-F4ADC49EB4CF}"/>
              </a:ext>
            </a:extLst>
          </p:cNvPr>
          <p:cNvGraphicFramePr>
            <a:graphicFrameLocks noGrp="1"/>
          </p:cNvGraphicFramePr>
          <p:nvPr>
            <p:ph idx="1"/>
            <p:extLst>
              <p:ext uri="{D42A27DB-BD31-4B8C-83A1-F6EECF244321}">
                <p14:modId xmlns:p14="http://schemas.microsoft.com/office/powerpoint/2010/main" val="1053367988"/>
              </p:ext>
            </p:extLst>
          </p:nvPr>
        </p:nvGraphicFramePr>
        <p:xfrm>
          <a:off x="1122972" y="2286000"/>
          <a:ext cx="9946056"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9492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9">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FFDF2C-5541-4733-87F1-136E8CE4308A}"/>
              </a:ext>
            </a:extLst>
          </p:cNvPr>
          <p:cNvSpPr>
            <a:spLocks noGrp="1"/>
          </p:cNvSpPr>
          <p:nvPr>
            <p:ph type="title"/>
          </p:nvPr>
        </p:nvSpPr>
        <p:spPr>
          <a:xfrm>
            <a:off x="640080" y="639704"/>
            <a:ext cx="3299579" cy="5577840"/>
          </a:xfrm>
        </p:spPr>
        <p:txBody>
          <a:bodyPr anchor="ctr">
            <a:normAutofit/>
          </a:bodyPr>
          <a:lstStyle/>
          <a:p>
            <a:pPr algn="ctr"/>
            <a:r>
              <a:rPr lang="en-US" dirty="0"/>
              <a:t>What are the barriers to entry into the Home Care Space in California?</a:t>
            </a:r>
          </a:p>
        </p:txBody>
      </p:sp>
      <p:graphicFrame>
        <p:nvGraphicFramePr>
          <p:cNvPr id="5" name="Content Placeholder 2">
            <a:extLst>
              <a:ext uri="{FF2B5EF4-FFF2-40B4-BE49-F238E27FC236}">
                <a16:creationId xmlns:a16="http://schemas.microsoft.com/office/drawing/2014/main" id="{0A8F6816-7966-467A-8481-50FA1C5FA3AD}"/>
              </a:ext>
            </a:extLst>
          </p:cNvPr>
          <p:cNvGraphicFramePr>
            <a:graphicFrameLocks noGrp="1"/>
          </p:cNvGraphicFramePr>
          <p:nvPr>
            <p:ph idx="1"/>
            <p:extLst>
              <p:ext uri="{D42A27DB-BD31-4B8C-83A1-F6EECF244321}">
                <p14:modId xmlns:p14="http://schemas.microsoft.com/office/powerpoint/2010/main" val="3217531543"/>
              </p:ext>
            </p:extLst>
          </p:nvPr>
        </p:nvGraphicFramePr>
        <p:xfrm>
          <a:off x="3994330" y="288944"/>
          <a:ext cx="8066588" cy="6400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08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69CFE3-5BF3-4BA5-A9B2-C29FC37D28EE}"/>
              </a:ext>
            </a:extLst>
          </p:cNvPr>
          <p:cNvSpPr>
            <a:spLocks noGrp="1"/>
          </p:cNvSpPr>
          <p:nvPr>
            <p:ph type="title"/>
          </p:nvPr>
        </p:nvSpPr>
        <p:spPr>
          <a:xfrm>
            <a:off x="967902" y="1194180"/>
            <a:ext cx="3523938" cy="5020353"/>
          </a:xfrm>
        </p:spPr>
        <p:txBody>
          <a:bodyPr>
            <a:normAutofit/>
          </a:bodyPr>
          <a:lstStyle/>
          <a:p>
            <a:r>
              <a:rPr lang="en-US" sz="3100"/>
              <a:t>Recommendations to give when a client wants  to open a </a:t>
            </a:r>
            <a:br>
              <a:rPr lang="en-US" sz="3100"/>
            </a:br>
            <a:r>
              <a:rPr lang="en-US" sz="3100"/>
              <a:t>Home Care Agency</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8432C288-52F2-4E54-A1A9-60BBC05AAE10}"/>
              </a:ext>
            </a:extLst>
          </p:cNvPr>
          <p:cNvSpPr>
            <a:spLocks noGrp="1"/>
          </p:cNvSpPr>
          <p:nvPr>
            <p:ph idx="1"/>
          </p:nvPr>
        </p:nvSpPr>
        <p:spPr>
          <a:xfrm>
            <a:off x="5056541" y="1194179"/>
            <a:ext cx="6114847" cy="5020353"/>
          </a:xfrm>
        </p:spPr>
        <p:txBody>
          <a:bodyPr vert="horz" lIns="91440" tIns="45720" rIns="91440" bIns="45720" rtlCol="0">
            <a:normAutofit/>
          </a:bodyPr>
          <a:lstStyle/>
          <a:p>
            <a:pPr marL="383540" indent="-383540"/>
            <a:r>
              <a:rPr lang="en-US" sz="1700"/>
              <a:t>Franchises are best in California</a:t>
            </a:r>
          </a:p>
          <a:p>
            <a:pPr lvl="1" indent="-383540"/>
            <a:r>
              <a:rPr lang="en-US" sz="1700" i="0"/>
              <a:t>The licensing process is done for you</a:t>
            </a:r>
          </a:p>
          <a:p>
            <a:pPr lvl="1" indent="-383540"/>
            <a:r>
              <a:rPr lang="en-US" sz="1700" i="0"/>
              <a:t>The marketing/billing/staffing/training is provided</a:t>
            </a:r>
            <a:endParaRPr lang="en-US" sz="1700"/>
          </a:p>
          <a:p>
            <a:pPr lvl="1" indent="-383540"/>
            <a:r>
              <a:rPr lang="en-US" sz="1700" i="0"/>
              <a:t>The support is helpful</a:t>
            </a:r>
            <a:endParaRPr lang="en-US" sz="1700"/>
          </a:p>
          <a:p>
            <a:pPr lvl="1" indent="-383540"/>
            <a:r>
              <a:rPr lang="en-US" sz="1700" i="0"/>
              <a:t>Con: </a:t>
            </a:r>
            <a:r>
              <a:rPr lang="en-US" sz="1700" b="1" i="0"/>
              <a:t>the royalties can be up to 7%</a:t>
            </a:r>
          </a:p>
          <a:p>
            <a:pPr marL="383540" indent="-383540"/>
            <a:r>
              <a:rPr lang="en-US" sz="1700"/>
              <a:t>Second option is a consultant</a:t>
            </a:r>
          </a:p>
          <a:p>
            <a:pPr lvl="1" indent="-383540"/>
            <a:r>
              <a:rPr lang="en-US" sz="1700" i="0"/>
              <a:t>Many of them in the home care space</a:t>
            </a:r>
          </a:p>
          <a:p>
            <a:pPr lvl="1" indent="-383540"/>
            <a:r>
              <a:rPr lang="en-US" sz="1700" i="0"/>
              <a:t>They will help you license, and some will coach you to get started</a:t>
            </a:r>
            <a:endParaRPr lang="en-US" sz="1700"/>
          </a:p>
          <a:p>
            <a:pPr lvl="1" indent="-383540"/>
            <a:r>
              <a:rPr lang="en-US" sz="1700" i="0"/>
              <a:t>One flat fee or ongoing coaching (resources on the last page)</a:t>
            </a:r>
            <a:endParaRPr lang="en-US" sz="1700"/>
          </a:p>
          <a:p>
            <a:pPr marL="383540" indent="-383540"/>
            <a:r>
              <a:rPr lang="en-US" sz="1700"/>
              <a:t>Third option is to open on your own</a:t>
            </a:r>
          </a:p>
          <a:p>
            <a:pPr lvl="1" indent="-383540"/>
            <a:r>
              <a:rPr lang="en-US" sz="1700" i="0"/>
              <a:t>Not recommended unless you have previous experience</a:t>
            </a:r>
          </a:p>
          <a:p>
            <a:pPr lvl="1" indent="-383540"/>
            <a:endParaRPr lang="en-US" sz="1700" i="0"/>
          </a:p>
        </p:txBody>
      </p:sp>
    </p:spTree>
    <p:extLst>
      <p:ext uri="{BB962C8B-B14F-4D97-AF65-F5344CB8AC3E}">
        <p14:creationId xmlns:p14="http://schemas.microsoft.com/office/powerpoint/2010/main" val="919150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973751" y="303896"/>
            <a:ext cx="1910102" cy="257067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082A98DC-0ABA-463F-B2F3-586E2333AED2}"/>
              </a:ext>
            </a:extLst>
          </p:cNvPr>
          <p:cNvSpPr>
            <a:spLocks noGrp="1"/>
          </p:cNvSpPr>
          <p:nvPr>
            <p:ph type="title"/>
          </p:nvPr>
        </p:nvSpPr>
        <p:spPr>
          <a:xfrm>
            <a:off x="1253764" y="1327355"/>
            <a:ext cx="3559425" cy="4482564"/>
          </a:xfrm>
        </p:spPr>
        <p:txBody>
          <a:bodyPr>
            <a:normAutofit/>
          </a:bodyPr>
          <a:lstStyle/>
          <a:p>
            <a:r>
              <a:rPr lang="en-US" sz="3400"/>
              <a:t>Home Health/Nursing - Medicare and Private/Insurance Pay</a:t>
            </a:r>
            <a:br>
              <a:rPr lang="en-US" sz="3400"/>
            </a:br>
            <a:r>
              <a:rPr lang="en-US" sz="3400"/>
              <a:t>Barriers to entry</a:t>
            </a:r>
          </a:p>
        </p:txBody>
      </p:sp>
      <p:sp>
        <p:nvSpPr>
          <p:cNvPr id="3" name="Content Placeholder 2">
            <a:extLst>
              <a:ext uri="{FF2B5EF4-FFF2-40B4-BE49-F238E27FC236}">
                <a16:creationId xmlns:a16="http://schemas.microsoft.com/office/drawing/2014/main" id="{FEE18AC3-9012-4784-98D3-1E4F7F182CF7}"/>
              </a:ext>
            </a:extLst>
          </p:cNvPr>
          <p:cNvSpPr>
            <a:spLocks noGrp="1"/>
          </p:cNvSpPr>
          <p:nvPr>
            <p:ph idx="1"/>
          </p:nvPr>
        </p:nvSpPr>
        <p:spPr>
          <a:xfrm>
            <a:off x="6100123" y="1327356"/>
            <a:ext cx="4872677" cy="4482564"/>
          </a:xfrm>
        </p:spPr>
        <p:txBody>
          <a:bodyPr vert="horz" lIns="91440" tIns="45720" rIns="91440" bIns="45720" rtlCol="0">
            <a:normAutofit/>
          </a:bodyPr>
          <a:lstStyle/>
          <a:p>
            <a:pPr marL="383540" indent="-383540"/>
            <a:r>
              <a:rPr lang="en-US" sz="1300" b="1"/>
              <a:t>Tip to Mentors: Get on Medicare!! (Pro Tip)</a:t>
            </a:r>
          </a:p>
          <a:p>
            <a:pPr marL="383540" indent="-383540"/>
            <a:r>
              <a:rPr lang="en-US" sz="1300" b="1"/>
              <a:t>Opening any type of skilled nursing agency in California requires a Registered Nurse on staff </a:t>
            </a:r>
          </a:p>
          <a:p>
            <a:pPr lvl="1" indent="-383540"/>
            <a:r>
              <a:rPr lang="en-US" sz="1300" b="1" i="0"/>
              <a:t>Pay range from $90K-$140K per year</a:t>
            </a:r>
          </a:p>
          <a:p>
            <a:pPr lvl="1" indent="-383540"/>
            <a:r>
              <a:rPr lang="en-US" sz="1300" b="1" i="0"/>
              <a:t>They are hard to find</a:t>
            </a:r>
            <a:endParaRPr lang="en-US" sz="1300" b="1"/>
          </a:p>
          <a:p>
            <a:pPr lvl="1" indent="-383540"/>
            <a:r>
              <a:rPr lang="en-US" sz="1300" b="1" i="0"/>
              <a:t>They either do paperwork or clinical</a:t>
            </a:r>
            <a:endParaRPr lang="en-US" sz="1300" b="1"/>
          </a:p>
          <a:p>
            <a:pPr marL="383540" indent="-383540"/>
            <a:r>
              <a:rPr lang="en-US" sz="1300" b="1"/>
              <a:t>The wheels of Government move very slow when trying to get licensed</a:t>
            </a:r>
          </a:p>
          <a:p>
            <a:pPr lvl="1" indent="-383540"/>
            <a:r>
              <a:rPr lang="en-US" sz="1300" b="1" i="0"/>
              <a:t>There is an over 100 page application process</a:t>
            </a:r>
          </a:p>
          <a:p>
            <a:pPr lvl="1" indent="-383540"/>
            <a:r>
              <a:rPr lang="en-US" sz="1300" b="1" i="0"/>
              <a:t>You have to get licensed first by California, then by the Federal Government, then by an accrediting body</a:t>
            </a:r>
            <a:endParaRPr lang="en-US" sz="1300" b="1"/>
          </a:p>
          <a:p>
            <a:pPr marL="383540" indent="-383540"/>
            <a:r>
              <a:rPr lang="en-US" sz="1300" b="1"/>
              <a:t>You can sit with no patients for up to 2 years</a:t>
            </a:r>
          </a:p>
          <a:p>
            <a:pPr lvl="1" indent="-383540"/>
            <a:r>
              <a:rPr lang="en-US" sz="1300" b="1" i="0"/>
              <a:t>Waiting on survey</a:t>
            </a:r>
          </a:p>
          <a:p>
            <a:pPr lvl="1" indent="-383540"/>
            <a:r>
              <a:rPr lang="en-US" sz="1300" b="1" i="0"/>
              <a:t>Very competitive Market</a:t>
            </a:r>
          </a:p>
          <a:p>
            <a:pPr lvl="1" indent="-383540"/>
            <a:r>
              <a:rPr lang="en-US" sz="1300" b="1" i="0"/>
              <a:t>Marketers for HH cost up to $90K/Nurses up to $140K</a:t>
            </a:r>
          </a:p>
          <a:p>
            <a:pPr lvl="1" indent="-383540"/>
            <a:endParaRPr lang="en-US" sz="1300" b="1" i="0"/>
          </a:p>
        </p:txBody>
      </p:sp>
      <p:sp>
        <p:nvSpPr>
          <p:cNvPr id="12" name="Rectangle 11">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6453386"/>
            <a:ext cx="12191998"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77700383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6CA7AA-B42B-4EE6-A551-170A26BE4A23}"/>
              </a:ext>
            </a:extLst>
          </p:cNvPr>
          <p:cNvSpPr>
            <a:spLocks noGrp="1"/>
          </p:cNvSpPr>
          <p:nvPr>
            <p:ph type="title"/>
          </p:nvPr>
        </p:nvSpPr>
        <p:spPr>
          <a:xfrm>
            <a:off x="3363864" y="685800"/>
            <a:ext cx="7705164" cy="1485900"/>
          </a:xfrm>
        </p:spPr>
        <p:txBody>
          <a:bodyPr>
            <a:normAutofit/>
          </a:bodyPr>
          <a:lstStyle/>
          <a:p>
            <a:r>
              <a:rPr lang="en-US" sz="3700"/>
              <a:t>Recommendations for those wanting to start a Home Health Agency</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7701C1C-B2CA-4D7F-8721-4185B65B58E6}"/>
              </a:ext>
            </a:extLst>
          </p:cNvPr>
          <p:cNvSpPr>
            <a:spLocks noGrp="1"/>
          </p:cNvSpPr>
          <p:nvPr>
            <p:ph idx="1"/>
          </p:nvPr>
        </p:nvSpPr>
        <p:spPr>
          <a:xfrm>
            <a:off x="3363864" y="2286000"/>
            <a:ext cx="7705164" cy="3581400"/>
          </a:xfrm>
        </p:spPr>
        <p:txBody>
          <a:bodyPr vert="horz" lIns="91440" tIns="45720" rIns="91440" bIns="45720" rtlCol="0" anchor="t">
            <a:noAutofit/>
          </a:bodyPr>
          <a:lstStyle/>
          <a:p>
            <a:pPr marL="383540" indent="-383540"/>
            <a:r>
              <a:rPr lang="en-US" sz="1600" dirty="0"/>
              <a:t>Get a consultant--Costs range from $8K-$15K </a:t>
            </a:r>
          </a:p>
          <a:p>
            <a:pPr lvl="1" indent="-383540"/>
            <a:r>
              <a:rPr lang="en-US" sz="1600" i="0" dirty="0"/>
              <a:t>They will guide you through the process</a:t>
            </a:r>
          </a:p>
          <a:p>
            <a:pPr marL="383540" indent="-383540"/>
            <a:r>
              <a:rPr lang="en-US" sz="1600" dirty="0"/>
              <a:t>Make sure you have an RN who will work maybe part-time while you go through the process</a:t>
            </a:r>
          </a:p>
          <a:p>
            <a:pPr lvl="1" indent="-383540"/>
            <a:r>
              <a:rPr lang="en-US" sz="1600" i="0" dirty="0"/>
              <a:t>Friends and family at times work best for this</a:t>
            </a:r>
          </a:p>
          <a:p>
            <a:pPr lvl="1" indent="-383540"/>
            <a:r>
              <a:rPr lang="en-US" sz="1600" i="0" dirty="0"/>
              <a:t>They will "hang their license" for a fee</a:t>
            </a:r>
            <a:endParaRPr lang="en-US" sz="1600" dirty="0"/>
          </a:p>
          <a:p>
            <a:pPr marL="383540" indent="-383540"/>
            <a:r>
              <a:rPr lang="en-US" sz="1600" dirty="0"/>
              <a:t>Make sure you have experience in Home Health</a:t>
            </a:r>
          </a:p>
          <a:p>
            <a:pPr lvl="1" indent="-383540"/>
            <a:r>
              <a:rPr lang="en-US" sz="1600" i="0" dirty="0"/>
              <a:t>What do you know? Are you a Marketer or have you been a Director?</a:t>
            </a:r>
          </a:p>
          <a:p>
            <a:pPr marL="383540" indent="-383540"/>
            <a:r>
              <a:rPr lang="en-US" sz="1600" dirty="0"/>
              <a:t>Make sure you are well funded - costs can be up to $75-$80K</a:t>
            </a:r>
          </a:p>
          <a:p>
            <a:pPr lvl="1" indent="-383540"/>
            <a:r>
              <a:rPr lang="en-US" sz="1600" i="0" dirty="0"/>
              <a:t>Just your license costs are $2,670</a:t>
            </a:r>
          </a:p>
          <a:p>
            <a:pPr lvl="1" indent="-383540"/>
            <a:r>
              <a:rPr lang="en-US" sz="1600" i="0" dirty="0"/>
              <a:t>Your survey costs are $1,370 per day (usually a 3 day survey)</a:t>
            </a:r>
          </a:p>
          <a:p>
            <a:pPr marL="383540" indent="-383540"/>
            <a:endParaRPr lang="en-US" sz="1400"/>
          </a:p>
        </p:txBody>
      </p:sp>
    </p:spTree>
    <p:extLst>
      <p:ext uri="{BB962C8B-B14F-4D97-AF65-F5344CB8AC3E}">
        <p14:creationId xmlns:p14="http://schemas.microsoft.com/office/powerpoint/2010/main" val="171971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14">
            <a:extLst>
              <a:ext uri="{FF2B5EF4-FFF2-40B4-BE49-F238E27FC236}">
                <a16:creationId xmlns:a16="http://schemas.microsoft.com/office/drawing/2014/main" id="{BC46CD03-D076-40A3-9AA4-2B7BB288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987838-F166-4EBE-B07D-D6F25F107334}"/>
              </a:ext>
            </a:extLst>
          </p:cNvPr>
          <p:cNvSpPr>
            <a:spLocks noGrp="1"/>
          </p:cNvSpPr>
          <p:nvPr>
            <p:ph type="title"/>
          </p:nvPr>
        </p:nvSpPr>
        <p:spPr>
          <a:xfrm>
            <a:off x="1371600" y="214086"/>
            <a:ext cx="9601200" cy="1522186"/>
          </a:xfrm>
        </p:spPr>
        <p:txBody>
          <a:bodyPr>
            <a:normAutofit/>
          </a:bodyPr>
          <a:lstStyle/>
          <a:p>
            <a:r>
              <a:rPr lang="en-US" sz="3700"/>
              <a:t>Hidden difficulties with Senior Care</a:t>
            </a:r>
            <a:br>
              <a:rPr lang="en-US" sz="3700"/>
            </a:br>
            <a:r>
              <a:rPr lang="en-US" sz="3700"/>
              <a:t>that most aspiring owners don't think about</a:t>
            </a:r>
          </a:p>
        </p:txBody>
      </p:sp>
      <p:sp>
        <p:nvSpPr>
          <p:cNvPr id="26" name="Rectangle 16">
            <a:extLst>
              <a:ext uri="{FF2B5EF4-FFF2-40B4-BE49-F238E27FC236}">
                <a16:creationId xmlns:a16="http://schemas.microsoft.com/office/drawing/2014/main" id="{88D28697-83F7-4C09-A9B2-6CAA58855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155C52E9-A0C6-4188-A3B8-B89E27A6936F}"/>
              </a:ext>
            </a:extLst>
          </p:cNvPr>
          <p:cNvGraphicFramePr>
            <a:graphicFrameLocks noGrp="1"/>
          </p:cNvGraphicFramePr>
          <p:nvPr>
            <p:ph idx="1"/>
            <p:extLst>
              <p:ext uri="{D42A27DB-BD31-4B8C-83A1-F6EECF244321}">
                <p14:modId xmlns:p14="http://schemas.microsoft.com/office/powerpoint/2010/main" val="2664102323"/>
              </p:ext>
            </p:extLst>
          </p:nvPr>
        </p:nvGraphicFramePr>
        <p:xfrm>
          <a:off x="1081314" y="1499811"/>
          <a:ext cx="10980056" cy="4936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2209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8563A-5F07-4416-997B-011045C8C7E8}"/>
              </a:ext>
            </a:extLst>
          </p:cNvPr>
          <p:cNvSpPr>
            <a:spLocks noGrp="1"/>
          </p:cNvSpPr>
          <p:nvPr>
            <p:ph type="title"/>
          </p:nvPr>
        </p:nvSpPr>
        <p:spPr>
          <a:xfrm>
            <a:off x="1023562" y="685800"/>
            <a:ext cx="10493524" cy="1485900"/>
          </a:xfrm>
        </p:spPr>
        <p:txBody>
          <a:bodyPr>
            <a:normAutofit/>
          </a:bodyPr>
          <a:lstStyle/>
          <a:p>
            <a:r>
              <a:rPr lang="en-US" dirty="0"/>
              <a:t>Questions to Ask: Home Care/Home Health</a:t>
            </a:r>
            <a:endParaRPr lang="en-US"/>
          </a:p>
        </p:txBody>
      </p:sp>
      <p:sp>
        <p:nvSpPr>
          <p:cNvPr id="10" name="Rectangle 9">
            <a:extLst>
              <a:ext uri="{FF2B5EF4-FFF2-40B4-BE49-F238E27FC236}">
                <a16:creationId xmlns:a16="http://schemas.microsoft.com/office/drawing/2014/main" id="{B9F89C22-0475-4427-B7C8-0269AD40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86EF8B64-BB63-4248-977E-59CE88768B4B}"/>
              </a:ext>
            </a:extLst>
          </p:cNvPr>
          <p:cNvSpPr>
            <a:spLocks noGrp="1"/>
          </p:cNvSpPr>
          <p:nvPr>
            <p:ph idx="1"/>
          </p:nvPr>
        </p:nvSpPr>
        <p:spPr>
          <a:xfrm>
            <a:off x="1023562" y="1693334"/>
            <a:ext cx="7140722" cy="4839304"/>
          </a:xfrm>
        </p:spPr>
        <p:txBody>
          <a:bodyPr vert="horz" lIns="91440" tIns="45720" rIns="91440" bIns="45720" rtlCol="0" anchor="t">
            <a:normAutofit/>
          </a:bodyPr>
          <a:lstStyle/>
          <a:p>
            <a:pPr marL="383540" indent="-383540"/>
            <a:endParaRPr lang="en-US" sz="1600" b="1" dirty="0">
              <a:ea typeface="+mn-lt"/>
              <a:cs typeface="+mn-lt"/>
            </a:endParaRPr>
          </a:p>
          <a:p>
            <a:pPr marL="383540" indent="-383540"/>
            <a:endParaRPr lang="en-US" sz="1600" b="1" dirty="0">
              <a:ea typeface="+mn-lt"/>
              <a:cs typeface="+mn-lt"/>
            </a:endParaRPr>
          </a:p>
          <a:p>
            <a:pPr marL="383540" indent="-383540"/>
            <a:r>
              <a:rPr lang="en-US" sz="1600" b="1" dirty="0">
                <a:ea typeface="+mn-lt"/>
                <a:cs typeface="+mn-lt"/>
              </a:rPr>
              <a:t>Can you manage people?</a:t>
            </a:r>
            <a:endParaRPr lang="en-US" sz="1600"/>
          </a:p>
          <a:p>
            <a:pPr lvl="1" indent="-383540"/>
            <a:r>
              <a:rPr lang="en-US" sz="1600" b="1" i="0" dirty="0">
                <a:ea typeface="+mn-lt"/>
                <a:cs typeface="+mn-lt"/>
              </a:rPr>
              <a:t>The more clients you have the more caregivers you need to manage</a:t>
            </a:r>
          </a:p>
          <a:p>
            <a:pPr lvl="1" indent="-383540"/>
            <a:r>
              <a:rPr lang="en-US" sz="1600" b="1" i="0" dirty="0">
                <a:ea typeface="+mn-lt"/>
                <a:cs typeface="+mn-lt"/>
              </a:rPr>
              <a:t>The family members of facility residents can be a handful</a:t>
            </a:r>
            <a:endParaRPr lang="en-US" sz="1600" b="1">
              <a:ea typeface="+mn-lt"/>
              <a:cs typeface="+mn-lt"/>
            </a:endParaRPr>
          </a:p>
          <a:p>
            <a:pPr marL="383540" indent="-383540"/>
            <a:r>
              <a:rPr lang="en-US" sz="1600" b="1" dirty="0">
                <a:ea typeface="+mn-lt"/>
                <a:cs typeface="+mn-lt"/>
              </a:rPr>
              <a:t>Can you multi-task?</a:t>
            </a:r>
          </a:p>
          <a:p>
            <a:pPr lvl="1" indent="-383540"/>
            <a:r>
              <a:rPr lang="en-US" sz="1600" b="1" i="0" dirty="0">
                <a:ea typeface="+mn-lt"/>
                <a:cs typeface="+mn-lt"/>
              </a:rPr>
              <a:t>You will need to staff clients, market, payroll, billing, etc.</a:t>
            </a:r>
          </a:p>
          <a:p>
            <a:pPr lvl="1" indent="-383540"/>
            <a:r>
              <a:rPr lang="en-US" sz="1600" b="1" i="0" dirty="0">
                <a:ea typeface="+mn-lt"/>
                <a:cs typeface="+mn-lt"/>
              </a:rPr>
              <a:t>You will need to deal with assessments</a:t>
            </a:r>
          </a:p>
          <a:p>
            <a:pPr lvl="1" indent="-383540"/>
            <a:r>
              <a:rPr lang="en-US" sz="1600" b="1" i="0" dirty="0">
                <a:ea typeface="+mn-lt"/>
                <a:cs typeface="+mn-lt"/>
              </a:rPr>
              <a:t>You will need to deal with regulations </a:t>
            </a:r>
          </a:p>
          <a:p>
            <a:pPr marL="383540" indent="-383540"/>
            <a:r>
              <a:rPr lang="en-US" sz="1600" b="1" dirty="0">
                <a:ea typeface="+mn-lt"/>
                <a:cs typeface="+mn-lt"/>
              </a:rPr>
              <a:t>Do you enjoy marketing?</a:t>
            </a:r>
          </a:p>
          <a:p>
            <a:pPr lvl="1" indent="-383540"/>
            <a:r>
              <a:rPr lang="en-US" sz="1600" b="1" i="0" dirty="0">
                <a:ea typeface="+mn-lt"/>
                <a:cs typeface="+mn-lt"/>
              </a:rPr>
              <a:t>Home care is constant marketing and networking</a:t>
            </a:r>
            <a:endParaRPr lang="en-US" sz="1600" b="1"/>
          </a:p>
          <a:p>
            <a:pPr lvl="1" indent="-383540"/>
            <a:r>
              <a:rPr lang="en-US" sz="1600" b="1" i="0" dirty="0"/>
              <a:t>Every business in the senior care space requires marketing to Hospitals, Skilled Nursing Facilities and other healthcare providers</a:t>
            </a:r>
          </a:p>
          <a:p>
            <a:pPr marL="914400" indent="-383540">
              <a:buChar char="–"/>
            </a:pPr>
            <a:endParaRPr lang="en-US" sz="1300"/>
          </a:p>
          <a:p>
            <a:pPr marL="383540" indent="-383540"/>
            <a:endParaRPr lang="en-US" sz="1300"/>
          </a:p>
        </p:txBody>
      </p:sp>
      <p:pic>
        <p:nvPicPr>
          <p:cNvPr id="7" name="Graphic 6" descr="Medical">
            <a:extLst>
              <a:ext uri="{FF2B5EF4-FFF2-40B4-BE49-F238E27FC236}">
                <a16:creationId xmlns:a16="http://schemas.microsoft.com/office/drawing/2014/main" id="{CEEDA3FE-F6D4-47A1-82C6-A57499282D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7910" y="2350235"/>
            <a:ext cx="3361190" cy="3542618"/>
          </a:xfrm>
          <a:prstGeom prst="rect">
            <a:avLst/>
          </a:prstGeom>
        </p:spPr>
      </p:pic>
    </p:spTree>
    <p:extLst>
      <p:ext uri="{BB962C8B-B14F-4D97-AF65-F5344CB8AC3E}">
        <p14:creationId xmlns:p14="http://schemas.microsoft.com/office/powerpoint/2010/main" val="3173094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73129-F614-4BBD-9017-6229FE2B8AEE}"/>
              </a:ext>
            </a:extLst>
          </p:cNvPr>
          <p:cNvSpPr>
            <a:spLocks noGrp="1"/>
          </p:cNvSpPr>
          <p:nvPr>
            <p:ph type="title"/>
          </p:nvPr>
        </p:nvSpPr>
        <p:spPr/>
        <p:txBody>
          <a:bodyPr>
            <a:normAutofit fontScale="90000"/>
          </a:bodyPr>
          <a:lstStyle/>
          <a:p>
            <a:br>
              <a:rPr lang="en-US" dirty="0"/>
            </a:br>
            <a:br>
              <a:rPr lang="en-US" dirty="0"/>
            </a:br>
            <a:r>
              <a:rPr lang="en-US" dirty="0"/>
              <a:t>SCORE Resources:</a:t>
            </a:r>
          </a:p>
        </p:txBody>
      </p:sp>
      <p:sp>
        <p:nvSpPr>
          <p:cNvPr id="3" name="Content Placeholder 2">
            <a:extLst>
              <a:ext uri="{FF2B5EF4-FFF2-40B4-BE49-F238E27FC236}">
                <a16:creationId xmlns:a16="http://schemas.microsoft.com/office/drawing/2014/main" id="{F2EAD7EB-516E-4FA2-8737-FAC861774BCA}"/>
              </a:ext>
            </a:extLst>
          </p:cNvPr>
          <p:cNvSpPr>
            <a:spLocks noGrp="1"/>
          </p:cNvSpPr>
          <p:nvPr>
            <p:ph idx="1"/>
          </p:nvPr>
        </p:nvSpPr>
        <p:spPr>
          <a:xfrm>
            <a:off x="1585332" y="2862146"/>
            <a:ext cx="9601200" cy="3581400"/>
          </a:xfrm>
        </p:spPr>
        <p:txBody>
          <a:bodyPr vert="horz" lIns="91440" tIns="45720" rIns="91440" bIns="45720" rtlCol="0" anchor="t">
            <a:normAutofit/>
          </a:bodyPr>
          <a:lstStyle/>
          <a:p>
            <a:pPr marL="0" indent="0">
              <a:buNone/>
            </a:pPr>
            <a:endParaRPr lang="en-US" b="1" dirty="0">
              <a:ea typeface="+mn-lt"/>
              <a:cs typeface="+mn-lt"/>
            </a:endParaRPr>
          </a:p>
          <a:p>
            <a:pPr marL="383540" indent="-383540"/>
            <a:r>
              <a:rPr lang="en-US" b="1" dirty="0">
                <a:ea typeface="+mn-lt"/>
                <a:cs typeface="+mn-lt"/>
              </a:rPr>
              <a:t>Home Care clients may be long term </a:t>
            </a:r>
          </a:p>
          <a:p>
            <a:pPr marL="383540" indent="-383540"/>
            <a:r>
              <a:rPr lang="en-US" b="1" dirty="0">
                <a:ea typeface="+mn-lt"/>
                <a:cs typeface="+mn-lt"/>
              </a:rPr>
              <a:t>Home Care clients need a variety of mentors (Financial-Marketing-insurance </a:t>
            </a:r>
            <a:r>
              <a:rPr lang="en-US" b="1" dirty="0" err="1">
                <a:ea typeface="+mn-lt"/>
                <a:cs typeface="+mn-lt"/>
              </a:rPr>
              <a:t>ect.</a:t>
            </a:r>
            <a:r>
              <a:rPr lang="en-US" b="1" dirty="0">
                <a:ea typeface="+mn-lt"/>
                <a:cs typeface="+mn-lt"/>
              </a:rPr>
              <a:t>)</a:t>
            </a:r>
          </a:p>
          <a:p>
            <a:pPr marL="383540" indent="-383540"/>
            <a:r>
              <a:rPr lang="en-US" b="1" dirty="0">
                <a:ea typeface="+mn-lt"/>
                <a:cs typeface="+mn-lt"/>
              </a:rPr>
              <a:t>Business Plan Webinar/ Business Canvass Webinar (Free) by Jim Horan</a:t>
            </a:r>
            <a:endParaRPr lang="en-US" dirty="0">
              <a:ea typeface="+mn-lt"/>
              <a:cs typeface="+mn-lt"/>
            </a:endParaRPr>
          </a:p>
          <a:p>
            <a:pPr marL="383540" indent="-383540"/>
            <a:r>
              <a:rPr lang="en-US" b="1" dirty="0">
                <a:ea typeface="+mn-lt"/>
                <a:cs typeface="+mn-lt"/>
              </a:rPr>
              <a:t>Quick Start Marketing Tool: </a:t>
            </a:r>
            <a:endParaRPr lang="en-US" dirty="0">
              <a:ea typeface="+mn-lt"/>
              <a:cs typeface="+mn-lt"/>
            </a:endParaRPr>
          </a:p>
          <a:p>
            <a:pPr marL="383540" indent="-383540"/>
            <a:r>
              <a:rPr lang="en-US" b="1" dirty="0">
                <a:ea typeface="+mn-lt"/>
                <a:cs typeface="+mn-lt"/>
              </a:rPr>
              <a:t>12- month Projection Profit and Loss: </a:t>
            </a:r>
            <a:endParaRPr lang="en-US" dirty="0">
              <a:ea typeface="+mn-lt"/>
              <a:cs typeface="+mn-lt"/>
            </a:endParaRPr>
          </a:p>
          <a:p>
            <a:pPr marL="383540" indent="-383540"/>
            <a:r>
              <a:rPr lang="en-US" b="1" dirty="0">
                <a:ea typeface="+mn-lt"/>
                <a:cs typeface="+mn-lt"/>
              </a:rPr>
              <a:t>Creating a </a:t>
            </a:r>
            <a:r>
              <a:rPr lang="en-US" b="1" dirty="0" err="1">
                <a:ea typeface="+mn-lt"/>
                <a:cs typeface="+mn-lt"/>
              </a:rPr>
              <a:t>P&amp;L</a:t>
            </a:r>
            <a:r>
              <a:rPr lang="en-US" b="1" dirty="0">
                <a:ea typeface="+mn-lt"/>
                <a:cs typeface="+mn-lt"/>
              </a:rPr>
              <a:t> : (courses on demand) free workshop</a:t>
            </a:r>
            <a:endParaRPr lang="en-US" dirty="0">
              <a:ea typeface="+mn-lt"/>
              <a:cs typeface="+mn-lt"/>
            </a:endParaRPr>
          </a:p>
          <a:p>
            <a:pPr marL="383540" indent="-383540"/>
            <a:r>
              <a:rPr lang="en-US" b="1" dirty="0"/>
              <a:t>For Funding: Business Plan Template in the library and a financial mentor.</a:t>
            </a:r>
          </a:p>
          <a:p>
            <a:pPr marL="383540" indent="-383540"/>
            <a:endParaRPr lang="en-US"/>
          </a:p>
          <a:p>
            <a:pPr marL="383540" indent="-383540"/>
            <a:endParaRPr lang="en-US" dirty="0"/>
          </a:p>
        </p:txBody>
      </p:sp>
      <p:pic>
        <p:nvPicPr>
          <p:cNvPr id="9" name="Picture 9">
            <a:extLst>
              <a:ext uri="{FF2B5EF4-FFF2-40B4-BE49-F238E27FC236}">
                <a16:creationId xmlns:a16="http://schemas.microsoft.com/office/drawing/2014/main" id="{E0CCF4C2-4D78-4AD5-B52B-796E6506E2F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856714" y="255685"/>
            <a:ext cx="5784694" cy="2670417"/>
          </a:xfrm>
          <a:prstGeom prst="rect">
            <a:avLst/>
          </a:prstGeom>
        </p:spPr>
      </p:pic>
    </p:spTree>
    <p:extLst>
      <p:ext uri="{BB962C8B-B14F-4D97-AF65-F5344CB8AC3E}">
        <p14:creationId xmlns:p14="http://schemas.microsoft.com/office/powerpoint/2010/main" val="2741261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94B5F-7756-4A47-BF40-C000BCAFC1C1}"/>
              </a:ext>
            </a:extLst>
          </p:cNvPr>
          <p:cNvSpPr>
            <a:spLocks noGrp="1"/>
          </p:cNvSpPr>
          <p:nvPr>
            <p:ph type="title"/>
          </p:nvPr>
        </p:nvSpPr>
        <p:spPr>
          <a:xfrm>
            <a:off x="8471424" y="1110882"/>
            <a:ext cx="3053039" cy="1060817"/>
          </a:xfrm>
        </p:spPr>
        <p:txBody>
          <a:bodyPr anchor="b">
            <a:normAutofit fontScale="90000"/>
          </a:bodyPr>
          <a:lstStyle/>
          <a:p>
            <a:r>
              <a:rPr lang="en-US" sz="2200" dirty="0"/>
              <a:t>Facilities and other Senior Space Businesses~~</a:t>
            </a:r>
            <a:br>
              <a:rPr lang="en-US" sz="2200" dirty="0"/>
            </a:br>
            <a:r>
              <a:rPr lang="en-US" sz="2200" dirty="0"/>
              <a:t>Clients Ask about</a:t>
            </a:r>
          </a:p>
        </p:txBody>
      </p:sp>
      <p:pic>
        <p:nvPicPr>
          <p:cNvPr id="12" name="Picture 4">
            <a:extLst>
              <a:ext uri="{FF2B5EF4-FFF2-40B4-BE49-F238E27FC236}">
                <a16:creationId xmlns:a16="http://schemas.microsoft.com/office/drawing/2014/main" id="{06EF8833-B1B2-45A8-A6FE-6BB996824DA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34275" y="1703905"/>
            <a:ext cx="6900380" cy="3450190"/>
          </a:xfrm>
          <a:prstGeom prst="rect">
            <a:avLst/>
          </a:prstGeom>
        </p:spPr>
      </p:pic>
      <p:sp>
        <p:nvSpPr>
          <p:cNvPr id="13" name="Content Placeholder 10">
            <a:extLst>
              <a:ext uri="{FF2B5EF4-FFF2-40B4-BE49-F238E27FC236}">
                <a16:creationId xmlns:a16="http://schemas.microsoft.com/office/drawing/2014/main" id="{DA66238D-0832-4717-9CD1-E4013718CDFA}"/>
              </a:ext>
            </a:extLst>
          </p:cNvPr>
          <p:cNvSpPr>
            <a:spLocks noGrp="1"/>
          </p:cNvSpPr>
          <p:nvPr>
            <p:ph idx="1"/>
          </p:nvPr>
        </p:nvSpPr>
        <p:spPr>
          <a:xfrm>
            <a:off x="8471423" y="3059906"/>
            <a:ext cx="3053039" cy="2622232"/>
          </a:xfrm>
        </p:spPr>
        <p:txBody>
          <a:bodyPr vert="horz" lIns="91440" tIns="45720" rIns="91440" bIns="45720" rtlCol="0" anchor="t">
            <a:normAutofit/>
          </a:bodyPr>
          <a:lstStyle/>
          <a:p>
            <a:pPr marL="383540" indent="-383540"/>
            <a:r>
              <a:rPr lang="en-US" sz="1600" dirty="0"/>
              <a:t>Placement </a:t>
            </a:r>
            <a:endParaRPr lang="en-US" sz="1600"/>
          </a:p>
          <a:p>
            <a:pPr marL="383540" indent="-383540"/>
            <a:r>
              <a:rPr lang="en-US" sz="1600" dirty="0"/>
              <a:t>Residential Care Facilities</a:t>
            </a:r>
          </a:p>
          <a:p>
            <a:pPr marL="383540" indent="-383540"/>
            <a:r>
              <a:rPr lang="en-US" sz="1600" dirty="0"/>
              <a:t>Senior Movers</a:t>
            </a:r>
          </a:p>
          <a:p>
            <a:pPr marL="383540" indent="-383540"/>
            <a:r>
              <a:rPr lang="en-US" sz="1600" dirty="0"/>
              <a:t>Conservators</a:t>
            </a:r>
          </a:p>
          <a:p>
            <a:pPr marL="383540" indent="-383540"/>
            <a:endParaRPr lang="en-US" sz="1600" dirty="0"/>
          </a:p>
        </p:txBody>
      </p:sp>
      <p:sp>
        <p:nvSpPr>
          <p:cNvPr id="16"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6015810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F074-CF27-4632-A659-296C16703A6E}"/>
              </a:ext>
            </a:extLst>
          </p:cNvPr>
          <p:cNvSpPr>
            <a:spLocks noGrp="1"/>
          </p:cNvSpPr>
          <p:nvPr>
            <p:ph type="title"/>
          </p:nvPr>
        </p:nvSpPr>
        <p:spPr>
          <a:xfrm>
            <a:off x="4954181" y="685800"/>
            <a:ext cx="6562905" cy="1485900"/>
          </a:xfrm>
        </p:spPr>
        <p:txBody>
          <a:bodyPr>
            <a:normAutofit/>
          </a:bodyPr>
          <a:lstStyle/>
          <a:p>
            <a:r>
              <a:rPr lang="en-US" sz="3700"/>
              <a:t>Other Senior Business Options</a:t>
            </a:r>
            <a:br>
              <a:rPr lang="en-US" sz="3700"/>
            </a:br>
            <a:r>
              <a:rPr lang="en-US" sz="3700"/>
              <a:t>That You May Hear About</a:t>
            </a:r>
          </a:p>
        </p:txBody>
      </p:sp>
      <p:sp>
        <p:nvSpPr>
          <p:cNvPr id="17" name="Rectangle 16">
            <a:extLst>
              <a:ext uri="{FF2B5EF4-FFF2-40B4-BE49-F238E27FC236}">
                <a16:creationId xmlns:a16="http://schemas.microsoft.com/office/drawing/2014/main" id="{6B205BC3-0B06-4EA6-9066-1A0BEC22C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House">
            <a:extLst>
              <a:ext uri="{FF2B5EF4-FFF2-40B4-BE49-F238E27FC236}">
                <a16:creationId xmlns:a16="http://schemas.microsoft.com/office/drawing/2014/main" id="{08950416-347C-44AB-908F-5A1DCF32AD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562" y="1462103"/>
            <a:ext cx="3613752" cy="3613752"/>
          </a:xfrm>
          <a:prstGeom prst="rect">
            <a:avLst/>
          </a:prstGeom>
        </p:spPr>
      </p:pic>
      <p:sp>
        <p:nvSpPr>
          <p:cNvPr id="3" name="Content Placeholder 2">
            <a:extLst>
              <a:ext uri="{FF2B5EF4-FFF2-40B4-BE49-F238E27FC236}">
                <a16:creationId xmlns:a16="http://schemas.microsoft.com/office/drawing/2014/main" id="{CB6385C2-753F-41F4-A417-ACF130B5E69C}"/>
              </a:ext>
            </a:extLst>
          </p:cNvPr>
          <p:cNvSpPr>
            <a:spLocks noGrp="1"/>
          </p:cNvSpPr>
          <p:nvPr>
            <p:ph idx="1"/>
          </p:nvPr>
        </p:nvSpPr>
        <p:spPr>
          <a:xfrm>
            <a:off x="4954181" y="2286000"/>
            <a:ext cx="6562905" cy="4324814"/>
          </a:xfrm>
        </p:spPr>
        <p:txBody>
          <a:bodyPr vert="horz" lIns="91440" tIns="45720" rIns="91440" bIns="45720" rtlCol="0" anchor="t">
            <a:noAutofit/>
          </a:bodyPr>
          <a:lstStyle/>
          <a:p>
            <a:pPr marL="383540" indent="-383540"/>
            <a:r>
              <a:rPr lang="en-US" sz="1600" dirty="0"/>
              <a:t>Placement Agencies</a:t>
            </a:r>
          </a:p>
          <a:p>
            <a:pPr lvl="1" indent="-383540"/>
            <a:r>
              <a:rPr lang="en-US" sz="1600" i="0" dirty="0"/>
              <a:t>These agencies are very easy to start and the business model is simple and clean. Owners are paid to place seniors in Communities and Assisted Living Facilities where they have contracts. There is no cost to the seniors; the Communities pay for the service</a:t>
            </a:r>
          </a:p>
          <a:p>
            <a:pPr marL="383540" indent="-383540"/>
            <a:r>
              <a:rPr lang="en-US" sz="1600" dirty="0"/>
              <a:t>Board and Care or Residential Care Facility for the Elderly </a:t>
            </a:r>
            <a:r>
              <a:rPr lang="en-US" sz="1600" b="1" dirty="0"/>
              <a:t>(</a:t>
            </a:r>
            <a:r>
              <a:rPr lang="en-US" sz="1600" b="1" dirty="0" err="1"/>
              <a:t>RCFE</a:t>
            </a:r>
            <a:r>
              <a:rPr lang="en-US" sz="1600" b="1" dirty="0"/>
              <a:t>)</a:t>
            </a:r>
          </a:p>
          <a:p>
            <a:pPr lvl="1" indent="-383540"/>
            <a:r>
              <a:rPr lang="en-US" sz="1600" i="0" dirty="0"/>
              <a:t>These are harder to open but in high demand</a:t>
            </a:r>
          </a:p>
          <a:p>
            <a:pPr lvl="1" indent="-383540"/>
            <a:r>
              <a:rPr lang="en-US" sz="1600" i="0" dirty="0"/>
              <a:t>You can charge from $3,500-$10,000 per bed (depending on location)</a:t>
            </a:r>
          </a:p>
          <a:p>
            <a:pPr lvl="1" indent="-383540"/>
            <a:r>
              <a:rPr lang="en-US" sz="1600" i="0" dirty="0"/>
              <a:t>They can be 6 beds up to 15 beds for certain regulations and over 16 beds have higher regulations </a:t>
            </a:r>
            <a:endParaRPr lang="en-US" sz="1600" dirty="0"/>
          </a:p>
          <a:p>
            <a:pPr lvl="1" indent="-383540"/>
            <a:r>
              <a:rPr lang="en-US" sz="1600" i="0" dirty="0"/>
              <a:t>They can be opened with an ADA compliant home and are licensed by the DSS</a:t>
            </a:r>
          </a:p>
          <a:p>
            <a:pPr lvl="1" indent="-383540"/>
            <a:r>
              <a:rPr lang="en-US" sz="1600" i="0" dirty="0"/>
              <a:t>Including fire inspection/home inspection/interviews</a:t>
            </a:r>
          </a:p>
          <a:p>
            <a:pPr marL="0" indent="0">
              <a:buNone/>
            </a:pPr>
            <a:endParaRPr lang="en-US" sz="1400"/>
          </a:p>
          <a:p>
            <a:pPr lvl="1" indent="-383540"/>
            <a:endParaRPr lang="en-US" sz="1400" i="0"/>
          </a:p>
          <a:p>
            <a:pPr marL="383540" indent="-383540"/>
            <a:endParaRPr lang="en-US" sz="1400"/>
          </a:p>
          <a:p>
            <a:pPr marL="383540" indent="-383540"/>
            <a:endParaRPr lang="en-US" sz="1400"/>
          </a:p>
        </p:txBody>
      </p:sp>
    </p:spTree>
    <p:extLst>
      <p:ext uri="{BB962C8B-B14F-4D97-AF65-F5344CB8AC3E}">
        <p14:creationId xmlns:p14="http://schemas.microsoft.com/office/powerpoint/2010/main" val="2340463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095C2E-7C9C-4BAF-8B67-89D01C538657}"/>
              </a:ext>
            </a:extLst>
          </p:cNvPr>
          <p:cNvSpPr>
            <a:spLocks noGrp="1"/>
          </p:cNvSpPr>
          <p:nvPr>
            <p:ph type="title"/>
          </p:nvPr>
        </p:nvSpPr>
        <p:spPr>
          <a:xfrm>
            <a:off x="640080" y="639704"/>
            <a:ext cx="3299579" cy="5577840"/>
          </a:xfrm>
        </p:spPr>
        <p:txBody>
          <a:bodyPr anchor="ctr">
            <a:normAutofit fontScale="90000"/>
          </a:bodyPr>
          <a:lstStyle/>
          <a:p>
            <a:pPr algn="ctr"/>
            <a:r>
              <a:rPr lang="en-US" sz="4100" dirty="0"/>
              <a:t>Mentoring On: Opening Board and Care Facilities ~~ Questions to Ask your clients</a:t>
            </a:r>
            <a:br>
              <a:rPr lang="en-US" sz="4100" dirty="0"/>
            </a:br>
            <a:br>
              <a:rPr lang="en-US" sz="4100" dirty="0"/>
            </a:br>
            <a:r>
              <a:rPr lang="en-US" sz="4100" dirty="0"/>
              <a:t> </a:t>
            </a:r>
            <a:br>
              <a:rPr lang="en-US" sz="4100" dirty="0"/>
            </a:br>
            <a:endParaRPr lang="en-US" sz="4100"/>
          </a:p>
        </p:txBody>
      </p:sp>
      <p:graphicFrame>
        <p:nvGraphicFramePr>
          <p:cNvPr id="5" name="Content Placeholder 2">
            <a:extLst>
              <a:ext uri="{FF2B5EF4-FFF2-40B4-BE49-F238E27FC236}">
                <a16:creationId xmlns:a16="http://schemas.microsoft.com/office/drawing/2014/main" id="{6A9F1E2F-9695-4AB4-80CC-EAB11F7E92A4}"/>
              </a:ext>
            </a:extLst>
          </p:cNvPr>
          <p:cNvGraphicFramePr>
            <a:graphicFrameLocks noGrp="1"/>
          </p:cNvGraphicFramePr>
          <p:nvPr>
            <p:ph idx="1"/>
            <p:extLst>
              <p:ext uri="{D42A27DB-BD31-4B8C-83A1-F6EECF244321}">
                <p14:modId xmlns:p14="http://schemas.microsoft.com/office/powerpoint/2010/main" val="865170179"/>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0140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01731BB-529B-4CA0-BA02-3207CA43C21F}"/>
              </a:ext>
            </a:extLst>
          </p:cNvPr>
          <p:cNvSpPr>
            <a:spLocks noGrp="1"/>
          </p:cNvSpPr>
          <p:nvPr>
            <p:ph type="title"/>
          </p:nvPr>
        </p:nvSpPr>
        <p:spPr>
          <a:xfrm>
            <a:off x="640081" y="791570"/>
            <a:ext cx="4018839" cy="5262390"/>
          </a:xfrm>
        </p:spPr>
        <p:txBody>
          <a:bodyPr anchor="ctr">
            <a:normAutofit/>
          </a:bodyPr>
          <a:lstStyle/>
          <a:p>
            <a:pPr algn="r"/>
            <a:r>
              <a:rPr lang="en-US" sz="5400">
                <a:solidFill>
                  <a:schemeClr val="bg2"/>
                </a:solidFill>
                <a:ea typeface="+mj-lt"/>
                <a:cs typeface="+mj-lt"/>
              </a:rPr>
              <a:t>Other Senior Business Options</a:t>
            </a:r>
            <a:br>
              <a:rPr lang="en-US" sz="5400">
                <a:solidFill>
                  <a:schemeClr val="bg2"/>
                </a:solidFill>
                <a:ea typeface="+mj-lt"/>
                <a:cs typeface="+mj-lt"/>
              </a:rPr>
            </a:br>
            <a:endParaRPr lang="en-US" sz="5400">
              <a:solidFill>
                <a:schemeClr val="bg2"/>
              </a:solidFill>
            </a:endParaRPr>
          </a:p>
        </p:txBody>
      </p:sp>
      <p:sp>
        <p:nvSpPr>
          <p:cNvPr id="14"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1904C227-9FCB-413B-BE05-3D04F839C082}"/>
              </a:ext>
            </a:extLst>
          </p:cNvPr>
          <p:cNvSpPr>
            <a:spLocks noGrp="1"/>
          </p:cNvSpPr>
          <p:nvPr>
            <p:ph idx="1"/>
          </p:nvPr>
        </p:nvSpPr>
        <p:spPr>
          <a:xfrm>
            <a:off x="6362573" y="447740"/>
            <a:ext cx="5310480" cy="6154488"/>
          </a:xfrm>
        </p:spPr>
        <p:txBody>
          <a:bodyPr vert="horz" lIns="91440" tIns="45720" rIns="91440" bIns="45720" rtlCol="0" anchor="ctr">
            <a:normAutofit/>
          </a:bodyPr>
          <a:lstStyle/>
          <a:p>
            <a:pPr marL="0" indent="0">
              <a:buNone/>
            </a:pPr>
            <a:r>
              <a:rPr lang="en-US" sz="1800" b="1" dirty="0"/>
              <a:t>Board and Cares (Cont.)</a:t>
            </a:r>
          </a:p>
          <a:p>
            <a:pPr lvl="1" indent="-383540"/>
            <a:r>
              <a:rPr lang="en-US" sz="1800" i="0" dirty="0"/>
              <a:t>Your home must be approved by the state</a:t>
            </a:r>
          </a:p>
          <a:p>
            <a:pPr lvl="1" indent="-383540"/>
            <a:r>
              <a:rPr lang="en-US" sz="1800" i="0" dirty="0"/>
              <a:t>You must submit application</a:t>
            </a:r>
          </a:p>
          <a:p>
            <a:pPr lvl="1" indent="-383540"/>
            <a:r>
              <a:rPr lang="en-US" sz="1800" i="0" dirty="0"/>
              <a:t>You need caregivers</a:t>
            </a:r>
          </a:p>
          <a:p>
            <a:pPr marL="383540" indent="-383540"/>
            <a:r>
              <a:rPr lang="en-US" sz="1800" dirty="0"/>
              <a:t>Independent Living Facilities</a:t>
            </a:r>
          </a:p>
          <a:p>
            <a:pPr lvl="1" indent="-383540"/>
            <a:r>
              <a:rPr lang="en-US" sz="1800" i="0" dirty="0"/>
              <a:t>Not regulated at all</a:t>
            </a:r>
          </a:p>
          <a:p>
            <a:pPr lvl="1" indent="-383540"/>
            <a:r>
              <a:rPr lang="en-US" sz="1800" i="0" dirty="0"/>
              <a:t>Many are lower income (not much profit)</a:t>
            </a:r>
            <a:endParaRPr lang="en-US" sz="1800" dirty="0"/>
          </a:p>
          <a:p>
            <a:pPr lvl="1" indent="-383540"/>
            <a:r>
              <a:rPr lang="en-US" sz="1800" i="0" dirty="0"/>
              <a:t>You don't need caregiving staff</a:t>
            </a:r>
            <a:endParaRPr lang="en-US" sz="1800" dirty="0"/>
          </a:p>
          <a:p>
            <a:pPr marL="383540" indent="-383540"/>
            <a:r>
              <a:rPr lang="en-US" sz="1800" dirty="0"/>
              <a:t>Medical Devices</a:t>
            </a:r>
          </a:p>
          <a:p>
            <a:pPr lvl="1" indent="-383540"/>
            <a:r>
              <a:rPr lang="en-US" sz="1800" i="0" dirty="0"/>
              <a:t>Lifeline/Med alert franchise systems</a:t>
            </a:r>
          </a:p>
          <a:p>
            <a:pPr marL="383540" indent="-383540"/>
            <a:r>
              <a:rPr lang="en-US" sz="1800" dirty="0"/>
              <a:t>Senior Movers - Helping seniors' transition from their home to a community</a:t>
            </a:r>
          </a:p>
          <a:p>
            <a:pPr lvl="2" indent="-383540"/>
            <a:r>
              <a:rPr lang="en-US" sz="1600" dirty="0"/>
              <a:t>Must have Hoarding Experience</a:t>
            </a:r>
          </a:p>
          <a:p>
            <a:pPr marL="383540" indent="-383540"/>
            <a:r>
              <a:rPr lang="en-US" sz="1800" dirty="0"/>
              <a:t>Senior Conservators/Fiduciaries</a:t>
            </a:r>
          </a:p>
          <a:p>
            <a:pPr marL="383540" indent="-383540"/>
            <a:r>
              <a:rPr lang="en-US" sz="1800" dirty="0"/>
              <a:t>And many others </a:t>
            </a:r>
          </a:p>
          <a:p>
            <a:pPr marL="0" indent="0">
              <a:buNone/>
            </a:pPr>
            <a:endParaRPr lang="en-US" sz="1800"/>
          </a:p>
          <a:p>
            <a:pPr marL="383540" indent="-383540"/>
            <a:endParaRPr lang="en-US" sz="1800"/>
          </a:p>
        </p:txBody>
      </p:sp>
    </p:spTree>
    <p:extLst>
      <p:ext uri="{BB962C8B-B14F-4D97-AF65-F5344CB8AC3E}">
        <p14:creationId xmlns:p14="http://schemas.microsoft.com/office/powerpoint/2010/main" val="1857346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25609D-ED79-4101-A7D2-C5A43F8558B4}"/>
              </a:ext>
            </a:extLst>
          </p:cNvPr>
          <p:cNvSpPr>
            <a:spLocks noGrp="1"/>
          </p:cNvSpPr>
          <p:nvPr>
            <p:ph type="title"/>
          </p:nvPr>
        </p:nvSpPr>
        <p:spPr>
          <a:xfrm>
            <a:off x="640080" y="639704"/>
            <a:ext cx="3299579" cy="5577840"/>
          </a:xfrm>
        </p:spPr>
        <p:txBody>
          <a:bodyPr anchor="ctr">
            <a:normAutofit/>
          </a:bodyPr>
          <a:lstStyle/>
          <a:p>
            <a:pPr algn="ctr"/>
            <a:r>
              <a:rPr lang="en-US" dirty="0">
                <a:ea typeface="+mj-lt"/>
                <a:cs typeface="+mj-lt"/>
              </a:rPr>
              <a:t>Mentoring On: Opening Board and Care Facilities ~~ Questions to Ask </a:t>
            </a:r>
            <a:endParaRPr lang="en-US"/>
          </a:p>
        </p:txBody>
      </p:sp>
      <p:graphicFrame>
        <p:nvGraphicFramePr>
          <p:cNvPr id="5" name="Content Placeholder 2">
            <a:extLst>
              <a:ext uri="{FF2B5EF4-FFF2-40B4-BE49-F238E27FC236}">
                <a16:creationId xmlns:a16="http://schemas.microsoft.com/office/drawing/2014/main" id="{B99BC3D1-9CFB-4D95-A0C5-EDE4E6372B30}"/>
              </a:ext>
            </a:extLst>
          </p:cNvPr>
          <p:cNvGraphicFramePr>
            <a:graphicFrameLocks noGrp="1"/>
          </p:cNvGraphicFramePr>
          <p:nvPr>
            <p:ph idx="1"/>
            <p:extLst>
              <p:ext uri="{D42A27DB-BD31-4B8C-83A1-F6EECF244321}">
                <p14:modId xmlns:p14="http://schemas.microsoft.com/office/powerpoint/2010/main" val="2739389380"/>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070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D30EE5-A247-46D0-B1C8-7AF1E4624104}"/>
              </a:ext>
            </a:extLst>
          </p:cNvPr>
          <p:cNvSpPr>
            <a:spLocks noGrp="1"/>
          </p:cNvSpPr>
          <p:nvPr>
            <p:ph type="title"/>
          </p:nvPr>
        </p:nvSpPr>
        <p:spPr>
          <a:xfrm>
            <a:off x="640080" y="639704"/>
            <a:ext cx="3299579" cy="5577840"/>
          </a:xfrm>
        </p:spPr>
        <p:txBody>
          <a:bodyPr anchor="ctr">
            <a:normAutofit/>
          </a:bodyPr>
          <a:lstStyle/>
          <a:p>
            <a:pPr algn="ctr"/>
            <a:r>
              <a:rPr lang="en-US" dirty="0"/>
              <a:t>Questions for Facilities as a business Cont.</a:t>
            </a:r>
            <a:endParaRPr lang="en-US"/>
          </a:p>
        </p:txBody>
      </p:sp>
      <p:graphicFrame>
        <p:nvGraphicFramePr>
          <p:cNvPr id="5" name="Content Placeholder 2">
            <a:extLst>
              <a:ext uri="{FF2B5EF4-FFF2-40B4-BE49-F238E27FC236}">
                <a16:creationId xmlns:a16="http://schemas.microsoft.com/office/drawing/2014/main" id="{120EE65E-3731-4F08-B937-E316137DA34C}"/>
              </a:ext>
            </a:extLst>
          </p:cNvPr>
          <p:cNvGraphicFramePr>
            <a:graphicFrameLocks noGrp="1"/>
          </p:cNvGraphicFramePr>
          <p:nvPr>
            <p:ph idx="1"/>
            <p:extLst>
              <p:ext uri="{D42A27DB-BD31-4B8C-83A1-F6EECF244321}">
                <p14:modId xmlns:p14="http://schemas.microsoft.com/office/powerpoint/2010/main" val="747284943"/>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5524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96282C0-351C-48EE-A89D-D662C5DB2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08122-6AD4-45E2-A6A2-04CC77E3CE5A}"/>
              </a:ext>
            </a:extLst>
          </p:cNvPr>
          <p:cNvSpPr>
            <a:spLocks noGrp="1"/>
          </p:cNvSpPr>
          <p:nvPr>
            <p:ph type="title"/>
          </p:nvPr>
        </p:nvSpPr>
        <p:spPr>
          <a:xfrm>
            <a:off x="5100824" y="685800"/>
            <a:ext cx="6176776" cy="1485900"/>
          </a:xfrm>
        </p:spPr>
        <p:txBody>
          <a:bodyPr vert="horz" lIns="91440" tIns="45720" rIns="91440" bIns="45720" rtlCol="0">
            <a:normAutofit/>
          </a:bodyPr>
          <a:lstStyle/>
          <a:p>
            <a:r>
              <a:rPr lang="en-US" sz="2400" u="sng" dirty="0"/>
              <a:t>Business Options: Senior Space</a:t>
            </a:r>
            <a:br>
              <a:rPr lang="en-US" sz="2400" u="sng" dirty="0"/>
            </a:br>
            <a:br>
              <a:rPr lang="en-US" sz="2400" dirty="0"/>
            </a:br>
            <a:r>
              <a:rPr lang="en-US" sz="2400" dirty="0"/>
              <a:t>Medical Device Sales, Senior Movers~</a:t>
            </a:r>
            <a:br>
              <a:rPr lang="en-US" sz="2400" dirty="0"/>
            </a:br>
            <a:r>
              <a:rPr lang="en-US" sz="2400" dirty="0"/>
              <a:t>Conservators, Fiduciaries, Adult Day Care</a:t>
            </a:r>
          </a:p>
        </p:txBody>
      </p:sp>
      <p:pic>
        <p:nvPicPr>
          <p:cNvPr id="4" name="Picture 4" descr="A close up of a logo&#10;&#10;Description generated with high confidence">
            <a:extLst>
              <a:ext uri="{FF2B5EF4-FFF2-40B4-BE49-F238E27FC236}">
                <a16:creationId xmlns:a16="http://schemas.microsoft.com/office/drawing/2014/main" id="{080F3EF4-A1AE-4209-B1B5-D1F2A96EC43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4206" r="31153" b="1"/>
          <a:stretch/>
        </p:blipFill>
        <p:spPr>
          <a:xfrm>
            <a:off x="-1" y="10"/>
            <a:ext cx="4373546" cy="6857990"/>
          </a:xfrm>
          <a:prstGeom prst="rect">
            <a:avLst/>
          </a:prstGeom>
        </p:spPr>
      </p:pic>
      <p:sp>
        <p:nvSpPr>
          <p:cNvPr id="27" name="Rectangle 26">
            <a:extLst>
              <a:ext uri="{FF2B5EF4-FFF2-40B4-BE49-F238E27FC236}">
                <a16:creationId xmlns:a16="http://schemas.microsoft.com/office/drawing/2014/main" id="{1B35EC73-2F87-44A7-B231-91053659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DEC4830B-6098-473F-8C54-B28CA88E2EDE}"/>
              </a:ext>
            </a:extLst>
          </p:cNvPr>
          <p:cNvSpPr>
            <a:spLocks noGrp="1"/>
          </p:cNvSpPr>
          <p:nvPr>
            <p:ph idx="1"/>
          </p:nvPr>
        </p:nvSpPr>
        <p:spPr>
          <a:xfrm>
            <a:off x="5100824" y="2286000"/>
            <a:ext cx="6176776" cy="3581400"/>
          </a:xfrm>
        </p:spPr>
        <p:txBody>
          <a:bodyPr vert="horz" lIns="91440" tIns="45720" rIns="91440" bIns="45720" rtlCol="0">
            <a:normAutofit/>
          </a:bodyPr>
          <a:lstStyle/>
          <a:p>
            <a:pPr marL="383540" indent="-383540"/>
            <a:r>
              <a:rPr lang="en-US" sz="1600"/>
              <a:t>Lifeline/Life Alert, etc. are franchise systems easily purchased</a:t>
            </a:r>
          </a:p>
          <a:p>
            <a:pPr lvl="1" indent="-383540"/>
            <a:r>
              <a:rPr lang="en-US" sz="1600" i="0"/>
              <a:t>Must be mechanically inclined to be able to install the unit</a:t>
            </a:r>
          </a:p>
          <a:p>
            <a:pPr marL="383540" indent="-383540"/>
            <a:r>
              <a:rPr lang="en-US" sz="1600"/>
              <a:t>Senior Movers tend to need "hoarding training" </a:t>
            </a:r>
          </a:p>
          <a:p>
            <a:pPr lvl="1" indent="-383540"/>
            <a:r>
              <a:rPr lang="en-US" sz="1600" i="0"/>
              <a:t>Most seniors that move have crowded households</a:t>
            </a:r>
          </a:p>
          <a:p>
            <a:pPr lvl="1" indent="-383540"/>
            <a:r>
              <a:rPr lang="en-US" sz="1600" i="0"/>
              <a:t>They tend to require estate sales or options for extra furniture and household goods</a:t>
            </a:r>
            <a:endParaRPr lang="en-US" sz="1600"/>
          </a:p>
          <a:p>
            <a:pPr marL="383540" indent="-383540"/>
            <a:r>
              <a:rPr lang="en-US" sz="1600"/>
              <a:t>Conservators must be willing to go to court and handle difficult client situations</a:t>
            </a:r>
          </a:p>
          <a:p>
            <a:pPr lvl="1" indent="-383540"/>
            <a:r>
              <a:rPr lang="en-US" sz="1600" i="0"/>
              <a:t>These are watched carefully by the Probate Court</a:t>
            </a:r>
          </a:p>
          <a:p>
            <a:pPr marL="383540" indent="-383540"/>
            <a:r>
              <a:rPr lang="en-US" sz="1600"/>
              <a:t>Adult Day Care options - must be approved by Medicare</a:t>
            </a:r>
          </a:p>
        </p:txBody>
      </p:sp>
      <p:sp>
        <p:nvSpPr>
          <p:cNvPr id="6" name="TextBox 5">
            <a:extLst>
              <a:ext uri="{FF2B5EF4-FFF2-40B4-BE49-F238E27FC236}">
                <a16:creationId xmlns:a16="http://schemas.microsoft.com/office/drawing/2014/main" id="{2D7D72E3-EFFB-4039-9B94-6A90715864D8}"/>
              </a:ext>
            </a:extLst>
          </p:cNvPr>
          <p:cNvSpPr txBox="1"/>
          <p:nvPr/>
        </p:nvSpPr>
        <p:spPr>
          <a:xfrm>
            <a:off x="2111387" y="6657945"/>
            <a:ext cx="226215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3">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77555481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88F7E-ED6A-4C6D-80D3-1CB6AAB4587F}"/>
              </a:ext>
            </a:extLst>
          </p:cNvPr>
          <p:cNvSpPr>
            <a:spLocks noGrp="1"/>
          </p:cNvSpPr>
          <p:nvPr>
            <p:ph type="title"/>
          </p:nvPr>
        </p:nvSpPr>
        <p:spPr>
          <a:xfrm>
            <a:off x="881744" y="631372"/>
            <a:ext cx="3135086" cy="5606142"/>
          </a:xfrm>
        </p:spPr>
        <p:txBody>
          <a:bodyPr>
            <a:normAutofit/>
          </a:bodyPr>
          <a:lstStyle/>
          <a:p>
            <a:r>
              <a:rPr lang="en-US" dirty="0"/>
              <a:t>Summary: </a:t>
            </a:r>
            <a:br>
              <a:rPr lang="en-US" dirty="0"/>
            </a:br>
            <a:r>
              <a:rPr lang="en-US" dirty="0"/>
              <a:t>Senior Care Space</a:t>
            </a:r>
            <a:endParaRPr lang="en-US"/>
          </a:p>
        </p:txBody>
      </p:sp>
      <p:sp>
        <p:nvSpPr>
          <p:cNvPr id="28" name="Rectangle 27">
            <a:extLst>
              <a:ext uri="{FF2B5EF4-FFF2-40B4-BE49-F238E27FC236}">
                <a16:creationId xmlns:a16="http://schemas.microsoft.com/office/drawing/2014/main" id="{597649B1-EA54-4416-AAFC-FF408060C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8AA0127-733F-426C-A200-A77F76B11FE1}"/>
              </a:ext>
            </a:extLst>
          </p:cNvPr>
          <p:cNvSpPr>
            <a:spLocks noGrp="1"/>
          </p:cNvSpPr>
          <p:nvPr>
            <p:ph idx="1"/>
          </p:nvPr>
        </p:nvSpPr>
        <p:spPr>
          <a:xfrm>
            <a:off x="4741595" y="631371"/>
            <a:ext cx="6797262" cy="5807660"/>
          </a:xfrm>
        </p:spPr>
        <p:txBody>
          <a:bodyPr vert="horz" lIns="91440" tIns="45720" rIns="91440" bIns="45720" rtlCol="0" anchor="t">
            <a:normAutofit/>
          </a:bodyPr>
          <a:lstStyle/>
          <a:p>
            <a:pPr marL="0" indent="0">
              <a:buNone/>
            </a:pPr>
            <a:r>
              <a:rPr lang="en-US" sz="1600" b="1" dirty="0"/>
              <a:t>This space is very lucrative when done correctly. and with the right mindset, but is often misunderstood, as easy, or quick.</a:t>
            </a:r>
            <a:endParaRPr lang="en-US" sz="1600" dirty="0"/>
          </a:p>
          <a:p>
            <a:pPr marL="0" indent="0">
              <a:buNone/>
            </a:pPr>
            <a:r>
              <a:rPr lang="en-US" sz="1600" b="1" dirty="0"/>
              <a:t> </a:t>
            </a:r>
            <a:r>
              <a:rPr lang="en-US" sz="1600" dirty="0"/>
              <a:t>Prospective business owners must have a passion to help others and be detail oriented in this space. </a:t>
            </a:r>
          </a:p>
          <a:p>
            <a:pPr marL="0" indent="0">
              <a:buNone/>
            </a:pPr>
            <a:r>
              <a:rPr lang="en-US" sz="1600" dirty="0"/>
              <a:t>Seniors are running out of money quickly and the cost of labor is rising, so business plans are necessary for those that are new to the industry. </a:t>
            </a:r>
          </a:p>
          <a:p>
            <a:pPr marL="0" indent="0">
              <a:buNone/>
            </a:pPr>
            <a:r>
              <a:rPr lang="en-US" sz="1600" dirty="0"/>
              <a:t>Guide people correctly in the senior care space - many people cannot handle the stress and the long term ramp up that this business opportunity requires. </a:t>
            </a:r>
          </a:p>
          <a:p>
            <a:pPr marL="0" indent="0">
              <a:buNone/>
            </a:pPr>
            <a:r>
              <a:rPr lang="en-US" sz="1600" b="1" dirty="0"/>
              <a:t>Mentorship in the Senior Space is on-going, as the industry is changing.</a:t>
            </a:r>
          </a:p>
          <a:p>
            <a:pPr marL="0" indent="0">
              <a:buNone/>
            </a:pPr>
            <a:endParaRPr lang="en-US" sz="1600" b="1" dirty="0"/>
          </a:p>
          <a:p>
            <a:pPr marL="0" indent="0">
              <a:buNone/>
            </a:pPr>
            <a:r>
              <a:rPr lang="en-US" sz="1600" b="1" dirty="0"/>
              <a:t>Your Clients: </a:t>
            </a:r>
          </a:p>
          <a:p>
            <a:pPr marL="342900" indent="-342900"/>
            <a:r>
              <a:rPr lang="en-US" sz="1600" b="1" dirty="0"/>
              <a:t>Clients must be well funded</a:t>
            </a:r>
          </a:p>
          <a:p>
            <a:pPr marL="383540" indent="-383540"/>
            <a:r>
              <a:rPr lang="en-US" sz="1600" b="1" dirty="0"/>
              <a:t>Clients must have experience in the senior space</a:t>
            </a:r>
          </a:p>
          <a:p>
            <a:pPr marL="383540" indent="-383540"/>
            <a:r>
              <a:rPr lang="en-US" sz="1600" b="1" dirty="0"/>
              <a:t>Clients must understand what they are getting into</a:t>
            </a:r>
          </a:p>
          <a:p>
            <a:pPr marL="383540" indent="-383540"/>
            <a:r>
              <a:rPr lang="en-US" sz="1600" b="1" dirty="0"/>
              <a:t>Clients must be guided through the process</a:t>
            </a:r>
          </a:p>
          <a:p>
            <a:pPr marL="383540" indent="-383540"/>
            <a:r>
              <a:rPr lang="en-US" sz="1600" b="1" dirty="0"/>
              <a:t>Clients should have prior business knowledge</a:t>
            </a:r>
          </a:p>
          <a:p>
            <a:pPr marL="383540" indent="-383540"/>
            <a:endParaRPr lang="en-US" sz="800"/>
          </a:p>
          <a:p>
            <a:pPr marL="383540" indent="-383540"/>
            <a:endParaRPr lang="en-US" sz="800"/>
          </a:p>
          <a:p>
            <a:pPr marL="0" indent="0">
              <a:buNone/>
            </a:pPr>
            <a:endParaRPr lang="en-US" sz="800"/>
          </a:p>
        </p:txBody>
      </p:sp>
      <p:pic>
        <p:nvPicPr>
          <p:cNvPr id="23" name="Graphic 15" descr="Briefcase">
            <a:extLst>
              <a:ext uri="{FF2B5EF4-FFF2-40B4-BE49-F238E27FC236}">
                <a16:creationId xmlns:a16="http://schemas.microsoft.com/office/drawing/2014/main" id="{B16B4911-545B-42FF-B676-E308A0E092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6851" y="4067009"/>
            <a:ext cx="1687285" cy="1687285"/>
          </a:xfrm>
          <a:prstGeom prst="rect">
            <a:avLst/>
          </a:prstGeom>
        </p:spPr>
      </p:pic>
    </p:spTree>
    <p:extLst>
      <p:ext uri="{BB962C8B-B14F-4D97-AF65-F5344CB8AC3E}">
        <p14:creationId xmlns:p14="http://schemas.microsoft.com/office/powerpoint/2010/main" val="4257323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08EE-D7CC-4479-B21B-932564B94446}"/>
              </a:ext>
            </a:extLst>
          </p:cNvPr>
          <p:cNvSpPr>
            <a:spLocks noGrp="1"/>
          </p:cNvSpPr>
          <p:nvPr>
            <p:ph type="title"/>
          </p:nvPr>
        </p:nvSpPr>
        <p:spPr>
          <a:xfrm>
            <a:off x="7860667" y="685800"/>
            <a:ext cx="3656419" cy="1485900"/>
          </a:xfrm>
        </p:spPr>
        <p:txBody>
          <a:bodyPr>
            <a:normAutofit/>
          </a:bodyPr>
          <a:lstStyle/>
          <a:p>
            <a:r>
              <a:rPr lang="en-US"/>
              <a:t>Resources:</a:t>
            </a:r>
          </a:p>
        </p:txBody>
      </p:sp>
      <p:sp>
        <p:nvSpPr>
          <p:cNvPr id="15" name="Rectangle 17">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descr="A close up of a sign&#10;&#10;Description generated with high confidence">
            <a:extLst>
              <a:ext uri="{FF2B5EF4-FFF2-40B4-BE49-F238E27FC236}">
                <a16:creationId xmlns:a16="http://schemas.microsoft.com/office/drawing/2014/main" id="{687DD67B-565A-47B8-9FDF-FF8D1121137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23561" y="1095538"/>
            <a:ext cx="4678589" cy="4346882"/>
          </a:xfrm>
          <a:prstGeom prst="rect">
            <a:avLst/>
          </a:prstGeom>
        </p:spPr>
      </p:pic>
      <p:sp>
        <p:nvSpPr>
          <p:cNvPr id="3" name="Content Placeholder 2">
            <a:extLst>
              <a:ext uri="{FF2B5EF4-FFF2-40B4-BE49-F238E27FC236}">
                <a16:creationId xmlns:a16="http://schemas.microsoft.com/office/drawing/2014/main" id="{526AF119-18F4-453A-98A4-0AE30D7242BC}"/>
              </a:ext>
            </a:extLst>
          </p:cNvPr>
          <p:cNvSpPr>
            <a:spLocks noGrp="1"/>
          </p:cNvSpPr>
          <p:nvPr>
            <p:ph idx="1"/>
          </p:nvPr>
        </p:nvSpPr>
        <p:spPr>
          <a:xfrm>
            <a:off x="6397144" y="1427239"/>
            <a:ext cx="5119942" cy="4851399"/>
          </a:xfrm>
        </p:spPr>
        <p:txBody>
          <a:bodyPr vert="horz" lIns="91440" tIns="45720" rIns="91440" bIns="45720" rtlCol="0" anchor="t">
            <a:normAutofit/>
          </a:bodyPr>
          <a:lstStyle/>
          <a:p>
            <a:pPr marL="383540" indent="-383540"/>
            <a:r>
              <a:rPr lang="en-US" sz="1600" u="sng" dirty="0">
                <a:hlinkClick r:id="rId4"/>
              </a:rPr>
              <a:t>California Department of Social Services - CDSS Public Site</a:t>
            </a:r>
            <a:endParaRPr lang="en-US" sz="1600" dirty="0"/>
          </a:p>
          <a:p>
            <a:pPr marL="383540" indent="-383540"/>
            <a:r>
              <a:rPr lang="en-US" sz="1600" dirty="0">
                <a:ea typeface="+mn-lt"/>
                <a:cs typeface="+mn-lt"/>
              </a:rPr>
              <a:t>For Home Care and </a:t>
            </a:r>
            <a:r>
              <a:rPr lang="en-US" sz="1600" dirty="0" err="1">
                <a:ea typeface="+mn-lt"/>
                <a:cs typeface="+mn-lt"/>
              </a:rPr>
              <a:t>RCFE</a:t>
            </a:r>
            <a:r>
              <a:rPr lang="en-US" sz="1600" u="sng" dirty="0">
                <a:ea typeface="+mn-lt"/>
                <a:cs typeface="+mn-lt"/>
              </a:rPr>
              <a:t> </a:t>
            </a:r>
            <a:r>
              <a:rPr lang="en-US" sz="1600" dirty="0">
                <a:ea typeface="+mn-lt"/>
                <a:cs typeface="+mn-lt"/>
              </a:rPr>
              <a:t>regulations        </a:t>
            </a:r>
          </a:p>
          <a:p>
            <a:pPr marL="0" indent="0">
              <a:buNone/>
            </a:pPr>
            <a:r>
              <a:rPr lang="en-US" sz="1600" dirty="0">
                <a:ea typeface="+mn-lt"/>
                <a:cs typeface="+mn-lt"/>
                <a:hlinkClick r:id="rId5"/>
              </a:rPr>
              <a:t>www.cdss.ca.gov</a:t>
            </a:r>
            <a:endParaRPr lang="en-US" sz="1600" dirty="0"/>
          </a:p>
          <a:p>
            <a:pPr marL="383540" indent="-383540"/>
            <a:r>
              <a:rPr lang="en-US" sz="1600" b="1" dirty="0"/>
              <a:t>The Home Care Bible. L. Smith- Pratt</a:t>
            </a:r>
          </a:p>
          <a:p>
            <a:pPr marL="383540" indent="-383540"/>
            <a:r>
              <a:rPr lang="en-US" sz="1600" b="1" dirty="0"/>
              <a:t>S&amp;S Consulting Home Health</a:t>
            </a:r>
          </a:p>
          <a:p>
            <a:pPr marL="0" indent="0">
              <a:buNone/>
            </a:pPr>
            <a:r>
              <a:rPr lang="en-US" sz="1600" dirty="0">
                <a:hlinkClick r:id="rId6"/>
              </a:rPr>
              <a:t>http</a:t>
            </a:r>
            <a:r>
              <a:rPr lang="en-US" sz="1600" dirty="0">
                <a:ea typeface="+mn-lt"/>
                <a:cs typeface="+mn-lt"/>
                <a:hlinkClick r:id="rId6"/>
              </a:rPr>
              <a:t>://sshcconsulting.com/about.html</a:t>
            </a:r>
            <a:endParaRPr lang="en-US" sz="1600" dirty="0">
              <a:ea typeface="+mn-lt"/>
              <a:cs typeface="+mn-lt"/>
            </a:endParaRPr>
          </a:p>
          <a:p>
            <a:pPr marL="383540" indent="-383540"/>
            <a:r>
              <a:rPr lang="en-US" sz="1600" b="1" dirty="0" err="1"/>
              <a:t>CAHSAH</a:t>
            </a:r>
            <a:r>
              <a:rPr lang="en-US" sz="1600" b="1" dirty="0"/>
              <a:t> California Association for Health Services at Home </a:t>
            </a:r>
            <a:endParaRPr lang="en-US" sz="1600" u="sng" dirty="0"/>
          </a:p>
          <a:p>
            <a:pPr marL="0" indent="0">
              <a:buNone/>
            </a:pPr>
            <a:r>
              <a:rPr lang="en-US" sz="1600" u="sng" dirty="0">
                <a:hlinkClick r:id="rId7"/>
              </a:rPr>
              <a:t>https</a:t>
            </a:r>
            <a:r>
              <a:rPr lang="en-US" sz="1600" u="sng" dirty="0">
                <a:ea typeface="+mn-lt"/>
                <a:cs typeface="+mn-lt"/>
                <a:hlinkClick r:id="rId7"/>
              </a:rPr>
              <a:t>://cahsah.org/index.php</a:t>
            </a:r>
            <a:endParaRPr lang="en-US" sz="1600" u="sng" dirty="0">
              <a:ea typeface="+mn-lt"/>
              <a:cs typeface="+mn-lt"/>
            </a:endParaRPr>
          </a:p>
          <a:p>
            <a:pPr marL="383540" indent="-383540"/>
            <a:r>
              <a:rPr lang="en-US" sz="1600" b="1" dirty="0"/>
              <a:t>Home Health </a:t>
            </a:r>
          </a:p>
          <a:p>
            <a:pPr marL="0" indent="0">
              <a:buNone/>
            </a:pPr>
            <a:r>
              <a:rPr lang="en-US" sz="1600" u="sng" dirty="0">
                <a:hlinkClick r:id="rId8"/>
              </a:rPr>
              <a:t>www</a:t>
            </a:r>
            <a:r>
              <a:rPr lang="en-US" sz="1600" u="sng" dirty="0">
                <a:ea typeface="+mn-lt"/>
                <a:cs typeface="+mn-lt"/>
                <a:hlinkClick r:id="rId8"/>
              </a:rPr>
              <a:t>.cdph.ca.gov</a:t>
            </a:r>
            <a:endParaRPr lang="en-US" sz="1600" u="sng" dirty="0"/>
          </a:p>
          <a:p>
            <a:pPr marL="383540" indent="-383540"/>
            <a:endParaRPr lang="en-US" sz="1100"/>
          </a:p>
          <a:p>
            <a:pPr marL="383540" indent="-383540"/>
            <a:endParaRPr lang="en-US" sz="1100"/>
          </a:p>
          <a:p>
            <a:pPr marL="383540" indent="-383540"/>
            <a:endParaRPr lang="en-US" sz="1100"/>
          </a:p>
          <a:p>
            <a:pPr marL="383540" indent="-383540"/>
            <a:endParaRPr lang="en-US" sz="1100"/>
          </a:p>
        </p:txBody>
      </p:sp>
    </p:spTree>
    <p:extLst>
      <p:ext uri="{BB962C8B-B14F-4D97-AF65-F5344CB8AC3E}">
        <p14:creationId xmlns:p14="http://schemas.microsoft.com/office/powerpoint/2010/main" val="155201576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descr="Woman carrying briefcase heading down road">
            <a:extLst>
              <a:ext uri="{FF2B5EF4-FFF2-40B4-BE49-F238E27FC236}">
                <a16:creationId xmlns:a16="http://schemas.microsoft.com/office/drawing/2014/main" id="{6BE62510-A175-9D47-9EDF-D9FB6C162CE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 y="10"/>
            <a:ext cx="12191980" cy="6859300"/>
          </a:xfrm>
          <a:prstGeom prst="rect">
            <a:avLst/>
          </a:prstGeom>
        </p:spPr>
      </p:pic>
      <p:sp>
        <p:nvSpPr>
          <p:cNvPr id="11" name="Rectangle 10">
            <a:extLst>
              <a:ext uri="{FF2B5EF4-FFF2-40B4-BE49-F238E27FC236}">
                <a16:creationId xmlns:a16="http://schemas.microsoft.com/office/drawing/2014/main" id="{310B1DD0-264A-47E3-A16A-C87AFA51E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6">
            <a:extLst>
              <a:ext uri="{FF2B5EF4-FFF2-40B4-BE49-F238E27FC236}">
                <a16:creationId xmlns:a16="http://schemas.microsoft.com/office/drawing/2014/main" id="{69C1BB7B-F21E-41A2-B30C-D8507B960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15" name="Freeform 6">
            <a:extLst>
              <a:ext uri="{FF2B5EF4-FFF2-40B4-BE49-F238E27FC236}">
                <a16:creationId xmlns:a16="http://schemas.microsoft.com/office/drawing/2014/main" id="{DF6D7DDE-F8A1-4105-9729-F9EB5F81A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1915128" y="1788454"/>
            <a:ext cx="8361229" cy="2098226"/>
          </a:xfrm>
        </p:spPr>
        <p:txBody>
          <a:bodyPr>
            <a:normAutofit/>
          </a:bodyPr>
          <a:lstStyle/>
          <a:p>
            <a:r>
              <a:rPr lang="en-US">
                <a:solidFill>
                  <a:schemeClr val="bg2"/>
                </a:solidFill>
              </a:rPr>
              <a:t>Thank you</a:t>
            </a:r>
          </a:p>
        </p:txBody>
      </p:sp>
      <p:sp>
        <p:nvSpPr>
          <p:cNvPr id="3" name="Subtitle 2">
            <a:extLst>
              <a:ext uri="{FF2B5EF4-FFF2-40B4-BE49-F238E27FC236}">
                <a16:creationId xmlns:a16="http://schemas.microsoft.com/office/drawing/2014/main" id="{D698B4E1-5F4F-8E4F-97D2-0176CBCC4A51}"/>
              </a:ext>
            </a:extLst>
          </p:cNvPr>
          <p:cNvSpPr>
            <a:spLocks noGrp="1"/>
          </p:cNvSpPr>
          <p:nvPr>
            <p:ph type="subTitle" idx="1"/>
          </p:nvPr>
        </p:nvSpPr>
        <p:spPr>
          <a:xfrm>
            <a:off x="2679906" y="3956279"/>
            <a:ext cx="6831673" cy="596380"/>
          </a:xfrm>
        </p:spPr>
        <p:txBody>
          <a:bodyPr vert="horz" lIns="91440" tIns="45720" rIns="91440" bIns="45720" rtlCol="0" anchor="t">
            <a:normAutofit/>
          </a:bodyPr>
          <a:lstStyle/>
          <a:p>
            <a:r>
              <a:rPr lang="en-US" dirty="0">
                <a:solidFill>
                  <a:schemeClr val="bg2"/>
                </a:solidFill>
              </a:rPr>
              <a:t>lsmith@absihc.com</a:t>
            </a:r>
          </a:p>
        </p:txBody>
      </p:sp>
    </p:spTree>
    <p:extLst>
      <p:ext uri="{BB962C8B-B14F-4D97-AF65-F5344CB8AC3E}">
        <p14:creationId xmlns:p14="http://schemas.microsoft.com/office/powerpoint/2010/main" val="179912091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032C04-CDCC-4B71-8433-7230B8B1450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BBAF3C8-71C4-431D-8214-C45BE69CDAF4}">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891CEF5-7D17-4449-AD82-27F788CCEB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24</Slides>
  <Notes>2</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Crop</vt:lpstr>
      <vt:lpstr>SCORE Presentation  Senior Care as a business:  Tips of the trade</vt:lpstr>
      <vt:lpstr>Lia Smith-Pratt, CEO A Better Solution Home Care &amp; Nursing, Inc  Founded 2000, Medicare Certified, and Franchise Systems </vt:lpstr>
      <vt:lpstr>Why do people want to get into the senior space? </vt:lpstr>
      <vt:lpstr>When mentoring someone who wants to go into the senior care space What do you need to ask?</vt:lpstr>
      <vt:lpstr>What are the most lucrative businesses in the senior care space?</vt:lpstr>
      <vt:lpstr>Most common Senior Business Home Care/Home Health</vt:lpstr>
      <vt:lpstr>What is Home Care?</vt:lpstr>
      <vt:lpstr>What are the barriers to entry into the Home Care Space in California?</vt:lpstr>
      <vt:lpstr>Recommendations to give when a client wants  to open a  Home Care Agency</vt:lpstr>
      <vt:lpstr>Home Health/Nursing - Medicare and Private/Insurance Pay Barriers to entry</vt:lpstr>
      <vt:lpstr>Recommendations for those wanting to start a Home Health Agency</vt:lpstr>
      <vt:lpstr>Hidden difficulties with Senior Care that most aspiring owners don't think about</vt:lpstr>
      <vt:lpstr>Questions to Ask: Home Care/Home Health</vt:lpstr>
      <vt:lpstr>  SCORE Resources:</vt:lpstr>
      <vt:lpstr>Facilities and other Senior Space Businesses~~ Clients Ask about</vt:lpstr>
      <vt:lpstr>Other Senior Business Options That You May Hear About</vt:lpstr>
      <vt:lpstr>Mentoring On: Opening Board and Care Facilities ~~ Questions to Ask your clients    </vt:lpstr>
      <vt:lpstr>Other Senior Business Options </vt:lpstr>
      <vt:lpstr>Mentoring On: Opening Board and Care Facilities ~~ Questions to Ask </vt:lpstr>
      <vt:lpstr>Questions for Facilities as a business Cont.</vt:lpstr>
      <vt:lpstr>Business Options: Senior Space  Medical Device Sales, Senior Movers~ Conservators, Fiduciaries, Adult Day Care</vt:lpstr>
      <vt:lpstr>Summary:  Senior Care Space</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Crop Design</dc:title>
  <dc:creator/>
  <cp:revision>2292</cp:revision>
  <dcterms:created xsi:type="dcterms:W3CDTF">2019-05-14T19:49:36Z</dcterms:created>
  <dcterms:modified xsi:type="dcterms:W3CDTF">2019-07-16T18:49:29Z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