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67" r:id="rId2"/>
    <p:sldId id="368" r:id="rId3"/>
    <p:sldId id="378" r:id="rId4"/>
    <p:sldId id="369" r:id="rId5"/>
    <p:sldId id="364" r:id="rId6"/>
    <p:sldId id="370" r:id="rId7"/>
    <p:sldId id="379" r:id="rId8"/>
    <p:sldId id="372" r:id="rId9"/>
    <p:sldId id="375" r:id="rId10"/>
    <p:sldId id="380" r:id="rId11"/>
    <p:sldId id="373" r:id="rId12"/>
    <p:sldId id="374" r:id="rId13"/>
    <p:sldId id="376" r:id="rId14"/>
    <p:sldId id="377" r:id="rId15"/>
    <p:sldId id="38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08" d="100"/>
          <a:sy n="108" d="100"/>
        </p:scale>
        <p:origin x="600" y="108"/>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87" d="100"/>
          <a:sy n="87" d="100"/>
        </p:scale>
        <p:origin x="384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56B08E-34AC-481F-ACE3-5DB071B3D87F}" type="datetimeFigureOut">
              <a:rPr lang="en-US" smtClean="0"/>
              <a:t>6/27/2017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2DC825-D72B-45B8-A742-3A73EFA53D17}" type="slidenum">
              <a:rPr lang="en-US" smtClean="0"/>
              <a:t>‹#›</a:t>
            </a:fld>
            <a:endParaRPr lang="en-US" dirty="0"/>
          </a:p>
        </p:txBody>
      </p:sp>
    </p:spTree>
    <p:extLst>
      <p:ext uri="{BB962C8B-B14F-4D97-AF65-F5344CB8AC3E}">
        <p14:creationId xmlns:p14="http://schemas.microsoft.com/office/powerpoint/2010/main" val="702512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The staff at InstantGMP prepared the GMP for Dietary Supplements Compliance Series of presentations to focus on good manufacturing practices and GMP compliance for dietary supplements manufacturing.  These are brought to you by our quality and manufacturing experts in the hope that it will help you avoid any GMP compliance issues in your shop. This presentation will address the flow of GMP processes.</a:t>
            </a:r>
          </a:p>
        </p:txBody>
      </p:sp>
    </p:spTree>
    <p:extLst>
      <p:ext uri="{BB962C8B-B14F-4D97-AF65-F5344CB8AC3E}">
        <p14:creationId xmlns:p14="http://schemas.microsoft.com/office/powerpoint/2010/main" val="2007275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Opening Remarks </a:t>
            </a:r>
            <a:br>
              <a:rPr lang="en-US" dirty="0"/>
            </a:br>
            <a:r>
              <a:rPr lang="en-US" sz="1100" dirty="0"/>
              <a:t>(thank everyone for taking this final step in their journey towards a better way of managing their records, resources and sanity!)</a:t>
            </a:r>
          </a:p>
          <a:p>
            <a:endParaRPr lang="en-US" dirty="0"/>
          </a:p>
          <a:p>
            <a:r>
              <a:rPr lang="en-US" b="1" dirty="0"/>
              <a:t>Thanks for DISCO access </a:t>
            </a:r>
            <a:br>
              <a:rPr lang="en-US" dirty="0"/>
            </a:br>
            <a:r>
              <a:rPr lang="en-US" sz="1100" dirty="0"/>
              <a:t>(thank specific individuals for access and share something funny or insightful from the process.  Explain what value they have already realized from this sales process and get them to say “Yes!  We agree!”)</a:t>
            </a:r>
          </a:p>
          <a:p>
            <a:endParaRPr lang="en-US" dirty="0"/>
          </a:p>
          <a:p>
            <a:r>
              <a:rPr lang="en-US" b="1" dirty="0"/>
              <a:t>Overview of this demonstration</a:t>
            </a:r>
            <a:br>
              <a:rPr lang="en-US" dirty="0"/>
            </a:br>
            <a:r>
              <a:rPr lang="en-US" dirty="0"/>
              <a:t>(“What I’m about to say will sound shocking but sometimes it’s easier to see the trees in the forest if you are looking down from a mountain rather than from within the forest itself!  So, here is my statement:  over the next several minutes we will journey through parallel Universes!  </a:t>
            </a:r>
            <a:br>
              <a:rPr lang="en-US" dirty="0"/>
            </a:br>
            <a:br>
              <a:rPr lang="en-US" dirty="0"/>
            </a:br>
            <a:r>
              <a:rPr lang="en-US" dirty="0"/>
              <a:t>I bet you NEVER imagined you’d be time traveling today but this is no gimmick statement or crazy man talking here. Think of a movie scenario like Back to the Future or Star Trek or many other Hollywood examples.   Now imagine the level of resources needed to time travel and possible consequences that if the tiniest thing was not done correctly how significant would the consequences be to return to the Present? I know this sounds outrageous but I promise when we reach the end of our parallel journey today all of this will indeed be revealed!”)</a:t>
            </a:r>
            <a:br>
              <a:rPr lang="en-US" dirty="0"/>
            </a:br>
            <a:endParaRPr lang="en-US" dirty="0"/>
          </a:p>
          <a:p>
            <a:endParaRPr lang="en-US" dirty="0"/>
          </a:p>
        </p:txBody>
      </p:sp>
      <p:sp>
        <p:nvSpPr>
          <p:cNvPr id="4" name="Slide Number Placeholder 3"/>
          <p:cNvSpPr>
            <a:spLocks noGrp="1"/>
          </p:cNvSpPr>
          <p:nvPr>
            <p:ph type="sldNum" sz="quarter" idx="10"/>
          </p:nvPr>
        </p:nvSpPr>
        <p:spPr/>
        <p:txBody>
          <a:bodyPr/>
          <a:lstStyle/>
          <a:p>
            <a:fld id="{2C2DC825-D72B-45B8-A742-3A73EFA53D17}" type="slidenum">
              <a:rPr lang="en-US" smtClean="0"/>
              <a:t>2</a:t>
            </a:fld>
            <a:endParaRPr lang="en-US" dirty="0"/>
          </a:p>
        </p:txBody>
      </p:sp>
    </p:spTree>
    <p:extLst>
      <p:ext uri="{BB962C8B-B14F-4D97-AF65-F5344CB8AC3E}">
        <p14:creationId xmlns:p14="http://schemas.microsoft.com/office/powerpoint/2010/main" val="460674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Opening Remarks </a:t>
            </a:r>
            <a:br>
              <a:rPr lang="en-US" dirty="0"/>
            </a:br>
            <a:r>
              <a:rPr lang="en-US" sz="1100" dirty="0"/>
              <a:t>(thank everyone for taking this final step in their journey towards a better way of managing their records, resources and sanity!)</a:t>
            </a:r>
          </a:p>
          <a:p>
            <a:endParaRPr lang="en-US" dirty="0"/>
          </a:p>
          <a:p>
            <a:r>
              <a:rPr lang="en-US" b="1" dirty="0"/>
              <a:t>Thanks for DISCO access </a:t>
            </a:r>
            <a:br>
              <a:rPr lang="en-US" dirty="0"/>
            </a:br>
            <a:r>
              <a:rPr lang="en-US" sz="1100" dirty="0"/>
              <a:t>(thank specific individuals for access and share something funny or insightful from the process.  Explain what value they have already realized from this sales process and get them to say “Yes!  We agree!”)</a:t>
            </a:r>
          </a:p>
          <a:p>
            <a:endParaRPr lang="en-US" dirty="0"/>
          </a:p>
          <a:p>
            <a:r>
              <a:rPr lang="en-US" b="1" dirty="0"/>
              <a:t>Overview of this demonstration</a:t>
            </a:r>
            <a:br>
              <a:rPr lang="en-US" dirty="0"/>
            </a:br>
            <a:r>
              <a:rPr lang="en-US" dirty="0"/>
              <a:t>(“What I’m about to say will sound shocking but sometimes it’s easier to see the trees in the forest if you are looking down from a mountain rather than from within the forest itself!  So, here is my statement:  over the next several minutes we will journey through parallel Universes!  </a:t>
            </a:r>
            <a:br>
              <a:rPr lang="en-US" dirty="0"/>
            </a:br>
            <a:br>
              <a:rPr lang="en-US" dirty="0"/>
            </a:br>
            <a:r>
              <a:rPr lang="en-US" dirty="0"/>
              <a:t>I bet you NEVER imagined you’d be time traveling today but this is no gimmick statement or crazy man talking here. Think of a movie scenario like Back to the Future or Star Trek or many other Hollywood examples.   Now imagine the level of resources needed to time travel and possible consequences that if the tiniest thing was not done correctly how significant would the consequences be to return to the Present? I know this sounds outrageous but I promise when we reach the end of our parallel journey today all of this will indeed be revealed!”)</a:t>
            </a:r>
            <a:br>
              <a:rPr lang="en-US" dirty="0"/>
            </a:br>
            <a:endParaRPr lang="en-US" dirty="0"/>
          </a:p>
          <a:p>
            <a:endParaRPr lang="en-US" dirty="0"/>
          </a:p>
        </p:txBody>
      </p:sp>
      <p:sp>
        <p:nvSpPr>
          <p:cNvPr id="4" name="Slide Number Placeholder 3"/>
          <p:cNvSpPr>
            <a:spLocks noGrp="1"/>
          </p:cNvSpPr>
          <p:nvPr>
            <p:ph type="sldNum" sz="quarter" idx="10"/>
          </p:nvPr>
        </p:nvSpPr>
        <p:spPr/>
        <p:txBody>
          <a:bodyPr/>
          <a:lstStyle/>
          <a:p>
            <a:fld id="{2C2DC825-D72B-45B8-A742-3A73EFA53D17}" type="slidenum">
              <a:rPr lang="en-US" smtClean="0"/>
              <a:t>3</a:t>
            </a:fld>
            <a:endParaRPr lang="en-US" dirty="0"/>
          </a:p>
        </p:txBody>
      </p:sp>
    </p:spTree>
    <p:extLst>
      <p:ext uri="{BB962C8B-B14F-4D97-AF65-F5344CB8AC3E}">
        <p14:creationId xmlns:p14="http://schemas.microsoft.com/office/powerpoint/2010/main" val="2745448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275" eaLnBrk="1" hangingPunct="1">
              <a:spcBef>
                <a:spcPct val="0"/>
              </a:spcBef>
            </a:pPr>
            <a:r>
              <a:rPr lang="en-US" altLang="en-US" dirty="0"/>
              <a:t>Implementing a quality system for Good</a:t>
            </a:r>
            <a:r>
              <a:rPr lang="en-US" altLang="en-US" baseline="0" dirty="0"/>
              <a:t> Manufacturing Practices</a:t>
            </a:r>
            <a:r>
              <a:rPr lang="en-US" altLang="en-US" dirty="0"/>
              <a:t> is</a:t>
            </a:r>
            <a:r>
              <a:rPr lang="en-US" altLang="en-US" baseline="0" dirty="0"/>
              <a:t> required by t</a:t>
            </a:r>
            <a:r>
              <a:rPr lang="en-US" altLang="en-US" dirty="0"/>
              <a:t>he FDA.  Their regulations are written in very general terms so they have to interpreted for each type of manufacturing operation.  The interpretation shows up in the policies and standard operating procedures that are written by or for the manufacturing company. The</a:t>
            </a:r>
            <a:r>
              <a:rPr lang="en-US" altLang="en-US" baseline="0" dirty="0"/>
              <a:t> electronic batch record software and SOPs from InstantGMP provide the foundation for a total quality system.</a:t>
            </a:r>
            <a:endParaRPr lang="en-US" alt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4E1C931-5484-436B-9FA7-350EDEE34517}" type="slidenum">
              <a:rPr lang="en-US" altLang="en-US" smtClean="0"/>
              <a:pPr>
                <a:spcBef>
                  <a:spcPct val="0"/>
                </a:spcBef>
              </a:pPr>
              <a:t>8</a:t>
            </a:fld>
            <a:endParaRPr lang="en-US" altLang="en-US" dirty="0"/>
          </a:p>
        </p:txBody>
      </p:sp>
    </p:spTree>
    <p:extLst>
      <p:ext uri="{BB962C8B-B14F-4D97-AF65-F5344CB8AC3E}">
        <p14:creationId xmlns:p14="http://schemas.microsoft.com/office/powerpoint/2010/main" val="4141374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 y="0"/>
            <a:ext cx="12188954" cy="6858000"/>
          </a:xfrm>
          <a:prstGeom prst="rect">
            <a:avLst/>
          </a:prstGeom>
        </p:spPr>
      </p:pic>
      <p:sp>
        <p:nvSpPr>
          <p:cNvPr id="2" name="Title 1"/>
          <p:cNvSpPr>
            <a:spLocks noGrp="1"/>
          </p:cNvSpPr>
          <p:nvPr>
            <p:ph type="ctrTitle"/>
          </p:nvPr>
        </p:nvSpPr>
        <p:spPr>
          <a:xfrm>
            <a:off x="1524000" y="2420983"/>
            <a:ext cx="9144000" cy="1663337"/>
          </a:xfrm>
        </p:spPr>
        <p:txBody>
          <a:bodyPr anchor="b"/>
          <a:lstStyle>
            <a:lvl1pPr algn="ctr">
              <a:defRPr sz="6000" b="1"/>
            </a:lvl1pPr>
          </a:lstStyle>
          <a:p>
            <a:r>
              <a:rPr lang="en-US" dirty="0"/>
              <a:t>Click to edit Master title style</a:t>
            </a:r>
          </a:p>
        </p:txBody>
      </p:sp>
      <p:sp>
        <p:nvSpPr>
          <p:cNvPr id="3" name="Subtitle 2"/>
          <p:cNvSpPr>
            <a:spLocks noGrp="1"/>
          </p:cNvSpPr>
          <p:nvPr>
            <p:ph type="subTitle" idx="1"/>
          </p:nvPr>
        </p:nvSpPr>
        <p:spPr>
          <a:xfrm>
            <a:off x="1524000" y="4476205"/>
            <a:ext cx="9144000" cy="146960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66040683-B61D-4DF5-AA4C-B6B4A0AFA3D3}" type="datetimeFigureOut">
              <a:rPr lang="en-US" smtClean="0"/>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B12FEC-5838-4EFD-9A8F-73A171C0D12E}" type="slidenum">
              <a:rPr lang="en-US" smtClean="0"/>
              <a:t>‹#›</a:t>
            </a:fld>
            <a:endParaRPr lang="en-US" dirty="0"/>
          </a:p>
        </p:txBody>
      </p:sp>
    </p:spTree>
    <p:extLst>
      <p:ext uri="{BB962C8B-B14F-4D97-AF65-F5344CB8AC3E}">
        <p14:creationId xmlns:p14="http://schemas.microsoft.com/office/powerpoint/2010/main" val="778646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 y="0"/>
            <a:ext cx="12188954" cy="6858000"/>
          </a:xfrm>
          <a:prstGeom prst="rect">
            <a:avLst/>
          </a:prstGeom>
        </p:spPr>
      </p:pic>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6040683-B61D-4DF5-AA4C-B6B4A0AFA3D3}" type="datetimeFigureOut">
              <a:rPr lang="en-US" smtClean="0"/>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B12FEC-5838-4EFD-9A8F-73A171C0D12E}" type="slidenum">
              <a:rPr lang="en-US" smtClean="0"/>
              <a:t>‹#›</a:t>
            </a:fld>
            <a:endParaRPr lang="en-US" dirty="0"/>
          </a:p>
        </p:txBody>
      </p:sp>
    </p:spTree>
    <p:extLst>
      <p:ext uri="{BB962C8B-B14F-4D97-AF65-F5344CB8AC3E}">
        <p14:creationId xmlns:p14="http://schemas.microsoft.com/office/powerpoint/2010/main" val="4147791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 y="0"/>
            <a:ext cx="12188954" cy="6858000"/>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040683-B61D-4DF5-AA4C-B6B4A0AFA3D3}" type="datetimeFigureOut">
              <a:rPr lang="en-US" smtClean="0"/>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B12FEC-5838-4EFD-9A8F-73A171C0D12E}" type="slidenum">
              <a:rPr lang="en-US" smtClean="0"/>
              <a:t>‹#›</a:t>
            </a:fld>
            <a:endParaRPr lang="en-US" dirty="0"/>
          </a:p>
        </p:txBody>
      </p:sp>
    </p:spTree>
    <p:extLst>
      <p:ext uri="{BB962C8B-B14F-4D97-AF65-F5344CB8AC3E}">
        <p14:creationId xmlns:p14="http://schemas.microsoft.com/office/powerpoint/2010/main" val="2117582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 y="0"/>
            <a:ext cx="12188954"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040683-B61D-4DF5-AA4C-B6B4A0AFA3D3}" type="datetimeFigureOut">
              <a:rPr lang="en-US" smtClean="0"/>
              <a:t>6/27/2017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B12FEC-5838-4EFD-9A8F-73A171C0D12E}" type="slidenum">
              <a:rPr lang="en-US" smtClean="0"/>
              <a:t>‹#›</a:t>
            </a:fld>
            <a:endParaRPr lang="en-US" dirty="0"/>
          </a:p>
        </p:txBody>
      </p:sp>
    </p:spTree>
    <p:extLst>
      <p:ext uri="{BB962C8B-B14F-4D97-AF65-F5344CB8AC3E}">
        <p14:creationId xmlns:p14="http://schemas.microsoft.com/office/powerpoint/2010/main" val="379473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 y="0"/>
            <a:ext cx="12188954" cy="6858000"/>
          </a:xfrm>
          <a:prstGeom prst="rect">
            <a:avLst/>
          </a:prstGeom>
        </p:spPr>
      </p:pic>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040683-B61D-4DF5-AA4C-B6B4A0AFA3D3}" type="datetimeFigureOut">
              <a:rPr lang="en-US" smtClean="0"/>
              <a:t>6/27/2017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B12FEC-5838-4EFD-9A8F-73A171C0D12E}" type="slidenum">
              <a:rPr lang="en-US" smtClean="0"/>
              <a:t>‹#›</a:t>
            </a:fld>
            <a:endParaRPr lang="en-US" dirty="0"/>
          </a:p>
        </p:txBody>
      </p:sp>
    </p:spTree>
    <p:extLst>
      <p:ext uri="{BB962C8B-B14F-4D97-AF65-F5344CB8AC3E}">
        <p14:creationId xmlns:p14="http://schemas.microsoft.com/office/powerpoint/2010/main" val="3166784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 y="0"/>
            <a:ext cx="12188954"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040683-B61D-4DF5-AA4C-B6B4A0AFA3D3}" type="datetimeFigureOut">
              <a:rPr lang="en-US" smtClean="0"/>
              <a:t>6/27/2017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B12FEC-5838-4EFD-9A8F-73A171C0D12E}" type="slidenum">
              <a:rPr lang="en-US" smtClean="0"/>
              <a:t>‹#›</a:t>
            </a:fld>
            <a:endParaRPr lang="en-US" dirty="0"/>
          </a:p>
        </p:txBody>
      </p:sp>
    </p:spTree>
    <p:extLst>
      <p:ext uri="{BB962C8B-B14F-4D97-AF65-F5344CB8AC3E}">
        <p14:creationId xmlns:p14="http://schemas.microsoft.com/office/powerpoint/2010/main" val="3687848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 y="0"/>
            <a:ext cx="12188954" cy="6858000"/>
          </a:xfrm>
          <a:prstGeom prst="rect">
            <a:avLst/>
          </a:prstGeom>
        </p:spPr>
      </p:pic>
      <p:sp>
        <p:nvSpPr>
          <p:cNvPr id="2" name="Date Placeholder 1"/>
          <p:cNvSpPr>
            <a:spLocks noGrp="1"/>
          </p:cNvSpPr>
          <p:nvPr>
            <p:ph type="dt" sz="half" idx="10"/>
          </p:nvPr>
        </p:nvSpPr>
        <p:spPr/>
        <p:txBody>
          <a:bodyPr/>
          <a:lstStyle/>
          <a:p>
            <a:fld id="{66040683-B61D-4DF5-AA4C-B6B4A0AFA3D3}" type="datetimeFigureOut">
              <a:rPr lang="en-US" smtClean="0"/>
              <a:t>6/27/2017</a:t>
            </a:fld>
            <a:endParaRPr lang="en-US" dirty="0"/>
          </a:p>
        </p:txBody>
      </p:sp>
      <p:sp>
        <p:nvSpPr>
          <p:cNvPr id="3" name="Footer Placeholder 2"/>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3771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524" y="0"/>
            <a:ext cx="12188954"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040683-B61D-4DF5-AA4C-B6B4A0AFA3D3}" type="datetimeFigureOut">
              <a:rPr lang="en-US" smtClean="0"/>
              <a:t>6/27/2017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B12FEC-5838-4EFD-9A8F-73A171C0D12E}" type="slidenum">
              <a:rPr lang="en-US" smtClean="0"/>
              <a:t>‹#›</a:t>
            </a:fld>
            <a:endParaRPr lang="en-US" dirty="0"/>
          </a:p>
        </p:txBody>
      </p:sp>
    </p:spTree>
    <p:extLst>
      <p:ext uri="{BB962C8B-B14F-4D97-AF65-F5344CB8AC3E}">
        <p14:creationId xmlns:p14="http://schemas.microsoft.com/office/powerpoint/2010/main" val="3049011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0"/>
            <a:lum/>
          </a:blip>
          <a:srcRect/>
          <a:tile tx="0" ty="0" sx="100000" sy="100000" flip="none" algn="tl"/>
        </a:blipFill>
        <a:effectLst/>
      </p:bgPr>
    </p:bg>
    <p:spTree>
      <p:nvGrpSpPr>
        <p:cNvPr id="1" name=""/>
        <p:cNvGrpSpPr/>
        <p:nvPr/>
      </p:nvGrpSpPr>
      <p:grpSpPr>
        <a:xfrm>
          <a:off x="0" y="0"/>
          <a:ext cx="0" cy="0"/>
          <a:chOff x="0" y="0"/>
          <a:chExt cx="0" cy="0"/>
        </a:xfrm>
      </p:grpSpPr>
      <p:sp>
        <p:nvSpPr>
          <p:cNvPr id="5" name="Rectangle 4"/>
          <p:cNvSpPr>
            <a:spLocks noGrp="1"/>
          </p:cNvSpPr>
          <p:nvPr>
            <p:ph type="ctrTitle"/>
          </p:nvPr>
        </p:nvSpPr>
        <p:spPr>
          <a:xfrm>
            <a:off x="1940870" y="5166804"/>
            <a:ext cx="8401615" cy="1802167"/>
          </a:xfrm>
        </p:spPr>
        <p:txBody>
          <a:bodyPr vert="horz" lIns="45720" tIns="45720" rIns="45720" bIns="45720" rtlCol="0" anchor="b">
            <a:normAutofit fontScale="90000"/>
          </a:bodyPr>
          <a:lstStyle/>
          <a:p>
            <a:pPr eaLnBrk="1" hangingPunct="1"/>
            <a:r>
              <a:rPr lang="en-US" sz="5300" b="0" dirty="0">
                <a:latin typeface="Arial" panose="020B0604020202020204" pitchFamily="34" charset="0"/>
                <a:cs typeface="Arial" panose="020B0604020202020204" pitchFamily="34" charset="0"/>
              </a:rPr>
              <a:t>InstantGMP™ PRO</a:t>
            </a:r>
            <a:br>
              <a:rPr lang="en-US" dirty="0"/>
            </a:br>
            <a:r>
              <a:rPr lang="en-US" sz="2800" i="1" dirty="0"/>
              <a:t>Affordable. Paperless. Interactive. FDA Compliant Batch Management Software</a:t>
            </a:r>
            <a:br>
              <a:rPr lang="en-US" sz="2800" dirty="0"/>
            </a:br>
            <a:br>
              <a:rPr lang="en-US" sz="2800" dirty="0"/>
            </a:br>
            <a:br>
              <a:rPr lang="en-US" sz="4400" dirty="0"/>
            </a:br>
            <a:br>
              <a:rPr lang="en-US" sz="4400" dirty="0"/>
            </a:br>
            <a:br>
              <a:rPr lang="en-US" sz="4400" dirty="0"/>
            </a:br>
            <a:endParaRPr lang="en-US" sz="4400" dirty="0"/>
          </a:p>
        </p:txBody>
      </p:sp>
    </p:spTree>
    <p:extLst>
      <p:ext uri="{BB962C8B-B14F-4D97-AF65-F5344CB8AC3E}">
        <p14:creationId xmlns:p14="http://schemas.microsoft.com/office/powerpoint/2010/main" val="1175780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275553" y="2869728"/>
            <a:ext cx="11455770" cy="3407149"/>
          </a:xfrm>
          <a:prstGeom prst="rect">
            <a:avLst/>
          </a:prstGeom>
        </p:spPr>
      </p:pic>
    </p:spTree>
    <p:extLst>
      <p:ext uri="{BB962C8B-B14F-4D97-AF65-F5344CB8AC3E}">
        <p14:creationId xmlns:p14="http://schemas.microsoft.com/office/powerpoint/2010/main" val="311297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9136" y="471661"/>
            <a:ext cx="8673483" cy="6555641"/>
          </a:xfrm>
          <a:prstGeom prst="rect">
            <a:avLst/>
          </a:prstGeom>
          <a:noFill/>
        </p:spPr>
        <p:txBody>
          <a:bodyPr wrap="square" rtlCol="0">
            <a:spAutoFit/>
          </a:bodyPr>
          <a:lstStyle/>
          <a:p>
            <a:r>
              <a:rPr lang="en-US" sz="2400" b="1" dirty="0"/>
              <a:t>Introductions &amp; Overview</a:t>
            </a:r>
          </a:p>
          <a:p>
            <a:pPr marL="285750" indent="-285750">
              <a:buFont typeface="Arial" panose="020B0604020202020204" pitchFamily="34" charset="0"/>
              <a:buChar char="•"/>
            </a:pPr>
            <a:r>
              <a:rPr lang="en-US" sz="2000" dirty="0"/>
              <a:t>Your Objectives:  </a:t>
            </a:r>
            <a:r>
              <a:rPr lang="en-US" sz="2000" i="1" dirty="0"/>
              <a:t>A review</a:t>
            </a:r>
          </a:p>
          <a:p>
            <a:pPr marL="285750" indent="-285750">
              <a:buFont typeface="Arial" panose="020B0604020202020204" pitchFamily="34" charset="0"/>
              <a:buChar char="•"/>
            </a:pPr>
            <a:r>
              <a:rPr lang="en-US" sz="2000" dirty="0"/>
              <a:t>What you do now – do it better!</a:t>
            </a:r>
          </a:p>
          <a:p>
            <a:pPr marL="285750" indent="-285750">
              <a:buFont typeface="Arial" panose="020B0604020202020204" pitchFamily="34" charset="0"/>
              <a:buChar char="•"/>
            </a:pPr>
            <a:r>
              <a:rPr lang="en-US" sz="2000" dirty="0"/>
              <a:t>How InstantGMP</a:t>
            </a:r>
            <a:r>
              <a:rPr lang="en-US" sz="2000" baseline="30000" dirty="0"/>
              <a:t>TM</a:t>
            </a:r>
            <a:r>
              <a:rPr lang="en-US" sz="2000" dirty="0"/>
              <a:t> works!</a:t>
            </a:r>
          </a:p>
          <a:p>
            <a:pPr marL="285750" indent="-285750">
              <a:buFont typeface="Arial" panose="020B0604020202020204" pitchFamily="34" charset="0"/>
              <a:buChar char="•"/>
            </a:pPr>
            <a:r>
              <a:rPr lang="en-US" sz="2000" dirty="0"/>
              <a:t>Training &amp; Validation</a:t>
            </a:r>
          </a:p>
          <a:p>
            <a:pPr marL="285750" indent="-285750">
              <a:buFont typeface="Arial" panose="020B0604020202020204" pitchFamily="34" charset="0"/>
              <a:buChar char="•"/>
            </a:pPr>
            <a:r>
              <a:rPr lang="en-US" sz="2000" dirty="0"/>
              <a:t>Implementation Options</a:t>
            </a:r>
            <a:br>
              <a:rPr lang="en-US" sz="2400" dirty="0"/>
            </a:br>
            <a:endParaRPr lang="en-US" sz="2400" dirty="0"/>
          </a:p>
          <a:p>
            <a:pPr marL="285750" indent="-285750">
              <a:buFont typeface="Arial" panose="020B0604020202020204" pitchFamily="34" charset="0"/>
              <a:buChar char="•"/>
            </a:pPr>
            <a:r>
              <a:rPr lang="en-US" sz="2000" b="1" dirty="0"/>
              <a:t>InstantGMP instance (interactive)</a:t>
            </a:r>
          </a:p>
          <a:p>
            <a:pPr marL="1657350" lvl="3" indent="-285750">
              <a:buFont typeface="Wingdings" panose="05000000000000000000" pitchFamily="2" charset="2"/>
              <a:buChar char="ü"/>
            </a:pPr>
            <a:r>
              <a:rPr lang="en-US" sz="2000" b="1" dirty="0"/>
              <a:t>	Logins &amp; Roles</a:t>
            </a:r>
          </a:p>
          <a:p>
            <a:pPr marL="1657350" lvl="3" indent="-285750">
              <a:buFont typeface="Wingdings" panose="05000000000000000000" pitchFamily="2" charset="2"/>
              <a:buChar char="ü"/>
            </a:pPr>
            <a:r>
              <a:rPr lang="en-US" sz="2000" b="1" dirty="0"/>
              <a:t>	Data Setup &amp; Import</a:t>
            </a:r>
          </a:p>
          <a:p>
            <a:pPr marL="1657350" lvl="3" indent="-285750">
              <a:buFont typeface="Wingdings" panose="05000000000000000000" pitchFamily="2" charset="2"/>
              <a:buChar char="ü"/>
            </a:pPr>
            <a:r>
              <a:rPr lang="en-US" sz="2000" b="1" dirty="0"/>
              <a:t>	Inventory Management</a:t>
            </a:r>
          </a:p>
          <a:p>
            <a:pPr marL="1657350" lvl="3" indent="-285750">
              <a:buFont typeface="Wingdings" panose="05000000000000000000" pitchFamily="2" charset="2"/>
              <a:buChar char="ü"/>
            </a:pPr>
            <a:r>
              <a:rPr lang="en-US" sz="2000" b="1" dirty="0"/>
              <a:t>	Electronic Batch Records (MPR &amp; BPR)</a:t>
            </a:r>
          </a:p>
          <a:p>
            <a:pPr marL="1657350" lvl="3" indent="-285750">
              <a:buFont typeface="Wingdings" panose="05000000000000000000" pitchFamily="2" charset="2"/>
              <a:buChar char="ü"/>
            </a:pPr>
            <a:r>
              <a:rPr lang="en-US" sz="2000" b="1" dirty="0"/>
              <a:t>	Reports</a:t>
            </a:r>
            <a:br>
              <a:rPr lang="en-US" sz="2000" b="1" dirty="0"/>
            </a:br>
            <a:endParaRPr lang="en-US" sz="2000" b="1" dirty="0"/>
          </a:p>
          <a:p>
            <a:pPr marL="285750" indent="-285750">
              <a:buFont typeface="Arial" panose="020B0604020202020204" pitchFamily="34" charset="0"/>
              <a:buChar char="•"/>
            </a:pPr>
            <a:r>
              <a:rPr lang="en-US" sz="2400" dirty="0"/>
              <a:t>Pricing</a:t>
            </a:r>
          </a:p>
          <a:p>
            <a:pPr marL="285750" indent="-285750">
              <a:buFont typeface="Arial" panose="020B0604020202020204" pitchFamily="34" charset="0"/>
              <a:buChar char="•"/>
            </a:pPr>
            <a:r>
              <a:rPr lang="en-US" sz="2400" dirty="0"/>
              <a:t>Options</a:t>
            </a:r>
          </a:p>
          <a:p>
            <a:pPr marL="285750" indent="-285750">
              <a:buFont typeface="Arial" panose="020B0604020202020204" pitchFamily="34" charset="0"/>
              <a:buChar char="•"/>
            </a:pPr>
            <a:r>
              <a:rPr lang="en-US" sz="2400" dirty="0"/>
              <a:t>Action Plan?</a:t>
            </a:r>
          </a:p>
          <a:p>
            <a:pPr marL="285750" indent="-285750">
              <a:buFont typeface="Arial" panose="020B0604020202020204" pitchFamily="34" charset="0"/>
              <a:buChar char="•"/>
            </a:pPr>
            <a:r>
              <a:rPr lang="en-US" sz="2400" dirty="0"/>
              <a:t>Close</a:t>
            </a:r>
          </a:p>
          <a:p>
            <a:endParaRPr lang="en-US" dirty="0"/>
          </a:p>
          <a:p>
            <a:endParaRPr lang="en-US" dirty="0"/>
          </a:p>
        </p:txBody>
      </p:sp>
      <p:sp>
        <p:nvSpPr>
          <p:cNvPr id="3" name="Curved Right Arrow 2"/>
          <p:cNvSpPr/>
          <p:nvPr/>
        </p:nvSpPr>
        <p:spPr>
          <a:xfrm>
            <a:off x="1846556" y="742398"/>
            <a:ext cx="1429303" cy="2064190"/>
          </a:xfrm>
          <a:prstGeom prst="curvedRightArrow">
            <a:avLst>
              <a:gd name="adj1" fmla="val 25000"/>
              <a:gd name="adj2" fmla="val 94911"/>
              <a:gd name="adj3" fmla="val 2896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Curved Right Arrow 3"/>
          <p:cNvSpPr/>
          <p:nvPr/>
        </p:nvSpPr>
        <p:spPr>
          <a:xfrm>
            <a:off x="1803639" y="2956618"/>
            <a:ext cx="1466200" cy="1892685"/>
          </a:xfrm>
          <a:prstGeom prst="curved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Curved Right Arrow 5"/>
          <p:cNvSpPr/>
          <p:nvPr/>
        </p:nvSpPr>
        <p:spPr>
          <a:xfrm>
            <a:off x="1846557" y="4999333"/>
            <a:ext cx="1423284" cy="1503255"/>
          </a:xfrm>
          <a:prstGeom prst="curvedRightArrow">
            <a:avLst>
              <a:gd name="adj1" fmla="val 25000"/>
              <a:gd name="adj2" fmla="val 45481"/>
              <a:gd name="adj3" fmla="val 25000"/>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TextBox 4"/>
          <p:cNvSpPr txBox="1"/>
          <p:nvPr/>
        </p:nvSpPr>
        <p:spPr>
          <a:xfrm>
            <a:off x="2091789" y="1364145"/>
            <a:ext cx="1020933" cy="369332"/>
          </a:xfrm>
          <a:prstGeom prst="rect">
            <a:avLst/>
          </a:prstGeom>
          <a:noFill/>
        </p:spPr>
        <p:txBody>
          <a:bodyPr wrap="square" rtlCol="0" anchor="ctr">
            <a:spAutoFit/>
          </a:bodyPr>
          <a:lstStyle/>
          <a:p>
            <a:pPr algn="ctr"/>
            <a:r>
              <a:rPr lang="en-US" dirty="0">
                <a:solidFill>
                  <a:srgbClr val="FF0000"/>
                </a:solidFill>
              </a:rPr>
              <a:t>10 mins</a:t>
            </a:r>
          </a:p>
        </p:txBody>
      </p:sp>
      <p:sp>
        <p:nvSpPr>
          <p:cNvPr id="8" name="TextBox 7"/>
          <p:cNvSpPr txBox="1"/>
          <p:nvPr/>
        </p:nvSpPr>
        <p:spPr>
          <a:xfrm>
            <a:off x="2091789" y="3564815"/>
            <a:ext cx="1020933" cy="369332"/>
          </a:xfrm>
          <a:prstGeom prst="rect">
            <a:avLst/>
          </a:prstGeom>
          <a:noFill/>
        </p:spPr>
        <p:txBody>
          <a:bodyPr wrap="square" rtlCol="0" anchor="ctr">
            <a:spAutoFit/>
          </a:bodyPr>
          <a:lstStyle/>
          <a:p>
            <a:pPr algn="ctr"/>
            <a:r>
              <a:rPr lang="en-US" b="1" dirty="0">
                <a:solidFill>
                  <a:srgbClr val="00B050"/>
                </a:solidFill>
              </a:rPr>
              <a:t>20 mins</a:t>
            </a:r>
          </a:p>
        </p:txBody>
      </p:sp>
      <p:sp>
        <p:nvSpPr>
          <p:cNvPr id="9" name="TextBox 8"/>
          <p:cNvSpPr txBox="1"/>
          <p:nvPr/>
        </p:nvSpPr>
        <p:spPr>
          <a:xfrm>
            <a:off x="2091789" y="5457500"/>
            <a:ext cx="1020933" cy="369332"/>
          </a:xfrm>
          <a:prstGeom prst="rect">
            <a:avLst/>
          </a:prstGeom>
          <a:noFill/>
        </p:spPr>
        <p:txBody>
          <a:bodyPr wrap="square" rtlCol="0" anchor="ctr">
            <a:spAutoFit/>
          </a:bodyPr>
          <a:lstStyle/>
          <a:p>
            <a:pPr algn="ctr"/>
            <a:r>
              <a:rPr lang="en-US" dirty="0">
                <a:solidFill>
                  <a:srgbClr val="0070C0"/>
                </a:solidFill>
              </a:rPr>
              <a:t>10 mins</a:t>
            </a:r>
          </a:p>
        </p:txBody>
      </p:sp>
    </p:spTree>
    <p:extLst>
      <p:ext uri="{BB962C8B-B14F-4D97-AF65-F5344CB8AC3E}">
        <p14:creationId xmlns:p14="http://schemas.microsoft.com/office/powerpoint/2010/main" val="204529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5"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rot="2026141">
            <a:off x="7323080" y="2857897"/>
            <a:ext cx="1716924" cy="1286036"/>
          </a:xfrm>
          <a:prstGeom prst="rect">
            <a:avLst/>
          </a:prstGeom>
        </p:spPr>
      </p:pic>
      <p:sp>
        <p:nvSpPr>
          <p:cNvPr id="6" name="TextBox 5"/>
          <p:cNvSpPr txBox="1"/>
          <p:nvPr/>
        </p:nvSpPr>
        <p:spPr>
          <a:xfrm>
            <a:off x="757840" y="626946"/>
            <a:ext cx="11108602" cy="1015663"/>
          </a:xfrm>
          <a:prstGeom prst="rect">
            <a:avLst/>
          </a:prstGeom>
          <a:noFill/>
        </p:spPr>
        <p:txBody>
          <a:bodyPr wrap="square" rtlCol="0">
            <a:spAutoFit/>
          </a:bodyPr>
          <a:lstStyle/>
          <a:p>
            <a:r>
              <a:rPr lang="en-US" sz="6000" b="1" dirty="0"/>
              <a:t>Living in the past can be stressful</a:t>
            </a:r>
          </a:p>
        </p:txBody>
      </p:sp>
      <p:pic>
        <p:nvPicPr>
          <p:cNvPr id="2" name="Picture 1"/>
          <p:cNvPicPr>
            <a:picLocks noChangeAspect="1"/>
          </p:cNvPicPr>
          <p:nvPr/>
        </p:nvPicPr>
        <p:blipFill>
          <a:blip r:embed="rId3"/>
          <a:stretch>
            <a:fillRect/>
          </a:stretch>
        </p:blipFill>
        <p:spPr>
          <a:xfrm>
            <a:off x="4284922" y="4057452"/>
            <a:ext cx="4054438" cy="2702959"/>
          </a:xfrm>
          <a:prstGeom prst="rect">
            <a:avLst/>
          </a:prstGeom>
        </p:spPr>
      </p:pic>
      <p:pic>
        <p:nvPicPr>
          <p:cNvPr id="5" name="Picture 4"/>
          <p:cNvPicPr>
            <a:picLocks noChangeAspect="1"/>
          </p:cNvPicPr>
          <p:nvPr/>
        </p:nvPicPr>
        <p:blipFill>
          <a:blip r:embed="rId4"/>
          <a:stretch>
            <a:fillRect/>
          </a:stretch>
        </p:blipFill>
        <p:spPr>
          <a:xfrm rot="18735797">
            <a:off x="2816540" y="4568330"/>
            <a:ext cx="1245734" cy="1245734"/>
          </a:xfrm>
          <a:prstGeom prst="rect">
            <a:avLst/>
          </a:prstGeom>
        </p:spPr>
      </p:pic>
      <p:pic>
        <p:nvPicPr>
          <p:cNvPr id="7" name="Picture 6"/>
          <p:cNvPicPr>
            <a:picLocks noChangeAspect="1"/>
          </p:cNvPicPr>
          <p:nvPr/>
        </p:nvPicPr>
        <p:blipFill>
          <a:blip r:embed="rId5"/>
          <a:stretch>
            <a:fillRect/>
          </a:stretch>
        </p:blipFill>
        <p:spPr>
          <a:xfrm rot="20441371">
            <a:off x="3320139" y="3045867"/>
            <a:ext cx="1490393" cy="1099165"/>
          </a:xfrm>
          <a:prstGeom prst="rect">
            <a:avLst/>
          </a:prstGeom>
        </p:spPr>
      </p:pic>
      <p:pic>
        <p:nvPicPr>
          <p:cNvPr id="10" name="Picture 9"/>
          <p:cNvPicPr>
            <a:picLocks noChangeAspect="1"/>
          </p:cNvPicPr>
          <p:nvPr/>
        </p:nvPicPr>
        <p:blipFill>
          <a:blip r:embed="rId6"/>
          <a:stretch>
            <a:fillRect/>
          </a:stretch>
        </p:blipFill>
        <p:spPr>
          <a:xfrm rot="3280514">
            <a:off x="8553405" y="4488975"/>
            <a:ext cx="1302773" cy="1066382"/>
          </a:xfrm>
          <a:prstGeom prst="rect">
            <a:avLst/>
          </a:prstGeom>
        </p:spPr>
      </p:pic>
      <p:pic>
        <p:nvPicPr>
          <p:cNvPr id="8" name="Picture 7"/>
          <p:cNvPicPr>
            <a:picLocks noChangeAspect="1"/>
          </p:cNvPicPr>
          <p:nvPr/>
        </p:nvPicPr>
        <p:blipFill>
          <a:blip r:embed="rId7"/>
          <a:stretch>
            <a:fillRect/>
          </a:stretch>
        </p:blipFill>
        <p:spPr>
          <a:xfrm>
            <a:off x="5281301" y="2662882"/>
            <a:ext cx="2061680" cy="1030840"/>
          </a:xfrm>
          <a:prstGeom prst="rect">
            <a:avLst/>
          </a:prstGeom>
        </p:spPr>
      </p:pic>
    </p:spTree>
    <p:extLst>
      <p:ext uri="{BB962C8B-B14F-4D97-AF65-F5344CB8AC3E}">
        <p14:creationId xmlns:p14="http://schemas.microsoft.com/office/powerpoint/2010/main" val="239803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02765" y="528506"/>
            <a:ext cx="11417092" cy="1200329"/>
          </a:xfrm>
          <a:prstGeom prst="rect">
            <a:avLst/>
          </a:prstGeom>
          <a:noFill/>
        </p:spPr>
        <p:txBody>
          <a:bodyPr wrap="square" rtlCol="0">
            <a:spAutoFit/>
          </a:bodyPr>
          <a:lstStyle/>
          <a:p>
            <a:pPr algn="ctr"/>
            <a:r>
              <a:rPr lang="en-US" sz="7200" dirty="0"/>
              <a:t>A better way . . . </a:t>
            </a:r>
            <a:endParaRPr lang="en-US" dirty="0"/>
          </a:p>
        </p:txBody>
      </p:sp>
      <p:pic>
        <p:nvPicPr>
          <p:cNvPr id="12" name="Picture 11"/>
          <p:cNvPicPr>
            <a:picLocks noChangeAspect="1"/>
          </p:cNvPicPr>
          <p:nvPr/>
        </p:nvPicPr>
        <p:blipFill>
          <a:blip r:embed="rId2"/>
          <a:stretch>
            <a:fillRect/>
          </a:stretch>
        </p:blipFill>
        <p:spPr>
          <a:xfrm>
            <a:off x="9138938" y="3549727"/>
            <a:ext cx="2338571" cy="1751671"/>
          </a:xfrm>
          <a:prstGeom prst="rect">
            <a:avLst/>
          </a:prstGeom>
        </p:spPr>
      </p:pic>
      <p:sp>
        <p:nvSpPr>
          <p:cNvPr id="13" name="TextBox 12"/>
          <p:cNvSpPr txBox="1"/>
          <p:nvPr/>
        </p:nvSpPr>
        <p:spPr>
          <a:xfrm>
            <a:off x="618525" y="2515230"/>
            <a:ext cx="2646292" cy="954107"/>
          </a:xfrm>
          <a:prstGeom prst="rect">
            <a:avLst/>
          </a:prstGeom>
          <a:noFill/>
        </p:spPr>
        <p:txBody>
          <a:bodyPr wrap="square" rtlCol="0">
            <a:spAutoFit/>
          </a:bodyPr>
          <a:lstStyle/>
          <a:p>
            <a:r>
              <a:rPr lang="en-US" sz="2800" b="1" dirty="0">
                <a:solidFill>
                  <a:srgbClr val="FF0000"/>
                </a:solidFill>
              </a:rPr>
              <a:t>What life is like now . . .</a:t>
            </a:r>
          </a:p>
        </p:txBody>
      </p:sp>
      <p:sp>
        <p:nvSpPr>
          <p:cNvPr id="14" name="TextBox 13"/>
          <p:cNvSpPr txBox="1"/>
          <p:nvPr/>
        </p:nvSpPr>
        <p:spPr>
          <a:xfrm>
            <a:off x="8715710" y="2515230"/>
            <a:ext cx="3437067" cy="523220"/>
          </a:xfrm>
          <a:prstGeom prst="rect">
            <a:avLst/>
          </a:prstGeom>
          <a:noFill/>
        </p:spPr>
        <p:txBody>
          <a:bodyPr wrap="square" rtlCol="0">
            <a:spAutoFit/>
          </a:bodyPr>
          <a:lstStyle/>
          <a:p>
            <a:r>
              <a:rPr lang="en-US" sz="2800" b="1" dirty="0">
                <a:solidFill>
                  <a:srgbClr val="FF0000"/>
                </a:solidFill>
              </a:rPr>
              <a:t>after InstantGMP</a:t>
            </a:r>
            <a:r>
              <a:rPr lang="en-US" sz="2800" b="1" baseline="30000" dirty="0">
                <a:solidFill>
                  <a:srgbClr val="FF0000"/>
                </a:solidFill>
              </a:rPr>
              <a:t>TM</a:t>
            </a:r>
            <a:r>
              <a:rPr lang="en-US" sz="2800" b="1" dirty="0">
                <a:solidFill>
                  <a:srgbClr val="FF0000"/>
                </a:solidFill>
              </a:rPr>
              <a:t> </a:t>
            </a:r>
          </a:p>
        </p:txBody>
      </p:sp>
      <p:pic>
        <p:nvPicPr>
          <p:cNvPr id="2" name="Picture 1"/>
          <p:cNvPicPr>
            <a:picLocks noChangeAspect="1"/>
          </p:cNvPicPr>
          <p:nvPr/>
        </p:nvPicPr>
        <p:blipFill>
          <a:blip r:embed="rId3"/>
          <a:stretch>
            <a:fillRect/>
          </a:stretch>
        </p:blipFill>
        <p:spPr>
          <a:xfrm>
            <a:off x="7973325" y="3105290"/>
            <a:ext cx="1804417" cy="1227269"/>
          </a:xfrm>
          <a:prstGeom prst="rect">
            <a:avLst/>
          </a:prstGeom>
        </p:spPr>
      </p:pic>
      <p:pic>
        <p:nvPicPr>
          <p:cNvPr id="4" name="Picture 3"/>
          <p:cNvPicPr>
            <a:picLocks noChangeAspect="1"/>
          </p:cNvPicPr>
          <p:nvPr/>
        </p:nvPicPr>
        <p:blipFill>
          <a:blip r:embed="rId4"/>
          <a:stretch>
            <a:fillRect/>
          </a:stretch>
        </p:blipFill>
        <p:spPr>
          <a:xfrm>
            <a:off x="1657951" y="3560254"/>
            <a:ext cx="3473313" cy="2301649"/>
          </a:xfrm>
          <a:prstGeom prst="rect">
            <a:avLst/>
          </a:prstGeom>
        </p:spPr>
      </p:pic>
      <p:pic>
        <p:nvPicPr>
          <p:cNvPr id="5" name="Picture 4"/>
          <p:cNvPicPr>
            <a:picLocks noChangeAspect="1"/>
          </p:cNvPicPr>
          <p:nvPr/>
        </p:nvPicPr>
        <p:blipFill>
          <a:blip r:embed="rId5"/>
          <a:stretch>
            <a:fillRect/>
          </a:stretch>
        </p:blipFill>
        <p:spPr>
          <a:xfrm rot="20535838">
            <a:off x="112953" y="4346195"/>
            <a:ext cx="1847850" cy="2476500"/>
          </a:xfrm>
          <a:prstGeom prst="rect">
            <a:avLst/>
          </a:prstGeom>
        </p:spPr>
      </p:pic>
      <p:pic>
        <p:nvPicPr>
          <p:cNvPr id="7" name="Picture 6"/>
          <p:cNvPicPr>
            <a:picLocks noChangeAspect="1"/>
          </p:cNvPicPr>
          <p:nvPr/>
        </p:nvPicPr>
        <p:blipFill>
          <a:blip r:embed="rId6"/>
          <a:stretch>
            <a:fillRect/>
          </a:stretch>
        </p:blipFill>
        <p:spPr>
          <a:xfrm>
            <a:off x="4576679" y="5028895"/>
            <a:ext cx="2466975" cy="1847850"/>
          </a:xfrm>
          <a:prstGeom prst="rect">
            <a:avLst/>
          </a:prstGeom>
        </p:spPr>
      </p:pic>
      <p:pic>
        <p:nvPicPr>
          <p:cNvPr id="9" name="Picture 8"/>
          <p:cNvPicPr>
            <a:picLocks noChangeAspect="1"/>
          </p:cNvPicPr>
          <p:nvPr/>
        </p:nvPicPr>
        <p:blipFill>
          <a:blip r:embed="rId7">
            <a:extLst>
              <a:ext uri="{BEBA8EAE-BF5A-486C-A8C5-ECC9F3942E4B}">
                <a14:imgProps xmlns:a14="http://schemas.microsoft.com/office/drawing/2010/main">
                  <a14:imgLayer r:embed="rId8">
                    <a14:imgEffect>
                      <a14:sharpenSoften amount="-11000"/>
                    </a14:imgEffect>
                  </a14:imgLayer>
                </a14:imgProps>
              </a:ext>
            </a:extLst>
          </a:blip>
          <a:stretch>
            <a:fillRect/>
          </a:stretch>
        </p:blipFill>
        <p:spPr>
          <a:xfrm rot="2738314">
            <a:off x="3872346" y="2937032"/>
            <a:ext cx="2377048" cy="1782786"/>
          </a:xfrm>
          <a:prstGeom prst="rect">
            <a:avLst/>
          </a:prstGeom>
        </p:spPr>
      </p:pic>
    </p:spTree>
    <p:extLst>
      <p:ext uri="{BB962C8B-B14F-4D97-AF65-F5344CB8AC3E}">
        <p14:creationId xmlns:p14="http://schemas.microsoft.com/office/powerpoint/2010/main" val="208005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232135" y="2533344"/>
            <a:ext cx="3784208" cy="3784208"/>
          </a:xfrm>
          <a:prstGeom prst="rect">
            <a:avLst/>
          </a:prstGeom>
        </p:spPr>
      </p:pic>
      <p:sp>
        <p:nvSpPr>
          <p:cNvPr id="6" name="TextBox 5"/>
          <p:cNvSpPr txBox="1"/>
          <p:nvPr/>
        </p:nvSpPr>
        <p:spPr>
          <a:xfrm>
            <a:off x="502765" y="528506"/>
            <a:ext cx="11417092" cy="1200329"/>
          </a:xfrm>
          <a:prstGeom prst="rect">
            <a:avLst/>
          </a:prstGeom>
          <a:noFill/>
        </p:spPr>
        <p:txBody>
          <a:bodyPr wrap="square" rtlCol="0">
            <a:spAutoFit/>
          </a:bodyPr>
          <a:lstStyle/>
          <a:p>
            <a:pPr algn="ctr"/>
            <a:r>
              <a:rPr lang="en-US" sz="7200" dirty="0"/>
              <a:t>Answers at the speed of click!</a:t>
            </a:r>
            <a:endParaRPr lang="en-US" dirty="0"/>
          </a:p>
        </p:txBody>
      </p:sp>
      <p:pic>
        <p:nvPicPr>
          <p:cNvPr id="2" name="Picture 1"/>
          <p:cNvPicPr>
            <a:picLocks noChangeAspect="1"/>
          </p:cNvPicPr>
          <p:nvPr/>
        </p:nvPicPr>
        <p:blipFill>
          <a:blip r:embed="rId3"/>
          <a:stretch>
            <a:fillRect/>
          </a:stretch>
        </p:blipFill>
        <p:spPr>
          <a:xfrm>
            <a:off x="793236" y="2869502"/>
            <a:ext cx="5905500" cy="2762250"/>
          </a:xfrm>
          <a:prstGeom prst="rect">
            <a:avLst/>
          </a:prstGeom>
        </p:spPr>
      </p:pic>
    </p:spTree>
    <p:extLst>
      <p:ext uri="{BB962C8B-B14F-4D97-AF65-F5344CB8AC3E}">
        <p14:creationId xmlns:p14="http://schemas.microsoft.com/office/powerpoint/2010/main" val="364064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Us</a:t>
            </a:r>
          </a:p>
        </p:txBody>
      </p:sp>
      <p:sp>
        <p:nvSpPr>
          <p:cNvPr id="3" name="Content Placeholder 2"/>
          <p:cNvSpPr>
            <a:spLocks noGrp="1"/>
          </p:cNvSpPr>
          <p:nvPr>
            <p:ph idx="1"/>
          </p:nvPr>
        </p:nvSpPr>
        <p:spPr/>
        <p:txBody>
          <a:bodyPr/>
          <a:lstStyle/>
          <a:p>
            <a:r>
              <a:rPr lang="en-US" dirty="0"/>
              <a:t>Founded in 2004</a:t>
            </a:r>
          </a:p>
          <a:p>
            <a:r>
              <a:rPr lang="en-US" dirty="0"/>
              <a:t>Brain-child of Dr. Richard Soltero</a:t>
            </a:r>
          </a:p>
          <a:p>
            <a:pPr lvl="1"/>
            <a:r>
              <a:rPr lang="en-US" dirty="0"/>
              <a:t>30 + years of experience in pharmaceutical, biotech and IT</a:t>
            </a:r>
          </a:p>
          <a:p>
            <a:pPr lvl="1"/>
            <a:r>
              <a:rPr lang="en-US" dirty="0"/>
              <a:t>R&amp;D leadership at Ciba-Geigy, Berlex, Johnson &amp; Johnson</a:t>
            </a:r>
          </a:p>
          <a:p>
            <a:pPr lvl="1"/>
            <a:r>
              <a:rPr lang="en-US" dirty="0"/>
              <a:t>Global VP at SmithKline Beecham and AAI  </a:t>
            </a:r>
          </a:p>
          <a:p>
            <a:pPr lvl="1"/>
            <a:r>
              <a:rPr lang="en-US" dirty="0"/>
              <a:t>Created systems to make GMP compliance easy</a:t>
            </a:r>
          </a:p>
          <a:p>
            <a:pPr lvl="1"/>
            <a:r>
              <a:rPr lang="en-US" dirty="0"/>
              <a:t>Realized that cloud-based EBR could fill an unmet need</a:t>
            </a:r>
          </a:p>
          <a:p>
            <a:r>
              <a:rPr lang="en-US" dirty="0"/>
              <a:t> First affordable cloud-based EBR that meets Part 11 and FDA requirements</a:t>
            </a:r>
          </a:p>
          <a:p>
            <a:pPr lvl="1"/>
            <a:endParaRPr lang="en-US" dirty="0"/>
          </a:p>
        </p:txBody>
      </p:sp>
    </p:spTree>
    <p:extLst>
      <p:ext uri="{BB962C8B-B14F-4D97-AF65-F5344CB8AC3E}">
        <p14:creationId xmlns:p14="http://schemas.microsoft.com/office/powerpoint/2010/main" val="1002057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27138" y="164124"/>
            <a:ext cx="10131425" cy="1453662"/>
          </a:xfrm>
          <a:prstGeom prst="rect">
            <a:avLst/>
          </a:prstGeom>
        </p:spPr>
        <p:txBody>
          <a:bodyPr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gn="ctr" fontAlgn="auto">
              <a:spcAft>
                <a:spcPts val="0"/>
              </a:spcAft>
              <a:defRPr/>
            </a:pPr>
            <a:r>
              <a:rPr lang="en-US" dirty="0"/>
              <a:t>FDA Requires SOPs for GMP Compliance</a:t>
            </a:r>
          </a:p>
        </p:txBody>
      </p:sp>
      <p:pic>
        <p:nvPicPr>
          <p:cNvPr id="25603" name="Content Placeholder 5" descr="Gretchen Drawing 5 ICON WHOLE.pn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15500" y="1146464"/>
            <a:ext cx="7864475" cy="5695950"/>
          </a:xfrm>
        </p:spPr>
      </p:pic>
      <p:sp>
        <p:nvSpPr>
          <p:cNvPr id="5" name="Content Placeholder 2"/>
          <p:cNvSpPr txBox="1">
            <a:spLocks/>
          </p:cNvSpPr>
          <p:nvPr/>
        </p:nvSpPr>
        <p:spPr>
          <a:xfrm>
            <a:off x="8091576" y="2950233"/>
            <a:ext cx="4033759" cy="31232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Full Set</a:t>
            </a:r>
          </a:p>
          <a:p>
            <a:pPr marL="914400" lvl="1" indent="-457200"/>
            <a:r>
              <a:rPr lang="en-US" sz="1600" dirty="0"/>
              <a:t>105 SOPs and Policies</a:t>
            </a:r>
            <a:endParaRPr lang="en-US" sz="1000" dirty="0"/>
          </a:p>
          <a:p>
            <a:pPr marL="457200" indent="-457200"/>
            <a:r>
              <a:rPr lang="en-US" sz="1800" dirty="0"/>
              <a:t>Core set </a:t>
            </a:r>
          </a:p>
          <a:p>
            <a:pPr marL="914400" lvl="1" indent="-457200"/>
            <a:r>
              <a:rPr lang="en-US" sz="1600" dirty="0"/>
              <a:t>30 SOPs and Policies cover InstantGMP™</a:t>
            </a:r>
          </a:p>
          <a:p>
            <a:pPr marL="457200" lvl="1" indent="0">
              <a:buFont typeface="Arial" panose="020B0604020202020204" pitchFamily="34" charset="0"/>
              <a:buNone/>
            </a:pPr>
            <a:endParaRPr lang="en-US" sz="1600" dirty="0"/>
          </a:p>
          <a:p>
            <a:pPr marL="457200" indent="-457200"/>
            <a:r>
              <a:rPr lang="en-US" sz="1800" dirty="0"/>
              <a:t>Holding and Distribution Set</a:t>
            </a:r>
          </a:p>
          <a:p>
            <a:pPr marL="914400" lvl="1" indent="-457200"/>
            <a:r>
              <a:rPr lang="en-US" sz="1600" dirty="0"/>
              <a:t>65 SOPs and Policies for any Holding and Distribution companies</a:t>
            </a:r>
          </a:p>
        </p:txBody>
      </p:sp>
    </p:spTree>
    <p:extLst>
      <p:ext uri="{BB962C8B-B14F-4D97-AF65-F5344CB8AC3E}">
        <p14:creationId xmlns:p14="http://schemas.microsoft.com/office/powerpoint/2010/main" val="443882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0571" y="139407"/>
            <a:ext cx="6227779" cy="649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4590110" y="1575303"/>
            <a:ext cx="4260510" cy="160327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590110" y="2634558"/>
            <a:ext cx="4260510" cy="66347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122755" y="3406667"/>
            <a:ext cx="3727865" cy="1896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6418910" y="3501510"/>
            <a:ext cx="2431710" cy="94313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820959" y="3596354"/>
            <a:ext cx="2029661" cy="155611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6926136" y="3704990"/>
            <a:ext cx="1924484" cy="20620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8850203" y="2810268"/>
            <a:ext cx="3341797" cy="461665"/>
          </a:xfrm>
          <a:prstGeom prst="rect">
            <a:avLst/>
          </a:prstGeom>
          <a:noFill/>
        </p:spPr>
        <p:txBody>
          <a:bodyPr wrap="square" rtlCol="0">
            <a:spAutoFit/>
          </a:bodyPr>
          <a:lstStyle/>
          <a:p>
            <a:pPr marL="342900" indent="-342900">
              <a:buFont typeface="+mj-lt"/>
              <a:buAutoNum type="arabicPeriod"/>
            </a:pPr>
            <a:r>
              <a:rPr lang="en-US" sz="2400" b="1" dirty="0"/>
              <a:t>Log in</a:t>
            </a:r>
          </a:p>
        </p:txBody>
      </p:sp>
      <p:pic>
        <p:nvPicPr>
          <p:cNvPr id="5" name="Picture 4"/>
          <p:cNvPicPr>
            <a:picLocks noChangeAspect="1"/>
          </p:cNvPicPr>
          <p:nvPr/>
        </p:nvPicPr>
        <p:blipFill>
          <a:blip r:embed="rId3"/>
          <a:stretch>
            <a:fillRect/>
          </a:stretch>
        </p:blipFill>
        <p:spPr>
          <a:xfrm>
            <a:off x="9344025" y="8513"/>
            <a:ext cx="2847975" cy="1609725"/>
          </a:xfrm>
          <a:prstGeom prst="rect">
            <a:avLst/>
          </a:prstGeom>
        </p:spPr>
      </p:pic>
      <p:pic>
        <p:nvPicPr>
          <p:cNvPr id="4" name="Picture 3"/>
          <p:cNvPicPr>
            <a:picLocks noChangeAspect="1"/>
          </p:cNvPicPr>
          <p:nvPr/>
        </p:nvPicPr>
        <p:blipFill>
          <a:blip r:embed="rId4"/>
          <a:stretch>
            <a:fillRect/>
          </a:stretch>
        </p:blipFill>
        <p:spPr>
          <a:xfrm>
            <a:off x="8518155" y="1057796"/>
            <a:ext cx="1836421" cy="123321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2790" y="30084"/>
            <a:ext cx="2371694" cy="1807639"/>
          </a:xfrm>
          <a:prstGeom prst="rect">
            <a:avLst/>
          </a:prstGeom>
        </p:spPr>
      </p:pic>
      <p:sp>
        <p:nvSpPr>
          <p:cNvPr id="19" name="TextBox 18"/>
          <p:cNvSpPr txBox="1"/>
          <p:nvPr/>
        </p:nvSpPr>
        <p:spPr>
          <a:xfrm>
            <a:off x="8850203" y="3600434"/>
            <a:ext cx="3341797" cy="738664"/>
          </a:xfrm>
          <a:prstGeom prst="rect">
            <a:avLst/>
          </a:prstGeom>
          <a:noFill/>
        </p:spPr>
        <p:txBody>
          <a:bodyPr wrap="square" rtlCol="0">
            <a:spAutoFit/>
          </a:bodyPr>
          <a:lstStyle/>
          <a:p>
            <a:r>
              <a:rPr lang="en-US" sz="2400" b="1" dirty="0"/>
              <a:t>3.  Scan &amp; Get Weight</a:t>
            </a:r>
            <a:br>
              <a:rPr lang="en-US" b="1" dirty="0"/>
            </a:br>
            <a:r>
              <a:rPr lang="en-US" b="1" i="1" dirty="0"/>
              <a:t>(integrated scales via IoT)</a:t>
            </a:r>
          </a:p>
        </p:txBody>
      </p:sp>
      <p:sp>
        <p:nvSpPr>
          <p:cNvPr id="21" name="TextBox 20"/>
          <p:cNvSpPr txBox="1"/>
          <p:nvPr/>
        </p:nvSpPr>
        <p:spPr>
          <a:xfrm>
            <a:off x="8846862" y="3185881"/>
            <a:ext cx="3341797" cy="461665"/>
          </a:xfrm>
          <a:prstGeom prst="rect">
            <a:avLst/>
          </a:prstGeom>
          <a:noFill/>
        </p:spPr>
        <p:txBody>
          <a:bodyPr wrap="square" rtlCol="0">
            <a:spAutoFit/>
          </a:bodyPr>
          <a:lstStyle/>
          <a:p>
            <a:r>
              <a:rPr lang="en-US" sz="2400" b="1" dirty="0"/>
              <a:t>2.  Barcode Wand</a:t>
            </a: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91263" y="4682643"/>
            <a:ext cx="3680078" cy="1008372"/>
          </a:xfrm>
          <a:prstGeom prst="rect">
            <a:avLst/>
          </a:prstGeom>
        </p:spPr>
      </p:pic>
    </p:spTree>
    <p:extLst>
      <p:ext uri="{BB962C8B-B14F-4D97-AF65-F5344CB8AC3E}">
        <p14:creationId xmlns:p14="http://schemas.microsoft.com/office/powerpoint/2010/main" val="82530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wipe(up)">
                                      <p:cBhvr>
                                        <p:cTn id="7" dur="100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down)">
                                      <p:cBhvr>
                                        <p:cTn id="57" dur="5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up)">
                                      <p:cBhvr>
                                        <p:cTn id="62" dur="500"/>
                                        <p:tgtEl>
                                          <p:spTgt spid="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20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p:cNvPicPr>
            <a:picLocks noChangeAspect="1"/>
          </p:cNvPicPr>
          <p:nvPr/>
        </p:nvPicPr>
        <p:blipFill>
          <a:blip r:embed="rId2">
            <a:extLst>
              <a:ext uri="{BEBA8EAE-BF5A-486C-A8C5-ECC9F3942E4B}">
                <a14:imgProps xmlns:a14="http://schemas.microsoft.com/office/drawing/2010/main">
                  <a14:imgLayer r:embed="rId3">
                    <a14:imgEffect>
                      <a14:sharpenSoften amount="-44000"/>
                    </a14:imgEffect>
                    <a14:imgEffect>
                      <a14:brightnessContrast bright="-6000" contrast="-100000"/>
                    </a14:imgEffect>
                  </a14:imgLayer>
                </a14:imgProps>
              </a:ext>
              <a:ext uri="{28A0092B-C50C-407E-A947-70E740481C1C}">
                <a14:useLocalDpi xmlns:a14="http://schemas.microsoft.com/office/drawing/2010/main" val="0"/>
              </a:ext>
            </a:extLst>
          </a:blip>
          <a:srcRect/>
          <a:stretch>
            <a:fillRect/>
          </a:stretch>
        </p:blipFill>
        <p:spPr bwMode="auto">
          <a:xfrm>
            <a:off x="640571" y="139407"/>
            <a:ext cx="6227779" cy="649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4590110" y="1575303"/>
            <a:ext cx="4260510" cy="160327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590110" y="2634558"/>
            <a:ext cx="4260510" cy="66347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122755" y="3406667"/>
            <a:ext cx="3727865" cy="1896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6418910" y="3501510"/>
            <a:ext cx="2431710" cy="94313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820959" y="3596354"/>
            <a:ext cx="2029661" cy="155611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6926136" y="3704990"/>
            <a:ext cx="1924484" cy="20620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8850620" y="2735283"/>
            <a:ext cx="2429998" cy="1375515"/>
            <a:chOff x="8850620" y="2735283"/>
            <a:chExt cx="2429998" cy="1375515"/>
          </a:xfrm>
        </p:grpSpPr>
        <p:pic>
          <p:nvPicPr>
            <p:cNvPr id="3" name="Picture 2"/>
            <p:cNvPicPr>
              <a:picLocks noChangeAspect="1"/>
            </p:cNvPicPr>
            <p:nvPr/>
          </p:nvPicPr>
          <p:blipFill>
            <a:blip r:embed="rId4"/>
            <a:stretch>
              <a:fillRect/>
            </a:stretch>
          </p:blipFill>
          <p:spPr>
            <a:xfrm>
              <a:off x="8850620" y="2735283"/>
              <a:ext cx="2429998" cy="1375515"/>
            </a:xfrm>
            <a:prstGeom prst="rect">
              <a:avLst/>
            </a:prstGeom>
          </p:spPr>
        </p:pic>
        <p:sp>
          <p:nvSpPr>
            <p:cNvPr id="29" name="Rectangle 28"/>
            <p:cNvSpPr/>
            <p:nvPr/>
          </p:nvSpPr>
          <p:spPr>
            <a:xfrm>
              <a:off x="9270335" y="3188628"/>
              <a:ext cx="1547027" cy="400110"/>
            </a:xfrm>
            <a:prstGeom prst="rect">
              <a:avLst/>
            </a:prstGeom>
            <a:noFill/>
          </p:spPr>
          <p:txBody>
            <a:bodyPr wrap="non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Secure Cloud</a:t>
              </a:r>
            </a:p>
          </p:txBody>
        </p:sp>
      </p:grpSp>
      <p:sp>
        <p:nvSpPr>
          <p:cNvPr id="16384" name="Rectangle 16383"/>
          <p:cNvSpPr/>
          <p:nvPr/>
        </p:nvSpPr>
        <p:spPr>
          <a:xfrm>
            <a:off x="8350500" y="968861"/>
            <a:ext cx="3450736" cy="461665"/>
          </a:xfrm>
          <a:prstGeom prst="rect">
            <a:avLst/>
          </a:prstGeom>
        </p:spPr>
        <p:txBody>
          <a:bodyPr wrap="square">
            <a:spAutoFit/>
          </a:bodyPr>
          <a:lstStyle/>
          <a:p>
            <a:pPr algn="ctr"/>
            <a:r>
              <a:rPr lang="en-US" sz="2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Your Company</a:t>
            </a:r>
          </a:p>
        </p:txBody>
      </p:sp>
      <p:sp>
        <p:nvSpPr>
          <p:cNvPr id="16385" name="Up-Down Arrow 16384"/>
          <p:cNvSpPr/>
          <p:nvPr/>
        </p:nvSpPr>
        <p:spPr>
          <a:xfrm>
            <a:off x="9830507" y="1430526"/>
            <a:ext cx="490722" cy="129526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p:nvGrpSpPr>
        <p:grpSpPr>
          <a:xfrm>
            <a:off x="8899645" y="3999134"/>
            <a:ext cx="2315175" cy="1677388"/>
            <a:chOff x="8651869" y="5057796"/>
            <a:chExt cx="2315175" cy="1195293"/>
          </a:xfrm>
        </p:grpSpPr>
        <p:sp>
          <p:nvSpPr>
            <p:cNvPr id="5" name="Rectangle 4"/>
            <p:cNvSpPr/>
            <p:nvPr/>
          </p:nvSpPr>
          <p:spPr>
            <a:xfrm>
              <a:off x="8651869" y="5057796"/>
              <a:ext cx="837473" cy="369332"/>
            </a:xfrm>
            <a:prstGeom prst="rect">
              <a:avLst/>
            </a:prstGeom>
            <a:noFill/>
          </p:spPr>
          <p:txBody>
            <a:bodyPr wrap="none" lIns="91440" tIns="45720" rIns="91440" bIns="45720">
              <a:spAutoFit/>
            </a:bodyPr>
            <a:lstStyle/>
            <a:p>
              <a:pPr algn="ctr"/>
              <a:r>
                <a:rPr lang="en-US" dirty="0">
                  <a:ln w="0"/>
                  <a:effectLst>
                    <a:outerShdw blurRad="38100" dist="19050" dir="2700000" algn="tl" rotWithShape="0">
                      <a:schemeClr val="dk1">
                        <a:alpha val="40000"/>
                      </a:schemeClr>
                    </a:outerShdw>
                  </a:effectLst>
                </a:rPr>
                <a:t>Digital.</a:t>
              </a:r>
            </a:p>
          </p:txBody>
        </p:sp>
        <p:sp>
          <p:nvSpPr>
            <p:cNvPr id="7" name="Rectangle 6"/>
            <p:cNvSpPr/>
            <p:nvPr/>
          </p:nvSpPr>
          <p:spPr>
            <a:xfrm>
              <a:off x="9030461" y="5322228"/>
              <a:ext cx="1298304" cy="369332"/>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Automated.</a:t>
              </a:r>
            </a:p>
          </p:txBody>
        </p:sp>
        <p:sp>
          <p:nvSpPr>
            <p:cNvPr id="19" name="Rectangle 18"/>
            <p:cNvSpPr/>
            <p:nvPr/>
          </p:nvSpPr>
          <p:spPr>
            <a:xfrm>
              <a:off x="9564548" y="5594204"/>
              <a:ext cx="1140249" cy="369332"/>
            </a:xfrm>
            <a:prstGeom prst="rect">
              <a:avLst/>
            </a:prstGeom>
            <a:noFill/>
          </p:spPr>
          <p:txBody>
            <a:bodyPr wrap="none" lIns="91440" tIns="45720" rIns="91440" bIns="45720">
              <a:spAutoFit/>
            </a:bodyPr>
            <a:lstStyle/>
            <a:p>
              <a:pPr algn="ctr"/>
              <a:r>
                <a:rPr lang="en-US" dirty="0">
                  <a:ln w="0"/>
                  <a:effectLst>
                    <a:outerShdw blurRad="38100" dist="19050" dir="2700000" algn="tl" rotWithShape="0">
                      <a:schemeClr val="dk1">
                        <a:alpha val="40000"/>
                      </a:schemeClr>
                    </a:outerShdw>
                  </a:effectLst>
                </a:rPr>
                <a:t>Traceable.</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21" name="Rectangle 20"/>
            <p:cNvSpPr/>
            <p:nvPr/>
          </p:nvSpPr>
          <p:spPr>
            <a:xfrm>
              <a:off x="10107513" y="5883757"/>
              <a:ext cx="859531" cy="369332"/>
            </a:xfrm>
            <a:prstGeom prst="rect">
              <a:avLst/>
            </a:prstGeom>
            <a:noFill/>
          </p:spPr>
          <p:txBody>
            <a:bodyPr wrap="none" lIns="91440" tIns="45720" rIns="91440" bIns="45720">
              <a:spAutoFit/>
            </a:bodyPr>
            <a:lstStyle/>
            <a:p>
              <a:pPr algn="ctr"/>
              <a:r>
                <a:rPr lang="en-US" dirty="0">
                  <a:ln w="0"/>
                  <a:effectLst>
                    <a:outerShdw blurRad="38100" dist="19050" dir="2700000" algn="tl" rotWithShape="0">
                      <a:schemeClr val="dk1">
                        <a:alpha val="40000"/>
                      </a:schemeClr>
                    </a:outerShdw>
                  </a:effectLst>
                </a:rPr>
                <a:t>Visible.</a:t>
              </a:r>
              <a:endParaRPr lang="en-US" b="0" cap="none" spc="0" dirty="0">
                <a:ln w="0"/>
                <a:solidFill>
                  <a:schemeClr val="tx1"/>
                </a:solidFill>
                <a:effectLst>
                  <a:outerShdw blurRad="38100" dist="19050" dir="2700000" algn="tl" rotWithShape="0">
                    <a:schemeClr val="dk1">
                      <a:alpha val="40000"/>
                    </a:schemeClr>
                  </a:outerShdw>
                </a:effectLst>
              </a:endParaRPr>
            </a:p>
          </p:txBody>
        </p:sp>
      </p:grpSp>
      <p:sp>
        <p:nvSpPr>
          <p:cNvPr id="22" name="Rectangle 21"/>
          <p:cNvSpPr/>
          <p:nvPr/>
        </p:nvSpPr>
        <p:spPr>
          <a:xfrm>
            <a:off x="10775235" y="5539899"/>
            <a:ext cx="1224502" cy="369332"/>
          </a:xfrm>
          <a:prstGeom prst="rect">
            <a:avLst/>
          </a:prstGeom>
          <a:noFill/>
        </p:spPr>
        <p:txBody>
          <a:bodyPr wrap="none" lIns="91440" tIns="45720" rIns="91440" bIns="45720">
            <a:spAutoFit/>
          </a:bodyPr>
          <a:lstStyle/>
          <a:p>
            <a:pPr algn="ctr"/>
            <a:r>
              <a:rPr lang="en-US" dirty="0">
                <a:ln w="0"/>
                <a:effectLst>
                  <a:outerShdw blurRad="38100" dist="19050" dir="2700000" algn="tl" rotWithShape="0">
                    <a:schemeClr val="dk1">
                      <a:alpha val="40000"/>
                    </a:schemeClr>
                  </a:outerShdw>
                </a:effectLst>
              </a:rPr>
              <a:t>Compliant!</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7117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6385"/>
                                        </p:tgtEl>
                                        <p:attrNameLst>
                                          <p:attrName>style.visibility</p:attrName>
                                        </p:attrNameLst>
                                      </p:cBhvr>
                                      <p:to>
                                        <p:strVal val="visible"/>
                                      </p:to>
                                    </p:set>
                                    <p:animEffect transition="in" filter="wipe(down)">
                                      <p:cBhvr>
                                        <p:cTn id="11" dur="500"/>
                                        <p:tgtEl>
                                          <p:spTgt spid="1638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384"/>
                                        </p:tgtEl>
                                        <p:attrNameLst>
                                          <p:attrName>style.visibility</p:attrName>
                                        </p:attrNameLst>
                                      </p:cBhvr>
                                      <p:to>
                                        <p:strVal val="visible"/>
                                      </p:to>
                                    </p:set>
                                    <p:animEffect transition="in" filter="fade">
                                      <p:cBhvr>
                                        <p:cTn id="16" dur="500"/>
                                        <p:tgtEl>
                                          <p:spTgt spid="1638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10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 grpId="0"/>
      <p:bldP spid="16385" grpId="0" animBg="1"/>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Included</a:t>
            </a:r>
          </a:p>
        </p:txBody>
      </p:sp>
      <p:sp>
        <p:nvSpPr>
          <p:cNvPr id="3" name="Content Placeholder 2"/>
          <p:cNvSpPr>
            <a:spLocks noGrp="1"/>
          </p:cNvSpPr>
          <p:nvPr>
            <p:ph idx="1"/>
          </p:nvPr>
        </p:nvSpPr>
        <p:spPr/>
        <p:txBody>
          <a:bodyPr>
            <a:normAutofit/>
          </a:bodyPr>
          <a:lstStyle/>
          <a:p>
            <a:r>
              <a:rPr lang="en-US" u="sng" dirty="0"/>
              <a:t>Software Training </a:t>
            </a:r>
            <a:r>
              <a:rPr lang="en-US" dirty="0"/>
              <a:t>included with license–structured, interactive program</a:t>
            </a:r>
          </a:p>
          <a:p>
            <a:pPr lvl="1"/>
            <a:r>
              <a:rPr lang="en-US" dirty="0"/>
              <a:t>Orientation - An overview presentation of the software, the regulations, and explanation of the software's workflows.</a:t>
            </a:r>
          </a:p>
          <a:p>
            <a:pPr lvl="1"/>
            <a:endParaRPr lang="en-US" dirty="0"/>
          </a:p>
          <a:p>
            <a:pPr lvl="1"/>
            <a:r>
              <a:rPr lang="en-US" dirty="0"/>
              <a:t>Software Training - A section-by-section tutorial given to the Project Manager and Quality Manager chosen by the customer</a:t>
            </a:r>
          </a:p>
          <a:p>
            <a:pPr lvl="1"/>
            <a:endParaRPr lang="en-US" dirty="0"/>
          </a:p>
          <a:p>
            <a:pPr lvl="1"/>
            <a:r>
              <a:rPr lang="en-US" dirty="0"/>
              <a:t>Training videos with step by step instructions through all modules available on-line</a:t>
            </a:r>
          </a:p>
          <a:p>
            <a:pPr lvl="1"/>
            <a:endParaRPr lang="en-US" dirty="0"/>
          </a:p>
        </p:txBody>
      </p:sp>
    </p:spTree>
    <p:extLst>
      <p:ext uri="{BB962C8B-B14F-4D97-AF65-F5344CB8AC3E}">
        <p14:creationId xmlns:p14="http://schemas.microsoft.com/office/powerpoint/2010/main" val="2368838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Validation Support</a:t>
            </a:r>
          </a:p>
        </p:txBody>
      </p:sp>
      <p:sp>
        <p:nvSpPr>
          <p:cNvPr id="3" name="Content Placeholder 2"/>
          <p:cNvSpPr>
            <a:spLocks noGrp="1"/>
          </p:cNvSpPr>
          <p:nvPr>
            <p:ph idx="1"/>
          </p:nvPr>
        </p:nvSpPr>
        <p:spPr/>
        <p:txBody>
          <a:bodyPr>
            <a:normAutofit lnSpcReduction="10000"/>
          </a:bodyPr>
          <a:lstStyle/>
          <a:p>
            <a:r>
              <a:rPr lang="en-US" dirty="0"/>
              <a:t>Validation Package</a:t>
            </a:r>
          </a:p>
          <a:p>
            <a:pPr lvl="1"/>
            <a:r>
              <a:rPr lang="en-US" dirty="0"/>
              <a:t>Validation Summary Reports</a:t>
            </a:r>
          </a:p>
          <a:p>
            <a:pPr lvl="1"/>
            <a:r>
              <a:rPr lang="en-US" dirty="0"/>
              <a:t>OQ Protocol and Test Scripts</a:t>
            </a:r>
          </a:p>
          <a:p>
            <a:pPr lvl="1"/>
            <a:r>
              <a:rPr lang="en-US" dirty="0"/>
              <a:t>Interim OQ Summary Reports</a:t>
            </a:r>
          </a:p>
          <a:p>
            <a:endParaRPr lang="en-US" dirty="0"/>
          </a:p>
          <a:p>
            <a:r>
              <a:rPr lang="en-US" dirty="0"/>
              <a:t>Validation complies with:</a:t>
            </a:r>
          </a:p>
          <a:p>
            <a:pPr lvl="1"/>
            <a:r>
              <a:rPr lang="en-US" dirty="0"/>
              <a:t>21 CFR part 11: Electronic Documentation and Electronic Signatures</a:t>
            </a:r>
          </a:p>
          <a:p>
            <a:pPr lvl="1"/>
            <a:r>
              <a:rPr lang="en-US" dirty="0"/>
              <a:t>Good Automated Manufacturing Practice (GAMP 5)</a:t>
            </a:r>
          </a:p>
          <a:p>
            <a:pPr lvl="1"/>
            <a:r>
              <a:rPr lang="en-US" dirty="0"/>
              <a:t>FDA: General Principles of Software Validation</a:t>
            </a:r>
          </a:p>
          <a:p>
            <a:pPr marL="0" indent="0">
              <a:buNone/>
            </a:pPr>
            <a:br>
              <a:rPr lang="en-US" dirty="0"/>
            </a:br>
            <a:endParaRPr lang="en-US" dirty="0"/>
          </a:p>
        </p:txBody>
      </p:sp>
    </p:spTree>
    <p:extLst>
      <p:ext uri="{BB962C8B-B14F-4D97-AF65-F5344CB8AC3E}">
        <p14:creationId xmlns:p14="http://schemas.microsoft.com/office/powerpoint/2010/main" val="1570814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Customized Guidance – </a:t>
            </a:r>
            <a:r>
              <a:rPr lang="en-US" i="1" dirty="0"/>
              <a:t>(optional service)</a:t>
            </a:r>
          </a:p>
        </p:txBody>
      </p:sp>
      <p:sp>
        <p:nvSpPr>
          <p:cNvPr id="3" name="Content Placeholder 2"/>
          <p:cNvSpPr>
            <a:spLocks noGrp="1"/>
          </p:cNvSpPr>
          <p:nvPr>
            <p:ph idx="1"/>
          </p:nvPr>
        </p:nvSpPr>
        <p:spPr/>
        <p:txBody>
          <a:bodyPr>
            <a:normAutofit/>
          </a:bodyPr>
          <a:lstStyle/>
          <a:p>
            <a:pPr marL="457200" lvl="1" indent="0">
              <a:buNone/>
            </a:pPr>
            <a:r>
              <a:rPr lang="en-US" b="1" dirty="0"/>
              <a:t>Implementation Program</a:t>
            </a:r>
          </a:p>
          <a:p>
            <a:pPr lvl="1"/>
            <a:r>
              <a:rPr lang="en-US" sz="2000" dirty="0"/>
              <a:t>Process Evaluation and Consulting – </a:t>
            </a:r>
            <a:r>
              <a:rPr lang="en-US" sz="2000" i="1" dirty="0"/>
              <a:t>review of your company’s current production workflows</a:t>
            </a:r>
          </a:p>
          <a:p>
            <a:pPr lvl="1"/>
            <a:r>
              <a:rPr lang="en-US" sz="2000" dirty="0"/>
              <a:t>Map company specific batch production related work flows</a:t>
            </a:r>
          </a:p>
          <a:p>
            <a:pPr lvl="1"/>
            <a:r>
              <a:rPr lang="en-US" sz="2000" dirty="0"/>
              <a:t>Plan out the transition from manual systems to electronic batch records</a:t>
            </a:r>
          </a:p>
          <a:p>
            <a:pPr lvl="1"/>
            <a:r>
              <a:rPr lang="en-US" sz="2000" dirty="0"/>
              <a:t>Create company specific Master Production Records (MPR)</a:t>
            </a:r>
          </a:p>
          <a:p>
            <a:pPr lvl="1"/>
            <a:r>
              <a:rPr lang="en-US" sz="2000" dirty="0"/>
              <a:t>Guide the implementation and roll out to all users</a:t>
            </a:r>
          </a:p>
        </p:txBody>
      </p:sp>
      <p:pic>
        <p:nvPicPr>
          <p:cNvPr id="4" name="Picture 3"/>
          <p:cNvPicPr>
            <a:picLocks noChangeAspect="1"/>
          </p:cNvPicPr>
          <p:nvPr/>
        </p:nvPicPr>
        <p:blipFill>
          <a:blip r:embed="rId2"/>
          <a:stretch>
            <a:fillRect/>
          </a:stretch>
        </p:blipFill>
        <p:spPr>
          <a:xfrm>
            <a:off x="5098774" y="3992579"/>
            <a:ext cx="4759936" cy="2558466"/>
          </a:xfrm>
          <a:prstGeom prst="rect">
            <a:avLst/>
          </a:prstGeom>
        </p:spPr>
      </p:pic>
      <p:pic>
        <p:nvPicPr>
          <p:cNvPr id="8" name="Picture 7"/>
          <p:cNvPicPr>
            <a:picLocks noChangeAspect="1"/>
          </p:cNvPicPr>
          <p:nvPr/>
        </p:nvPicPr>
        <p:blipFill>
          <a:blip r:embed="rId3"/>
          <a:stretch>
            <a:fillRect/>
          </a:stretch>
        </p:blipFill>
        <p:spPr>
          <a:xfrm>
            <a:off x="1760764" y="4262162"/>
            <a:ext cx="2857500" cy="2019300"/>
          </a:xfrm>
          <a:prstGeom prst="rect">
            <a:avLst/>
          </a:prstGeom>
        </p:spPr>
      </p:pic>
    </p:spTree>
    <p:extLst>
      <p:ext uri="{BB962C8B-B14F-4D97-AF65-F5344CB8AC3E}">
        <p14:creationId xmlns:p14="http://schemas.microsoft.com/office/powerpoint/2010/main" val="256809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01989" y="3275860"/>
            <a:ext cx="5566299" cy="1200329"/>
          </a:xfrm>
          <a:prstGeom prst="rect">
            <a:avLst/>
          </a:prstGeom>
          <a:noFill/>
        </p:spPr>
        <p:txBody>
          <a:bodyPr wrap="square" rtlCol="0">
            <a:spAutoFit/>
          </a:bodyPr>
          <a:lstStyle/>
          <a:p>
            <a:r>
              <a:rPr lang="en-US" sz="7200" dirty="0"/>
              <a:t>Questions?</a:t>
            </a:r>
          </a:p>
        </p:txBody>
      </p:sp>
    </p:spTree>
    <p:extLst>
      <p:ext uri="{BB962C8B-B14F-4D97-AF65-F5344CB8AC3E}">
        <p14:creationId xmlns:p14="http://schemas.microsoft.com/office/powerpoint/2010/main" val="173872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p:cNvPicPr>
            <a:picLocks noChangeAspect="1"/>
          </p:cNvPicPr>
          <p:nvPr/>
        </p:nvPicPr>
        <p:blipFill>
          <a:blip r:embed="rId2">
            <a:extLst>
              <a:ext uri="{BEBA8EAE-BF5A-486C-A8C5-ECC9F3942E4B}">
                <a14:imgProps xmlns:a14="http://schemas.microsoft.com/office/drawing/2010/main">
                  <a14:imgLayer r:embed="rId3">
                    <a14:imgEffect>
                      <a14:sharpenSoften amount="-44000"/>
                    </a14:imgEffect>
                    <a14:imgEffect>
                      <a14:brightnessContrast bright="-6000" contrast="-100000"/>
                    </a14:imgEffect>
                  </a14:imgLayer>
                </a14:imgProps>
              </a:ext>
              <a:ext uri="{28A0092B-C50C-407E-A947-70E740481C1C}">
                <a14:useLocalDpi xmlns:a14="http://schemas.microsoft.com/office/drawing/2010/main" val="0"/>
              </a:ext>
            </a:extLst>
          </a:blip>
          <a:srcRect/>
          <a:stretch>
            <a:fillRect/>
          </a:stretch>
        </p:blipFill>
        <p:spPr bwMode="auto">
          <a:xfrm>
            <a:off x="640571" y="139407"/>
            <a:ext cx="6227779" cy="649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4590110" y="1575303"/>
            <a:ext cx="4260510" cy="160327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590110" y="2634558"/>
            <a:ext cx="4260510" cy="66347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122755" y="3406667"/>
            <a:ext cx="3727865" cy="1896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6418910" y="3501510"/>
            <a:ext cx="2431710" cy="94313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820959" y="3596354"/>
            <a:ext cx="2029661" cy="155611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6926136" y="3704990"/>
            <a:ext cx="1924484" cy="20620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8850620" y="2735283"/>
            <a:ext cx="2429998" cy="1375515"/>
            <a:chOff x="8850620" y="2735283"/>
            <a:chExt cx="2429998" cy="1375515"/>
          </a:xfrm>
        </p:grpSpPr>
        <p:pic>
          <p:nvPicPr>
            <p:cNvPr id="3" name="Picture 2"/>
            <p:cNvPicPr>
              <a:picLocks noChangeAspect="1"/>
            </p:cNvPicPr>
            <p:nvPr/>
          </p:nvPicPr>
          <p:blipFill>
            <a:blip r:embed="rId4"/>
            <a:stretch>
              <a:fillRect/>
            </a:stretch>
          </p:blipFill>
          <p:spPr>
            <a:xfrm>
              <a:off x="8850620" y="2735283"/>
              <a:ext cx="2429998" cy="1375515"/>
            </a:xfrm>
            <a:prstGeom prst="rect">
              <a:avLst/>
            </a:prstGeom>
          </p:spPr>
        </p:pic>
        <p:sp>
          <p:nvSpPr>
            <p:cNvPr id="29" name="Rectangle 28"/>
            <p:cNvSpPr/>
            <p:nvPr/>
          </p:nvSpPr>
          <p:spPr>
            <a:xfrm>
              <a:off x="9270335" y="3188628"/>
              <a:ext cx="1547027" cy="400110"/>
            </a:xfrm>
            <a:prstGeom prst="rect">
              <a:avLst/>
            </a:prstGeom>
            <a:noFill/>
          </p:spPr>
          <p:txBody>
            <a:bodyPr wrap="non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Secure Cloud</a:t>
              </a:r>
            </a:p>
          </p:txBody>
        </p:sp>
      </p:grpSp>
      <p:sp>
        <p:nvSpPr>
          <p:cNvPr id="16384" name="Rectangle 16383"/>
          <p:cNvSpPr/>
          <p:nvPr/>
        </p:nvSpPr>
        <p:spPr>
          <a:xfrm>
            <a:off x="8350500" y="968861"/>
            <a:ext cx="3450736" cy="461665"/>
          </a:xfrm>
          <a:prstGeom prst="rect">
            <a:avLst/>
          </a:prstGeom>
        </p:spPr>
        <p:txBody>
          <a:bodyPr wrap="square">
            <a:spAutoFit/>
          </a:bodyPr>
          <a:lstStyle/>
          <a:p>
            <a:pPr algn="ctr"/>
            <a:r>
              <a:rPr lang="en-US" sz="2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Your Company</a:t>
            </a:r>
          </a:p>
        </p:txBody>
      </p:sp>
      <p:sp>
        <p:nvSpPr>
          <p:cNvPr id="16385" name="Up-Down Arrow 16384"/>
          <p:cNvSpPr/>
          <p:nvPr/>
        </p:nvSpPr>
        <p:spPr>
          <a:xfrm>
            <a:off x="9830507" y="1430526"/>
            <a:ext cx="490722" cy="129526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p:nvGrpSpPr>
        <p:grpSpPr>
          <a:xfrm>
            <a:off x="8899645" y="3999134"/>
            <a:ext cx="2315175" cy="1677388"/>
            <a:chOff x="8651869" y="5057796"/>
            <a:chExt cx="2315175" cy="1195293"/>
          </a:xfrm>
        </p:grpSpPr>
        <p:sp>
          <p:nvSpPr>
            <p:cNvPr id="5" name="Rectangle 4"/>
            <p:cNvSpPr/>
            <p:nvPr/>
          </p:nvSpPr>
          <p:spPr>
            <a:xfrm>
              <a:off x="8651869" y="5057796"/>
              <a:ext cx="837473" cy="369332"/>
            </a:xfrm>
            <a:prstGeom prst="rect">
              <a:avLst/>
            </a:prstGeom>
            <a:noFill/>
          </p:spPr>
          <p:txBody>
            <a:bodyPr wrap="none" lIns="91440" tIns="45720" rIns="91440" bIns="45720">
              <a:spAutoFit/>
            </a:bodyPr>
            <a:lstStyle/>
            <a:p>
              <a:pPr algn="ctr"/>
              <a:r>
                <a:rPr lang="en-US" dirty="0">
                  <a:ln w="0"/>
                  <a:effectLst>
                    <a:outerShdw blurRad="38100" dist="19050" dir="2700000" algn="tl" rotWithShape="0">
                      <a:schemeClr val="dk1">
                        <a:alpha val="40000"/>
                      </a:schemeClr>
                    </a:outerShdw>
                  </a:effectLst>
                </a:rPr>
                <a:t>Digital.</a:t>
              </a:r>
            </a:p>
          </p:txBody>
        </p:sp>
        <p:sp>
          <p:nvSpPr>
            <p:cNvPr id="7" name="Rectangle 6"/>
            <p:cNvSpPr/>
            <p:nvPr/>
          </p:nvSpPr>
          <p:spPr>
            <a:xfrm>
              <a:off x="9030461" y="5322228"/>
              <a:ext cx="1298304" cy="369332"/>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Automated.</a:t>
              </a:r>
            </a:p>
          </p:txBody>
        </p:sp>
        <p:sp>
          <p:nvSpPr>
            <p:cNvPr id="19" name="Rectangle 18"/>
            <p:cNvSpPr/>
            <p:nvPr/>
          </p:nvSpPr>
          <p:spPr>
            <a:xfrm>
              <a:off x="9564548" y="5594204"/>
              <a:ext cx="1140249" cy="369332"/>
            </a:xfrm>
            <a:prstGeom prst="rect">
              <a:avLst/>
            </a:prstGeom>
            <a:noFill/>
          </p:spPr>
          <p:txBody>
            <a:bodyPr wrap="none" lIns="91440" tIns="45720" rIns="91440" bIns="45720">
              <a:spAutoFit/>
            </a:bodyPr>
            <a:lstStyle/>
            <a:p>
              <a:pPr algn="ctr"/>
              <a:r>
                <a:rPr lang="en-US" dirty="0">
                  <a:ln w="0"/>
                  <a:effectLst>
                    <a:outerShdw blurRad="38100" dist="19050" dir="2700000" algn="tl" rotWithShape="0">
                      <a:schemeClr val="dk1">
                        <a:alpha val="40000"/>
                      </a:schemeClr>
                    </a:outerShdw>
                  </a:effectLst>
                </a:rPr>
                <a:t>Traceable.</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21" name="Rectangle 20"/>
            <p:cNvSpPr/>
            <p:nvPr/>
          </p:nvSpPr>
          <p:spPr>
            <a:xfrm>
              <a:off x="10107513" y="5883757"/>
              <a:ext cx="859531" cy="369332"/>
            </a:xfrm>
            <a:prstGeom prst="rect">
              <a:avLst/>
            </a:prstGeom>
            <a:noFill/>
          </p:spPr>
          <p:txBody>
            <a:bodyPr wrap="none" lIns="91440" tIns="45720" rIns="91440" bIns="45720">
              <a:spAutoFit/>
            </a:bodyPr>
            <a:lstStyle/>
            <a:p>
              <a:pPr algn="ctr"/>
              <a:r>
                <a:rPr lang="en-US" dirty="0">
                  <a:ln w="0"/>
                  <a:effectLst>
                    <a:outerShdw blurRad="38100" dist="19050" dir="2700000" algn="tl" rotWithShape="0">
                      <a:schemeClr val="dk1">
                        <a:alpha val="40000"/>
                      </a:schemeClr>
                    </a:outerShdw>
                  </a:effectLst>
                </a:rPr>
                <a:t>Visible.</a:t>
              </a:r>
              <a:endParaRPr lang="en-US" b="0" cap="none" spc="0" dirty="0">
                <a:ln w="0"/>
                <a:solidFill>
                  <a:schemeClr val="tx1"/>
                </a:solidFill>
                <a:effectLst>
                  <a:outerShdw blurRad="38100" dist="19050" dir="2700000" algn="tl" rotWithShape="0">
                    <a:schemeClr val="dk1">
                      <a:alpha val="40000"/>
                    </a:schemeClr>
                  </a:outerShdw>
                </a:effectLst>
              </a:endParaRPr>
            </a:p>
          </p:txBody>
        </p:sp>
      </p:grpSp>
      <p:sp>
        <p:nvSpPr>
          <p:cNvPr id="22" name="Rectangle 21"/>
          <p:cNvSpPr/>
          <p:nvPr/>
        </p:nvSpPr>
        <p:spPr>
          <a:xfrm>
            <a:off x="10775235" y="5539899"/>
            <a:ext cx="1224502" cy="369332"/>
          </a:xfrm>
          <a:prstGeom prst="rect">
            <a:avLst/>
          </a:prstGeom>
          <a:noFill/>
        </p:spPr>
        <p:txBody>
          <a:bodyPr wrap="none" lIns="91440" tIns="45720" rIns="91440" bIns="45720">
            <a:spAutoFit/>
          </a:bodyPr>
          <a:lstStyle/>
          <a:p>
            <a:pPr algn="ctr"/>
            <a:r>
              <a:rPr lang="en-US" dirty="0">
                <a:ln w="0"/>
                <a:effectLst>
                  <a:outerShdw blurRad="38100" dist="19050" dir="2700000" algn="tl" rotWithShape="0">
                    <a:schemeClr val="dk1">
                      <a:alpha val="40000"/>
                    </a:schemeClr>
                  </a:outerShdw>
                </a:effectLst>
              </a:rPr>
              <a:t>Compliant!</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0993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6385"/>
                                        </p:tgtEl>
                                        <p:attrNameLst>
                                          <p:attrName>style.visibility</p:attrName>
                                        </p:attrNameLst>
                                      </p:cBhvr>
                                      <p:to>
                                        <p:strVal val="visible"/>
                                      </p:to>
                                    </p:set>
                                    <p:animEffect transition="in" filter="wipe(down)">
                                      <p:cBhvr>
                                        <p:cTn id="11" dur="500"/>
                                        <p:tgtEl>
                                          <p:spTgt spid="1638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384"/>
                                        </p:tgtEl>
                                        <p:attrNameLst>
                                          <p:attrName>style.visibility</p:attrName>
                                        </p:attrNameLst>
                                      </p:cBhvr>
                                      <p:to>
                                        <p:strVal val="visible"/>
                                      </p:to>
                                    </p:set>
                                    <p:animEffect transition="in" filter="fade">
                                      <p:cBhvr>
                                        <p:cTn id="16" dur="500"/>
                                        <p:tgtEl>
                                          <p:spTgt spid="1638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10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 grpId="0"/>
      <p:bldP spid="16385" grpId="0" animBg="1"/>
      <p:bldP spid="2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8294</TotalTime>
  <Words>521</Words>
  <Application>Microsoft Office PowerPoint</Application>
  <PresentationFormat>Widescreen</PresentationFormat>
  <Paragraphs>100</Paragraphs>
  <Slides>15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Wingdings</vt:lpstr>
      <vt:lpstr>Office Theme</vt:lpstr>
      <vt:lpstr>InstantGMP™ PRO Affordable. Paperless. Interactive. FDA Compliant Batch Management Software     </vt:lpstr>
      <vt:lpstr>PowerPoint Presentation</vt:lpstr>
      <vt:lpstr>PowerPoint Presentation</vt:lpstr>
      <vt:lpstr>PowerPoint Presentation</vt:lpstr>
      <vt:lpstr>PowerPoint Presentation</vt:lpstr>
      <vt:lpstr>PowerPoint Presentation</vt:lpstr>
      <vt:lpstr>About Us</vt:lpstr>
      <vt:lpstr>PowerPoint Presentation</vt:lpstr>
      <vt:lpstr>PowerPoint Presentation</vt:lpstr>
      <vt:lpstr>PowerPoint Presentation</vt:lpstr>
      <vt:lpstr>What’s Included</vt:lpstr>
      <vt:lpstr>Validation Support</vt:lpstr>
      <vt:lpstr>Customized Guidance – (optional service)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 Soltero</dc:creator>
  <cp:lastModifiedBy>Kelly Waters</cp:lastModifiedBy>
  <cp:revision>310</cp:revision>
  <dcterms:created xsi:type="dcterms:W3CDTF">2014-06-11T19:33:35Z</dcterms:created>
  <dcterms:modified xsi:type="dcterms:W3CDTF">2017-06-27T15:35:12Z</dcterms:modified>
</cp:coreProperties>
</file>