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Default Extension="tiff" ContentType="image/tiff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95" r:id="rId7"/>
    <p:sldId id="296" r:id="rId8"/>
    <p:sldId id="297" r:id="rId9"/>
    <p:sldId id="262" r:id="rId10"/>
    <p:sldId id="303" r:id="rId11"/>
    <p:sldId id="300" r:id="rId12"/>
    <p:sldId id="301" r:id="rId13"/>
    <p:sldId id="298" r:id="rId14"/>
    <p:sldId id="302" r:id="rId15"/>
    <p:sldId id="305" r:id="rId16"/>
    <p:sldId id="304" r:id="rId17"/>
  </p:sldIdLst>
  <p:sldSz cx="12192000" cy="6858000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4397" autoAdjust="0"/>
    <p:restoredTop sz="94660" autoAdjust="0"/>
  </p:normalViewPr>
  <p:slideViewPr>
    <p:cSldViewPr>
      <p:cViewPr varScale="1">
        <p:scale>
          <a:sx n="98" d="100"/>
          <a:sy n="98" d="100"/>
        </p:scale>
        <p:origin x="-114" y="-4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304753"/>
      <dgm:spPr/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5D9467-2B10-4055-8A8B-F8E6E79D93ED}" type="presOf" srcId="{B3E39A80-D6B7-4E26-B22E-327D37299CB1}" destId="{BDA71D6A-C3D1-411E-9EAC-6386FFEE52C2}" srcOrd="0" destOrd="0" presId="urn:microsoft.com/office/officeart/2008/layout/BendingPictureSemiTransparentText"/>
    <dgm:cxn modelId="{802D6CC1-3F79-42A4-BBF5-FA96A668683E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209F3CFE-6202-4AC2-A907-60A4A18485C3}" type="presParOf" srcId="{BDA71D6A-C3D1-411E-9EAC-6386FFEE52C2}" destId="{0B2273E3-B9E3-4A02-93CF-275511BE0699}" srcOrd="0" destOrd="0" presId="urn:microsoft.com/office/officeart/2008/layout/BendingPictureSemiTransparentText"/>
    <dgm:cxn modelId="{CDED10A0-5F74-4630-BEB4-04A24C655B32}" type="presParOf" srcId="{0B2273E3-B9E3-4A02-93CF-275511BE0699}" destId="{367DAC4B-08E7-4BA7-A970-D0115453FB5A}" srcOrd="0" destOrd="0" presId="urn:microsoft.com/office/officeart/2008/layout/BendingPictureSemiTransparentText"/>
    <dgm:cxn modelId="{9E601F93-D45D-475D-A001-AFF0268A1FAB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37165" custScaleY="199610" custLinFactNeighborX="-134" custLinFactNeighborY="-6862"/>
      <dgm:spPr>
        <a:prstGeom prst="flowChartInputOutpu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>
          <a:solidFill>
            <a:srgbClr val="FFC000"/>
          </a:solidFill>
        </a:ln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387C2CE-1DC6-472D-A9AC-15F004D8287D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95370797-D95F-466C-9DC5-332B0789EDBA}" type="presOf" srcId="{B3E39A80-D6B7-4E26-B22E-327D37299CB1}" destId="{BDA71D6A-C3D1-411E-9EAC-6386FFEE52C2}" srcOrd="0" destOrd="0" presId="urn:microsoft.com/office/officeart/2008/layout/BendingPictureSemiTransparentText"/>
    <dgm:cxn modelId="{0AE16503-7AFA-447A-A95C-2831A439F0BC}" type="presParOf" srcId="{BDA71D6A-C3D1-411E-9EAC-6386FFEE52C2}" destId="{0B2273E3-B9E3-4A02-93CF-275511BE0699}" srcOrd="0" destOrd="0" presId="urn:microsoft.com/office/officeart/2008/layout/BendingPictureSemiTransparentText"/>
    <dgm:cxn modelId="{215015B3-8047-4325-835E-8369FA70F421}" type="presParOf" srcId="{0B2273E3-B9E3-4A02-93CF-275511BE0699}" destId="{367DAC4B-08E7-4BA7-A970-D0115453FB5A}" srcOrd="0" destOrd="0" presId="urn:microsoft.com/office/officeart/2008/layout/BendingPictureSemiTransparentText"/>
    <dgm:cxn modelId="{C9804E72-AF06-45BF-AC4B-3CF33EF649F4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>
    <a:ln w="15875">
      <a:noFill/>
    </a:ln>
  </dgm:whole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32334" custScaleY="155387"/>
      <dgm:spPr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5419F7-2633-4A46-B8D5-6820C0004500}" type="presOf" srcId="{F4DCAFF9-3CD8-4192-92EC-2050EBC96D81}" destId="{7AC81859-B11C-4EE9-8379-B9AF70890D88}" srcOrd="0" destOrd="0" presId="urn:microsoft.com/office/officeart/2008/layout/BendingPictureSemiTransparentText"/>
    <dgm:cxn modelId="{4E13A589-9C6C-41F9-B8F6-E49BD0A98332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B08B4FC5-6B94-447F-98C7-67065C09D778}" type="presParOf" srcId="{BDA71D6A-C3D1-411E-9EAC-6386FFEE52C2}" destId="{0B2273E3-B9E3-4A02-93CF-275511BE0699}" srcOrd="0" destOrd="0" presId="urn:microsoft.com/office/officeart/2008/layout/BendingPictureSemiTransparentText"/>
    <dgm:cxn modelId="{4469EEEF-3488-4048-8AF5-DA072B9CF747}" type="presParOf" srcId="{0B2273E3-B9E3-4A02-93CF-275511BE0699}" destId="{367DAC4B-08E7-4BA7-A970-D0115453FB5A}" srcOrd="0" destOrd="0" presId="urn:microsoft.com/office/officeart/2008/layout/BendingPictureSemiTransparentText"/>
    <dgm:cxn modelId="{0DA0EB79-7C19-4F10-9377-99182F6A1C25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32334" custScaleY="155387"/>
      <dgm:spPr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59E3A4-1235-4D27-993E-FAA66E5DCB9C}" type="presOf" srcId="{F4DCAFF9-3CD8-4192-92EC-2050EBC96D81}" destId="{7AC81859-B11C-4EE9-8379-B9AF70890D88}" srcOrd="0" destOrd="0" presId="urn:microsoft.com/office/officeart/2008/layout/BendingPictureSemiTransparentText"/>
    <dgm:cxn modelId="{D0D15692-768B-4F14-8639-8FEF4E283683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FBBC8FF7-49C6-4792-A525-5AD705E89850}" type="presParOf" srcId="{BDA71D6A-C3D1-411E-9EAC-6386FFEE52C2}" destId="{0B2273E3-B9E3-4A02-93CF-275511BE0699}" srcOrd="0" destOrd="0" presId="urn:microsoft.com/office/officeart/2008/layout/BendingPictureSemiTransparentText"/>
    <dgm:cxn modelId="{05A0786A-79FA-4631-AB7C-094754AD409F}" type="presParOf" srcId="{0B2273E3-B9E3-4A02-93CF-275511BE0699}" destId="{367DAC4B-08E7-4BA7-A970-D0115453FB5A}" srcOrd="0" destOrd="0" presId="urn:microsoft.com/office/officeart/2008/layout/BendingPictureSemiTransparentText"/>
    <dgm:cxn modelId="{A5F5F9DE-7DF3-441D-9EE9-312E1F725AD8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xmlns="" relId="rId1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32334" custScaleY="155387"/>
      <dgm:spPr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43E792-07AF-400E-AFA1-BE874211AC79}" type="presOf" srcId="{F4DCAFF9-3CD8-4192-92EC-2050EBC96D81}" destId="{7AC81859-B11C-4EE9-8379-B9AF70890D88}" srcOrd="0" destOrd="0" presId="urn:microsoft.com/office/officeart/2008/layout/BendingPictureSemiTransparentText"/>
    <dgm:cxn modelId="{7E8CB482-84C8-4567-AE2B-B9D5D34D3371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CB4C69BE-D4A1-4890-BFC7-54FC9D1B39B4}" type="presParOf" srcId="{BDA71D6A-C3D1-411E-9EAC-6386FFEE52C2}" destId="{0B2273E3-B9E3-4A02-93CF-275511BE0699}" srcOrd="0" destOrd="0" presId="urn:microsoft.com/office/officeart/2008/layout/BendingPictureSemiTransparentText"/>
    <dgm:cxn modelId="{75788571-E60B-4156-8EF6-4A8434A5006C}" type="presParOf" srcId="{0B2273E3-B9E3-4A02-93CF-275511BE0699}" destId="{367DAC4B-08E7-4BA7-A970-D0115453FB5A}" srcOrd="0" destOrd="0" presId="urn:microsoft.com/office/officeart/2008/layout/BendingPictureSemiTransparentText"/>
    <dgm:cxn modelId="{C7F84904-5A7D-422C-8D00-A8C9B9C0EF32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xmlns="" relId="rId24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32334" custScaleY="155387"/>
      <dgm:spPr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7771EC-C071-4C39-AD84-03E9BA432EC5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04FAA5D4-12DE-4AAD-AE12-08D92FC104A2}" type="presOf" srcId="{F4DCAFF9-3CD8-4192-92EC-2050EBC96D81}" destId="{7AC81859-B11C-4EE9-8379-B9AF70890D88}" srcOrd="0" destOrd="0" presId="urn:microsoft.com/office/officeart/2008/layout/BendingPictureSemiTransparentText"/>
    <dgm:cxn modelId="{448EDA65-320B-4E33-B650-CA290D5ED19D}" type="presParOf" srcId="{BDA71D6A-C3D1-411E-9EAC-6386FFEE52C2}" destId="{0B2273E3-B9E3-4A02-93CF-275511BE0699}" srcOrd="0" destOrd="0" presId="urn:microsoft.com/office/officeart/2008/layout/BendingPictureSemiTransparentText"/>
    <dgm:cxn modelId="{5DBA932C-DC32-441F-A6F5-817904C83B1B}" type="presParOf" srcId="{0B2273E3-B9E3-4A02-93CF-275511BE0699}" destId="{367DAC4B-08E7-4BA7-A970-D0115453FB5A}" srcOrd="0" destOrd="0" presId="urn:microsoft.com/office/officeart/2008/layout/BendingPictureSemiTransparentText"/>
    <dgm:cxn modelId="{D240C709-231C-4736-82D2-ACD7512B929F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xmlns="" relId="rId2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32334" custScaleY="155387"/>
      <dgm:spPr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91BC64-2642-44ED-AB38-49B8E94941B2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632A26E6-895F-46C4-8331-D7BC6C8A3D20}" type="presOf" srcId="{B3E39A80-D6B7-4E26-B22E-327D37299CB1}" destId="{BDA71D6A-C3D1-411E-9EAC-6386FFEE52C2}" srcOrd="0" destOrd="0" presId="urn:microsoft.com/office/officeart/2008/layout/BendingPictureSemiTransparentText"/>
    <dgm:cxn modelId="{0A4EDEC4-3B69-4AE8-86DD-14CE914FB62F}" type="presParOf" srcId="{BDA71D6A-C3D1-411E-9EAC-6386FFEE52C2}" destId="{0B2273E3-B9E3-4A02-93CF-275511BE0699}" srcOrd="0" destOrd="0" presId="urn:microsoft.com/office/officeart/2008/layout/BendingPictureSemiTransparentText"/>
    <dgm:cxn modelId="{C5C664B0-5EC4-43EC-A048-50605D58AAAE}" type="presParOf" srcId="{0B2273E3-B9E3-4A02-93CF-275511BE0699}" destId="{367DAC4B-08E7-4BA7-A970-D0115453FB5A}" srcOrd="0" destOrd="0" presId="urn:microsoft.com/office/officeart/2008/layout/BendingPictureSemiTransparentText"/>
    <dgm:cxn modelId="{BD2E5061-7796-417F-921F-49396244CA6F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xmlns="" relId="rId34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32334" custScaleY="155387"/>
      <dgm:spPr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FF77B5-3291-4E43-A58A-48138A575709}" type="presOf" srcId="{B3E39A80-D6B7-4E26-B22E-327D37299CB1}" destId="{BDA71D6A-C3D1-411E-9EAC-6386FFEE52C2}" srcOrd="0" destOrd="0" presId="urn:microsoft.com/office/officeart/2008/layout/BendingPictureSemiTransparentText"/>
    <dgm:cxn modelId="{6A514E4F-E31A-4FCD-A377-77C7A1928D35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1D1E0CD7-189A-402E-9E61-185650C3D977}" type="presParOf" srcId="{BDA71D6A-C3D1-411E-9EAC-6386FFEE52C2}" destId="{0B2273E3-B9E3-4A02-93CF-275511BE0699}" srcOrd="0" destOrd="0" presId="urn:microsoft.com/office/officeart/2008/layout/BendingPictureSemiTransparentText"/>
    <dgm:cxn modelId="{C55D52B5-E182-48AE-A2C5-4C57E5444212}" type="presParOf" srcId="{0B2273E3-B9E3-4A02-93CF-275511BE0699}" destId="{367DAC4B-08E7-4BA7-A970-D0115453FB5A}" srcOrd="0" destOrd="0" presId="urn:microsoft.com/office/officeart/2008/layout/BendingPictureSemiTransparentText"/>
    <dgm:cxn modelId="{E19E2C03-3CD7-4EA3-99A2-B47DFF661A10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xmlns="" relId="rId3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32334" custScaleY="155387"/>
      <dgm:spPr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EA909D-B17D-47BA-ACF5-1400CC4A3B7F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B75CEB1B-0531-48AB-9861-934B43388C38}" type="presOf" srcId="{F4DCAFF9-3CD8-4192-92EC-2050EBC96D81}" destId="{7AC81859-B11C-4EE9-8379-B9AF70890D88}" srcOrd="0" destOrd="0" presId="urn:microsoft.com/office/officeart/2008/layout/BendingPictureSemiTransparentText"/>
    <dgm:cxn modelId="{C44EB951-473C-46AA-9CC3-BC9C9B753CC4}" type="presParOf" srcId="{BDA71D6A-C3D1-411E-9EAC-6386FFEE52C2}" destId="{0B2273E3-B9E3-4A02-93CF-275511BE0699}" srcOrd="0" destOrd="0" presId="urn:microsoft.com/office/officeart/2008/layout/BendingPictureSemiTransparentText"/>
    <dgm:cxn modelId="{16CC1495-FBF7-449C-B570-AADB1327C091}" type="presParOf" srcId="{0B2273E3-B9E3-4A02-93CF-275511BE0699}" destId="{367DAC4B-08E7-4BA7-A970-D0115453FB5A}" srcOrd="0" destOrd="0" presId="urn:microsoft.com/office/officeart/2008/layout/BendingPictureSemiTransparentText"/>
    <dgm:cxn modelId="{699A1A3C-836E-4A0D-A7B7-87B3F6243F2B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xmlns="" relId="rId44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32334" custScaleY="155387"/>
      <dgm:spPr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DFCDDED-1AFF-4E59-AEF6-954E7AB8100D}" type="presOf" srcId="{B3E39A80-D6B7-4E26-B22E-327D37299CB1}" destId="{BDA71D6A-C3D1-411E-9EAC-6386FFEE52C2}" srcOrd="0" destOrd="0" presId="urn:microsoft.com/office/officeart/2008/layout/BendingPictureSemiTransparentText"/>
    <dgm:cxn modelId="{22BBE309-66E1-4526-A00C-F47E3026D29E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70E4E1A3-1C57-464D-8A93-6FFD1F37602B}" type="presParOf" srcId="{BDA71D6A-C3D1-411E-9EAC-6386FFEE52C2}" destId="{0B2273E3-B9E3-4A02-93CF-275511BE0699}" srcOrd="0" destOrd="0" presId="urn:microsoft.com/office/officeart/2008/layout/BendingPictureSemiTransparentText"/>
    <dgm:cxn modelId="{6EF7E674-6940-4607-938A-6BD69E64689D}" type="presParOf" srcId="{0B2273E3-B9E3-4A02-93CF-275511BE0699}" destId="{367DAC4B-08E7-4BA7-A970-D0115453FB5A}" srcOrd="0" destOrd="0" presId="urn:microsoft.com/office/officeart/2008/layout/BendingPictureSemiTransparentText"/>
    <dgm:cxn modelId="{BDB6054E-4510-472E-9AD3-6A07966ECBC7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xmlns="" relId="rId4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0" y="0"/>
          <a:ext cx="1755910" cy="2190191"/>
        </a:xfrm>
        <a:prstGeom prst="flowChartInputOutpu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>
          <a:solidFill>
            <a:srgbClr val="FFC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238186" y="1362447"/>
          <a:ext cx="1280144" cy="263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38186" y="1362447"/>
        <a:ext cx="1280144" cy="26333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356" y="2732"/>
          <a:ext cx="1784147" cy="1795621"/>
        </a:xfrm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219322" y="1131659"/>
          <a:ext cx="1348215" cy="277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219322" y="1131659"/>
        <a:ext cx="1348215" cy="27733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356" y="2732"/>
          <a:ext cx="1784147" cy="1795621"/>
        </a:xfrm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219322" y="1131659"/>
          <a:ext cx="1348215" cy="277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219322" y="1131659"/>
        <a:ext cx="1348215" cy="27733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356" y="2732"/>
          <a:ext cx="1784147" cy="1795621"/>
        </a:xfrm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219322" y="1131659"/>
          <a:ext cx="1348215" cy="277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219322" y="1131659"/>
        <a:ext cx="1348215" cy="27733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356" y="2732"/>
          <a:ext cx="1784147" cy="1795621"/>
        </a:xfrm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219322" y="1131659"/>
          <a:ext cx="1348215" cy="277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219322" y="1131659"/>
        <a:ext cx="1348215" cy="27733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356" y="2732"/>
          <a:ext cx="1784147" cy="1795621"/>
        </a:xfrm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219322" y="1131659"/>
          <a:ext cx="1348215" cy="277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219322" y="1131659"/>
        <a:ext cx="1348215" cy="27733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356" y="2732"/>
          <a:ext cx="1784147" cy="1795621"/>
        </a:xfrm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219322" y="1131659"/>
          <a:ext cx="1348215" cy="277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219322" y="1131659"/>
        <a:ext cx="1348215" cy="277339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356" y="2732"/>
          <a:ext cx="1784147" cy="1795621"/>
        </a:xfrm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219322" y="1131659"/>
          <a:ext cx="1348215" cy="277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219322" y="1131659"/>
        <a:ext cx="1348215" cy="27733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356" y="2732"/>
          <a:ext cx="1784147" cy="1795621"/>
        </a:xfrm>
        <a:prstGeom prst="diamond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219322" y="1131659"/>
          <a:ext cx="1348215" cy="277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219322" y="1131659"/>
        <a:ext cx="1348215" cy="2773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vecento wide Book" panose="00000405000000000000" pitchFamily="50" charset="0"/>
              </a:rPr>
              <a:t>ABOUT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ENT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bg1">
                    <a:lumMod val="95000"/>
                  </a:schemeClr>
                </a:solidFill>
                <a:latin typeface="Novecento wide Book" panose="00000405000000000000" pitchFamily="50" charset="0"/>
              </a:rPr>
              <a:t>ABOUT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vecento wide Book" panose="00000405000000000000" pitchFamily="50" charset="0"/>
              </a:rPr>
              <a:t>TEAM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vecento wide Book" panose="00000405000000000000" pitchFamily="50" charset="0"/>
              </a:rPr>
              <a:t>INTERVIEW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IEW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 userDrawn="1"/>
        </p:nvGraphicFramePr>
        <p:xfrm>
          <a:off x="1" y="0"/>
          <a:ext cx="121920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Straight Connector 2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vecento wide Book" panose="00000405000000000000" pitchFamily="50" charset="0"/>
              </a:rPr>
              <a:t>IDEAS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" grpId="0"/>
      <p:bldP spid="5" grpId="0"/>
      <p:bldP spid="6" grpId="0" animBg="1"/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D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vecento wide Book" panose="00000405000000000000" pitchFamily="50" charset="0"/>
              </a:rPr>
              <a:t>IDEAS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vecento wide Book" panose="00000405000000000000" pitchFamily="50" charset="0"/>
              </a:rPr>
              <a:t>PORTFOLIO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vecento wide Book" panose="00000405000000000000" pitchFamily="50" charset="0"/>
              </a:rPr>
              <a:t>SHOWREEL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2373313" y="685800"/>
            <a:ext cx="7426325" cy="4192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Media Placeholder 6"/>
          <p:cNvSpPr>
            <a:spLocks noGrp="1"/>
          </p:cNvSpPr>
          <p:nvPr>
            <p:ph type="media" sz="quarter" idx="13"/>
          </p:nvPr>
        </p:nvSpPr>
        <p:spPr>
          <a:xfrm>
            <a:off x="2372648" y="685799"/>
            <a:ext cx="7427194" cy="4193271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vecento wide Book" panose="00000405000000000000" pitchFamily="50" charset="0"/>
              </a:rPr>
              <a:t>VIDEO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295275" y="1322388"/>
            <a:ext cx="5668963" cy="3200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294438" y="1322388"/>
            <a:ext cx="5668962" cy="3200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Media Placeholder 9"/>
          <p:cNvSpPr>
            <a:spLocks noGrp="1"/>
          </p:cNvSpPr>
          <p:nvPr>
            <p:ph type="media" sz="quarter" idx="13"/>
          </p:nvPr>
        </p:nvSpPr>
        <p:spPr>
          <a:xfrm>
            <a:off x="295273" y="1322000"/>
            <a:ext cx="5668605" cy="32004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7" name="Media Placeholder 9"/>
          <p:cNvSpPr>
            <a:spLocks noGrp="1"/>
          </p:cNvSpPr>
          <p:nvPr>
            <p:ph type="media" sz="quarter" idx="14"/>
          </p:nvPr>
        </p:nvSpPr>
        <p:spPr>
          <a:xfrm>
            <a:off x="6294547" y="1322000"/>
            <a:ext cx="5668605" cy="32004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vecento wide Book" panose="00000405000000000000" pitchFamily="50" charset="0"/>
              </a:rPr>
              <a:t>ANALYSIS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01">
    <p:bg>
      <p:bgPr>
        <a:blipFill dpi="0" rotWithShape="1">
          <a:blip r:embed="rId2" cstate="screen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bg1">
                    <a:lumMod val="95000"/>
                  </a:schemeClr>
                </a:solidFill>
                <a:latin typeface="Novecento wide Book" panose="00000405000000000000" pitchFamily="50" charset="0"/>
              </a:rPr>
              <a:t>EXTRA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02">
    <p:bg>
      <p:bgPr>
        <a:blipFill dpi="0" rotWithShape="1">
          <a:blip r:embed="rId2" cstate="screen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bg1">
                    <a:lumMod val="95000"/>
                  </a:schemeClr>
                </a:solidFill>
                <a:latin typeface="Novecento wide Book" panose="00000405000000000000" pitchFamily="50" charset="0"/>
              </a:rPr>
              <a:t>EXTRA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03">
    <p:bg>
      <p:bgPr>
        <a:blipFill dpi="0" rotWithShape="1">
          <a:blip r:embed="rId2" cstate="screen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bg1">
                    <a:lumMod val="95000"/>
                  </a:schemeClr>
                </a:solidFill>
                <a:latin typeface="Novecento wide Book" panose="00000405000000000000" pitchFamily="50" charset="0"/>
              </a:rPr>
              <a:t>EXTRA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04">
    <p:bg>
      <p:bgPr>
        <a:blipFill dpi="0" rotWithShape="1">
          <a:blip r:embed="rId2" cstate="screen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bg1">
                    <a:lumMod val="95000"/>
                  </a:schemeClr>
                </a:solidFill>
                <a:latin typeface="Novecento wide Book" panose="00000405000000000000" pitchFamily="50" charset="0"/>
              </a:rPr>
              <a:t>EXTRA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05">
    <p:bg>
      <p:bgPr>
        <a:blipFill dpi="0" rotWithShape="1">
          <a:blip r:embed="rId2" cstate="screen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bg1">
                    <a:lumMod val="95000"/>
                  </a:schemeClr>
                </a:solidFill>
                <a:latin typeface="Novecento wide Book" panose="00000405000000000000" pitchFamily="50" charset="0"/>
              </a:rPr>
              <a:t>EXTRA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06">
    <p:bg>
      <p:bgPr>
        <a:blipFill dpi="0" rotWithShape="1">
          <a:blip r:embed="rId2" cstate="screen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bg1">
                    <a:lumMod val="95000"/>
                  </a:schemeClr>
                </a:solidFill>
                <a:latin typeface="Novecento wide Book" panose="00000405000000000000" pitchFamily="50" charset="0"/>
              </a:rPr>
              <a:t>EXTRA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07">
    <p:bg>
      <p:bgPr>
        <a:blipFill dpi="0" rotWithShape="1">
          <a:blip r:embed="rId2" cstate="screen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361950" y="685800"/>
            <a:ext cx="11506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295275" y="114300"/>
            <a:ext cx="151923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ARTSY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71475" y="69850"/>
            <a:ext cx="3698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rime Script PERSONAL USE ONLY" pitchFamily="2" charset="0"/>
                <a:ea typeface="Pacifico" panose="02000000000000000000" pitchFamily="2" charset="0"/>
              </a:rPr>
              <a:t>the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668000" y="0"/>
            <a:ext cx="914400" cy="6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668000" y="268288"/>
            <a:ext cx="914400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bg1">
                    <a:lumMod val="95000"/>
                  </a:schemeClr>
                </a:solidFill>
                <a:latin typeface="Novecento wide Book" panose="00000405000000000000" pitchFamily="50" charset="0"/>
              </a:rPr>
              <a:t>EXTRA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75585D-1CF6-4596-84AB-9B6232FCA9AA}" type="datetimeFigureOut">
              <a:rPr lang="en-US"/>
              <a:pPr>
                <a:defRPr/>
              </a:pPr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BFC527-2C79-4148-8D9A-9250E2D6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SJwFSNRZN9U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diagramColors" Target="../diagrams/colors3.xml"/><Relationship Id="rId18" Type="http://schemas.openxmlformats.org/officeDocument/2006/relationships/diagramColors" Target="../diagrams/colors4.xml"/><Relationship Id="rId26" Type="http://schemas.openxmlformats.org/officeDocument/2006/relationships/diagramLayout" Target="../diagrams/layout6.xml"/><Relationship Id="rId39" Type="http://schemas.microsoft.com/office/2007/relationships/diagramDrawing" Target="../diagrams/drawing8.xml"/><Relationship Id="rId3" Type="http://schemas.openxmlformats.org/officeDocument/2006/relationships/image" Target="../media/image17.jpeg"/><Relationship Id="rId21" Type="http://schemas.openxmlformats.org/officeDocument/2006/relationships/diagramLayout" Target="../diagrams/layout5.xml"/><Relationship Id="rId34" Type="http://schemas.microsoft.com/office/2007/relationships/diagramDrawing" Target="../diagrams/drawing7.xml"/><Relationship Id="rId42" Type="http://schemas.openxmlformats.org/officeDocument/2006/relationships/diagramQuickStyle" Target="../diagrams/quickStyle9.xml"/><Relationship Id="rId47" Type="http://schemas.openxmlformats.org/officeDocument/2006/relationships/diagramQuickStyle" Target="../diagrams/quickStyle10.xml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17" Type="http://schemas.openxmlformats.org/officeDocument/2006/relationships/diagramQuickStyle" Target="../diagrams/quickStyle4.xml"/><Relationship Id="rId25" Type="http://schemas.openxmlformats.org/officeDocument/2006/relationships/diagramData" Target="../diagrams/data6.xml"/><Relationship Id="rId33" Type="http://schemas.openxmlformats.org/officeDocument/2006/relationships/diagramColors" Target="../diagrams/colors7.xml"/><Relationship Id="rId38" Type="http://schemas.openxmlformats.org/officeDocument/2006/relationships/diagramColors" Target="../diagrams/colors8.xml"/><Relationship Id="rId46" Type="http://schemas.openxmlformats.org/officeDocument/2006/relationships/diagramLayout" Target="../diagrams/layout10.xml"/><Relationship Id="rId2" Type="http://schemas.openxmlformats.org/officeDocument/2006/relationships/image" Target="../media/image16.jpeg"/><Relationship Id="rId16" Type="http://schemas.openxmlformats.org/officeDocument/2006/relationships/diagramLayout" Target="../diagrams/layout4.xml"/><Relationship Id="rId20" Type="http://schemas.openxmlformats.org/officeDocument/2006/relationships/diagramData" Target="../diagrams/data5.xml"/><Relationship Id="rId29" Type="http://schemas.microsoft.com/office/2007/relationships/diagramDrawing" Target="../diagrams/drawing6.xml"/><Relationship Id="rId41" Type="http://schemas.openxmlformats.org/officeDocument/2006/relationships/diagramLayout" Target="../diagrams/layout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24" Type="http://schemas.microsoft.com/office/2007/relationships/diagramDrawing" Target="../diagrams/drawing5.xml"/><Relationship Id="rId32" Type="http://schemas.openxmlformats.org/officeDocument/2006/relationships/diagramQuickStyle" Target="../diagrams/quickStyle7.xml"/><Relationship Id="rId37" Type="http://schemas.openxmlformats.org/officeDocument/2006/relationships/diagramQuickStyle" Target="../diagrams/quickStyle8.xml"/><Relationship Id="rId40" Type="http://schemas.openxmlformats.org/officeDocument/2006/relationships/diagramData" Target="../diagrams/data9.xml"/><Relationship Id="rId45" Type="http://schemas.openxmlformats.org/officeDocument/2006/relationships/diagramData" Target="../diagrams/data10.xml"/><Relationship Id="rId5" Type="http://schemas.openxmlformats.org/officeDocument/2006/relationships/diagramData" Target="../diagrams/data2.xml"/><Relationship Id="rId15" Type="http://schemas.openxmlformats.org/officeDocument/2006/relationships/diagramData" Target="../diagrams/data4.xml"/><Relationship Id="rId23" Type="http://schemas.openxmlformats.org/officeDocument/2006/relationships/diagramColors" Target="../diagrams/colors5.xml"/><Relationship Id="rId28" Type="http://schemas.openxmlformats.org/officeDocument/2006/relationships/diagramColors" Target="../diagrams/colors6.xml"/><Relationship Id="rId36" Type="http://schemas.openxmlformats.org/officeDocument/2006/relationships/diagramLayout" Target="../diagrams/layout8.xml"/><Relationship Id="rId49" Type="http://schemas.microsoft.com/office/2007/relationships/diagramDrawing" Target="../diagrams/drawing10.xml"/><Relationship Id="rId10" Type="http://schemas.openxmlformats.org/officeDocument/2006/relationships/diagramData" Target="../diagrams/data3.xml"/><Relationship Id="rId19" Type="http://schemas.microsoft.com/office/2007/relationships/diagramDrawing" Target="../diagrams/drawing4.xml"/><Relationship Id="rId31" Type="http://schemas.openxmlformats.org/officeDocument/2006/relationships/diagramLayout" Target="../diagrams/layout7.xml"/><Relationship Id="rId44" Type="http://schemas.microsoft.com/office/2007/relationships/diagramDrawing" Target="../diagrams/drawing9.xml"/><Relationship Id="rId4" Type="http://schemas.openxmlformats.org/officeDocument/2006/relationships/image" Target="../media/image18.jpeg"/><Relationship Id="rId9" Type="http://schemas.microsoft.com/office/2007/relationships/diagramDrawing" Target="../diagrams/drawing2.xml"/><Relationship Id="rId14" Type="http://schemas.microsoft.com/office/2007/relationships/diagramDrawing" Target="../diagrams/drawing3.xml"/><Relationship Id="rId22" Type="http://schemas.openxmlformats.org/officeDocument/2006/relationships/diagramQuickStyle" Target="../diagrams/quickStyle5.xml"/><Relationship Id="rId27" Type="http://schemas.openxmlformats.org/officeDocument/2006/relationships/diagramQuickStyle" Target="../diagrams/quickStyle6.xml"/><Relationship Id="rId30" Type="http://schemas.openxmlformats.org/officeDocument/2006/relationships/diagramData" Target="../diagrams/data7.xml"/><Relationship Id="rId35" Type="http://schemas.openxmlformats.org/officeDocument/2006/relationships/diagramData" Target="../diagrams/data8.xml"/><Relationship Id="rId43" Type="http://schemas.openxmlformats.org/officeDocument/2006/relationships/diagramColors" Target="../diagrams/colors9.xml"/><Relationship Id="rId48" Type="http://schemas.openxmlformats.org/officeDocument/2006/relationships/diagramColors" Target="../diagrams/colors10.xml"/><Relationship Id="rId8" Type="http://schemas.openxmlformats.org/officeDocument/2006/relationships/diagramColors" Target="../diagrams/colors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G:\AbastoBackup\abasto-newsletter\abasto-social-media\abasto-twitter-bg2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4763" y="-3175"/>
            <a:ext cx="12360276" cy="772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-41275" y="3298825"/>
            <a:ext cx="12461875" cy="3333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spc="600" dirty="0">
                <a:solidFill>
                  <a:schemeClr val="bg1"/>
                </a:solidFill>
                <a:latin typeface="Rockwell" panose="02060603020205020403" pitchFamily="18" charset="0"/>
              </a:rPr>
              <a:t>  </a:t>
            </a:r>
            <a:r>
              <a:rPr lang="en-US" sz="2000" b="1" spc="5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INDISPENSIBLE GUIDE FOR THE HISPANIC </a:t>
            </a:r>
            <a:r>
              <a:rPr lang="en-US" sz="2000" b="1" spc="55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ENTREPRENEUR</a:t>
            </a:r>
            <a:endParaRPr lang="en-US" sz="2000" b="1" spc="5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8" name="Picture 5" descr="G:\AbastoBackup\abasto-newsletter\abasto-social-media\abasto-button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077450" y="493395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14375" y="3048000"/>
            <a:ext cx="561975" cy="5619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41838" y="1141413"/>
            <a:ext cx="53975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6925" y="750888"/>
            <a:ext cx="3781425" cy="1446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16500" y="750888"/>
            <a:ext cx="6389688" cy="1446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CONTENTS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2797175" y="2052638"/>
            <a:ext cx="6616700" cy="23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pc="600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76350" y="3048000"/>
            <a:ext cx="4591050" cy="450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95400" y="3038475"/>
            <a:ext cx="14827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ABOUT US</a:t>
            </a:r>
          </a:p>
        </p:txBody>
      </p:sp>
      <p:sp>
        <p:nvSpPr>
          <p:cNvPr id="9" name="Rectangle 8"/>
          <p:cNvSpPr/>
          <p:nvPr/>
        </p:nvSpPr>
        <p:spPr>
          <a:xfrm>
            <a:off x="1295400" y="3317875"/>
            <a:ext cx="1997075" cy="277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Detail about our company</a:t>
            </a:r>
          </a:p>
        </p:txBody>
      </p:sp>
      <p:sp>
        <p:nvSpPr>
          <p:cNvPr id="10" name="Oval 9"/>
          <p:cNvSpPr/>
          <p:nvPr/>
        </p:nvSpPr>
        <p:spPr>
          <a:xfrm>
            <a:off x="4168775" y="3057525"/>
            <a:ext cx="561975" cy="5619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49800" y="3048000"/>
            <a:ext cx="24892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TALENT &amp; SKILLS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49800" y="3327400"/>
            <a:ext cx="2260600" cy="277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Our awesome talent and skills</a:t>
            </a:r>
          </a:p>
        </p:txBody>
      </p:sp>
      <p:sp>
        <p:nvSpPr>
          <p:cNvPr id="13" name="Oval 12"/>
          <p:cNvSpPr/>
          <p:nvPr/>
        </p:nvSpPr>
        <p:spPr>
          <a:xfrm>
            <a:off x="7797800" y="3057525"/>
            <a:ext cx="561975" cy="5619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78825" y="3048000"/>
            <a:ext cx="2068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OUR </a:t>
            </a: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READERS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78825" y="3327400"/>
            <a:ext cx="2365375" cy="277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Print  and digital reader profile</a:t>
            </a:r>
          </a:p>
        </p:txBody>
      </p:sp>
      <p:sp>
        <p:nvSpPr>
          <p:cNvPr id="16" name="Oval 15"/>
          <p:cNvSpPr/>
          <p:nvPr/>
        </p:nvSpPr>
        <p:spPr>
          <a:xfrm>
            <a:off x="685800" y="4238625"/>
            <a:ext cx="561975" cy="56197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66825" y="4229100"/>
            <a:ext cx="21590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DISTRIBUTION</a:t>
            </a:r>
          </a:p>
        </p:txBody>
      </p:sp>
      <p:sp>
        <p:nvSpPr>
          <p:cNvPr id="22" name="Oval 21"/>
          <p:cNvSpPr/>
          <p:nvPr/>
        </p:nvSpPr>
        <p:spPr>
          <a:xfrm>
            <a:off x="4178300" y="4229100"/>
            <a:ext cx="561975" cy="56197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9325" y="4267200"/>
            <a:ext cx="18081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PORTFOLIO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59325" y="4498975"/>
            <a:ext cx="1195388" cy="277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Our customers</a:t>
            </a:r>
          </a:p>
        </p:txBody>
      </p:sp>
      <p:pic>
        <p:nvPicPr>
          <p:cNvPr id="22549" name="Picture 5" descr="G:\AbastoBackup\abasto-newsletter\abasto-social-media\abasto-button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474450" y="6142038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Oval 24"/>
          <p:cNvSpPr/>
          <p:nvPr/>
        </p:nvSpPr>
        <p:spPr>
          <a:xfrm>
            <a:off x="4143375" y="5267325"/>
            <a:ext cx="561975" cy="56197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pc="-150" dirty="0" smtClean="0">
                <a:latin typeface="Rockwell" panose="02060603020205020403" pitchFamily="18" charset="0"/>
              </a:rPr>
              <a:t>07</a:t>
            </a:r>
            <a:endParaRPr lang="en-US" b="1" spc="-150" dirty="0">
              <a:latin typeface="Rockwell" panose="02060603020205020403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724400" y="5257800"/>
            <a:ext cx="25109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FACTS &amp; FIGURES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724400" y="5537619"/>
            <a:ext cx="3288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Hispanic  purchasing power </a:t>
            </a:r>
          </a:p>
          <a:p>
            <a:r>
              <a:rPr lang="en-US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(consumer, businesses and  media spending) </a:t>
            </a:r>
          </a:p>
        </p:txBody>
      </p:sp>
      <p:sp>
        <p:nvSpPr>
          <p:cNvPr id="28" name="Oval 27"/>
          <p:cNvSpPr/>
          <p:nvPr/>
        </p:nvSpPr>
        <p:spPr>
          <a:xfrm>
            <a:off x="7772400" y="4200525"/>
            <a:ext cx="561975" cy="56197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pc="-150" dirty="0" smtClean="0">
                <a:latin typeface="Rockwell" panose="02060603020205020403" pitchFamily="18" charset="0"/>
              </a:rPr>
              <a:t>06</a:t>
            </a:r>
            <a:endParaRPr lang="en-US" b="1" spc="-150" dirty="0">
              <a:latin typeface="Rockwell" panose="02060603020205020403" pitchFamily="18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8382000" y="4243782"/>
            <a:ext cx="3388363" cy="556818"/>
            <a:chOff x="8429625" y="4267200"/>
            <a:chExt cx="3388363" cy="556818"/>
          </a:xfrm>
        </p:grpSpPr>
        <p:sp>
          <p:nvSpPr>
            <p:cNvPr id="29" name="Rectangle 28"/>
            <p:cNvSpPr/>
            <p:nvPr/>
          </p:nvSpPr>
          <p:spPr>
            <a:xfrm>
              <a:off x="8429625" y="4267200"/>
              <a:ext cx="338836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ckwell" panose="02060603020205020403" pitchFamily="18" charset="0"/>
                </a:rPr>
                <a:t>HISPANIC ADVERTISING</a:t>
              </a:r>
              <a:endPara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429625" y="4547019"/>
              <a:ext cx="239681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Georgia" panose="02040502050405020303" pitchFamily="18" charset="0"/>
                </a:rPr>
                <a:t>What are the big players doing?</a:t>
              </a:r>
              <a:endParaRPr lang="en-US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6350" y="57150"/>
            <a:ext cx="12795250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57213" y="760413"/>
            <a:ext cx="5538787" cy="1939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ABOUT</a:t>
            </a:r>
          </a:p>
        </p:txBody>
      </p:sp>
      <p:sp>
        <p:nvSpPr>
          <p:cNvPr id="4" name="Rectangle 3"/>
          <p:cNvSpPr/>
          <p:nvPr/>
        </p:nvSpPr>
        <p:spPr>
          <a:xfrm>
            <a:off x="592138" y="3017838"/>
            <a:ext cx="5546725" cy="1785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Abasto Media is part of Hispanic Marketing Consultants Inc. dba HMC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kern="3000" spc="30" dirty="0">
              <a:solidFill>
                <a:schemeClr val="tx1">
                  <a:lumMod val="85000"/>
                  <a:lumOff val="15000"/>
                </a:schemeClr>
              </a:solidFill>
              <a:latin typeface="Liberation Sans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HMC serves as a marketing research entity in conjunction with Abasto Media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kern="3000" spc="30" dirty="0">
              <a:solidFill>
                <a:schemeClr val="tx1">
                  <a:lumMod val="85000"/>
                  <a:lumOff val="15000"/>
                </a:schemeClr>
              </a:solidFill>
              <a:latin typeface="Liberation Sans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Abasto Media is the only source of business information in Spanish for the Hispanic business owner in the United States.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kern="3000" spc="30" dirty="0">
              <a:solidFill>
                <a:schemeClr val="tx1">
                  <a:lumMod val="85000"/>
                  <a:lumOff val="15000"/>
                </a:schemeClr>
              </a:solidFill>
              <a:latin typeface="Liberation Sans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Abasto print and digital publication caters to the business owner, purchasing and logistics managers of distributing centers, supermarkets, tiendas and bodegas all across the U.S.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4838" y="2468563"/>
            <a:ext cx="505142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00"/>
                </a:solidFill>
                <a:latin typeface="Rockwell" panose="02060603020205020403" pitchFamily="18" charset="0"/>
              </a:rPr>
              <a:t>Abasto Media and HMC Inc.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19888" y="2887663"/>
            <a:ext cx="480853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i="1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itchFamily="34" charset="0"/>
              </a:rPr>
              <a:t>Goya Foods, Coca-Cola Mexico, Little Caesars, Vilore, JBS Swift, Minsa, Maseca, Marquez Brothers,Mexilink, Mexibrands, and many more.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23238" y="960438"/>
            <a:ext cx="2633662" cy="1736725"/>
          </a:xfrm>
          <a:prstGeom prst="roundRect">
            <a:avLst/>
          </a:prstGeom>
          <a:solidFill>
            <a:srgbClr val="0070C0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kern="3000" spc="-300" dirty="0">
                <a:solidFill>
                  <a:schemeClr val="bg1"/>
                </a:solidFill>
                <a:latin typeface="Rockwell" panose="02060603020205020403" pitchFamily="18" charset="0"/>
              </a:rPr>
              <a:t>163</a:t>
            </a:r>
            <a:endParaRPr lang="en-US" sz="3200" b="1" kern="3000" spc="-3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616825" y="2414588"/>
            <a:ext cx="3644900" cy="409575"/>
          </a:xfrm>
          <a:prstGeom prst="roundRect">
            <a:avLst/>
          </a:prstGeom>
          <a:solidFill>
            <a:srgbClr val="0070C0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3000" spc="30" dirty="0">
                <a:solidFill>
                  <a:schemeClr val="bg1"/>
                </a:solidFill>
                <a:latin typeface="Rockwell" panose="02060603020205020403" pitchFamily="18" charset="0"/>
              </a:rPr>
              <a:t>companies have chosen us!</a:t>
            </a:r>
          </a:p>
        </p:txBody>
      </p:sp>
      <p:sp>
        <p:nvSpPr>
          <p:cNvPr id="9" name="Oval 8"/>
          <p:cNvSpPr/>
          <p:nvPr/>
        </p:nvSpPr>
        <p:spPr>
          <a:xfrm>
            <a:off x="11279188" y="119063"/>
            <a:ext cx="561975" cy="5619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01</a:t>
            </a:r>
          </a:p>
        </p:txBody>
      </p:sp>
      <p:sp>
        <p:nvSpPr>
          <p:cNvPr id="10" name="Rectangle 9"/>
          <p:cNvSpPr/>
          <p:nvPr/>
        </p:nvSpPr>
        <p:spPr>
          <a:xfrm>
            <a:off x="7167563" y="3422650"/>
            <a:ext cx="172402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Why Abasto? </a:t>
            </a:r>
          </a:p>
        </p:txBody>
      </p:sp>
      <p:pic>
        <p:nvPicPr>
          <p:cNvPr id="23563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275513" y="3935413"/>
            <a:ext cx="3776662" cy="28130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3075" y="228600"/>
            <a:ext cx="8724900" cy="23860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900" b="1" spc="-300" dirty="0">
                <a:solidFill>
                  <a:srgbClr val="00B050"/>
                </a:solidFill>
                <a:latin typeface="Rockwell" panose="02060603020205020403" pitchFamily="18" charset="0"/>
              </a:rPr>
              <a:t>HISTORY</a:t>
            </a:r>
          </a:p>
        </p:txBody>
      </p:sp>
      <p:sp>
        <p:nvSpPr>
          <p:cNvPr id="3" name="Rectangle 2"/>
          <p:cNvSpPr/>
          <p:nvPr/>
        </p:nvSpPr>
        <p:spPr>
          <a:xfrm>
            <a:off x="2797175" y="2286000"/>
            <a:ext cx="6616700" cy="23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HOW WE GOT STARTED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00063" y="3609975"/>
            <a:ext cx="3475037" cy="2632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Abasto Magazine was born                                    six years ago in 2008. The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brainchild of Dan Calhoun,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he envisioned the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Publication as a bridge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between the </a:t>
            </a:r>
            <a:r>
              <a:rPr lang="en-US" sz="1100" i="1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manufacturers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and producers of Hispanic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products and the buyer.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kern="3000" spc="30" dirty="0">
              <a:solidFill>
                <a:schemeClr val="tx1">
                  <a:lumMod val="85000"/>
                  <a:lumOff val="15000"/>
                </a:schemeClr>
              </a:solidFill>
              <a:latin typeface="Liberation Sans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Dan Calhoun together with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his two brothers are the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owners of one of the largest food and beverage Hispanic distributing companies in the Southeast.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kern="3000" spc="30" dirty="0">
              <a:solidFill>
                <a:schemeClr val="tx1">
                  <a:lumMod val="85000"/>
                  <a:lumOff val="15000"/>
                </a:schemeClr>
              </a:solidFill>
              <a:latin typeface="Liberation Sans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. </a:t>
            </a:r>
          </a:p>
        </p:txBody>
      </p:sp>
      <p:pic>
        <p:nvPicPr>
          <p:cNvPr id="24591" name="Picture 14" descr="abasto_cover_0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41175" y="3671671"/>
            <a:ext cx="1523986" cy="182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490538" y="3130550"/>
            <a:ext cx="2905125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itchFamily="18" charset="0"/>
              </a:rPr>
              <a:t>THE </a:t>
            </a:r>
            <a:r>
              <a:rPr lang="en-US" dirty="0">
                <a:latin typeface="Rockwell" pitchFamily="18" charset="0"/>
              </a:rPr>
              <a:t>BEGINNINGS </a:t>
            </a:r>
            <a:r>
              <a:rPr lang="en-US" i="1" dirty="0">
                <a:solidFill>
                  <a:srgbClr val="FF0000"/>
                </a:solidFill>
                <a:latin typeface="Rockwell" pitchFamily="18" charset="0"/>
              </a:rPr>
              <a:t>2008</a:t>
            </a:r>
          </a:p>
        </p:txBody>
      </p: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4167188" y="3148013"/>
            <a:ext cx="3659187" cy="2781300"/>
            <a:chOff x="4166459" y="3148161"/>
            <a:chExt cx="3660252" cy="2780433"/>
          </a:xfrm>
        </p:grpSpPr>
        <p:sp>
          <p:nvSpPr>
            <p:cNvPr id="10" name="Rectangle 9"/>
            <p:cNvSpPr/>
            <p:nvPr/>
          </p:nvSpPr>
          <p:spPr>
            <a:xfrm>
              <a:off x="4191866" y="3635371"/>
              <a:ext cx="3634845" cy="229322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During this period the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publication had a fair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growth in editorial content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as well as in advertisement,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however changes were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made in 2011 order to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Increase revenue and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exposure.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These changes include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distribution analysis and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corrective measures as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kern="3000" spc="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iberation Sans" panose="020B0604020202020204" pitchFamily="34" charset="0"/>
                </a:rPr>
                <a:t>well as a slight change in size to accommodate the print magazine to new postal regulations. </a:t>
              </a:r>
            </a:p>
          </p:txBody>
        </p:sp>
        <p:pic>
          <p:nvPicPr>
            <p:cNvPr id="24588" name="Picture 16" descr="abasto_cover_06.jpg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6097657" y="3657600"/>
              <a:ext cx="1499153" cy="17989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4166459" y="3148161"/>
              <a:ext cx="3620553" cy="36977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ckwell" panose="02060603020205020403" pitchFamily="18" charset="0"/>
                </a:rPr>
                <a:t>GROWTH </a:t>
              </a:r>
              <a:r>
                <a:rPr lang="en-US" i="1" dirty="0">
                  <a:solidFill>
                    <a:srgbClr val="FF0000"/>
                  </a:solidFill>
                  <a:latin typeface="Rockwell" panose="02060603020205020403" pitchFamily="18" charset="0"/>
                </a:rPr>
                <a:t>2009-2011</a:t>
              </a:r>
            </a:p>
          </p:txBody>
        </p:sp>
      </p:grpSp>
      <p:sp>
        <p:nvSpPr>
          <p:cNvPr id="18" name="Rectangle 17"/>
          <p:cNvSpPr/>
          <p:nvPr/>
        </p:nvSpPr>
        <p:spPr bwMode="auto">
          <a:xfrm>
            <a:off x="8121650" y="3629025"/>
            <a:ext cx="3633788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Abasto Magazine,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now Abasto Media has became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the leading source of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Information for the Hispanic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decision maker in the food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and beverage </a:t>
            </a:r>
            <a:r>
              <a:rPr lang="en-US" sz="105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industry</a:t>
            </a: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. Just last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year Abasto Media sponsored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seven different Hispanic and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non-Hispanic trades shows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and it is establishing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the publication in a cross-cultural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environment. Our website presence increased in the last year and our E-Newsletter is read by over 8,000 professionals in the industry.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anose="020B0604020202020204" pitchFamily="34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kern="3000" spc="30" dirty="0">
              <a:solidFill>
                <a:schemeClr val="tx1">
                  <a:lumMod val="85000"/>
                  <a:lumOff val="15000"/>
                </a:schemeClr>
              </a:solidFill>
              <a:latin typeface="Liberation Sans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070850" y="3125788"/>
            <a:ext cx="4121150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2011-PRESENT </a:t>
            </a:r>
            <a:r>
              <a:rPr lang="en-US" i="1" dirty="0">
                <a:solidFill>
                  <a:srgbClr val="FF0000"/>
                </a:solidFill>
                <a:latin typeface="Rockwell" panose="02060603020205020403" pitchFamily="18" charset="0"/>
              </a:rPr>
              <a:t>NEW GOALS</a:t>
            </a:r>
          </a:p>
        </p:txBody>
      </p:sp>
      <p:pic>
        <p:nvPicPr>
          <p:cNvPr id="24586" name="Picture 18" descr="abasto cover Sep_Oct 2014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0383247" y="3597233"/>
            <a:ext cx="1384711" cy="184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Oval 19"/>
          <p:cNvSpPr/>
          <p:nvPr/>
        </p:nvSpPr>
        <p:spPr>
          <a:xfrm>
            <a:off x="11288713" y="109538"/>
            <a:ext cx="561975" cy="5619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01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149475" y="-2933700"/>
            <a:ext cx="8408988" cy="12403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&amp;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072188" y="5118100"/>
            <a:ext cx="475456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0" b="1">
                <a:solidFill>
                  <a:srgbClr val="FFC000"/>
                </a:solidFill>
                <a:latin typeface="Rockwell" pitchFamily="18" charset="0"/>
              </a:rPr>
              <a:t>SKILLS</a:t>
            </a:r>
          </a:p>
        </p:txBody>
      </p:sp>
      <p:sp>
        <p:nvSpPr>
          <p:cNvPr id="31" name="Parallelogram 30"/>
          <p:cNvSpPr/>
          <p:nvPr/>
        </p:nvSpPr>
        <p:spPr>
          <a:xfrm>
            <a:off x="6246205" y="3562122"/>
            <a:ext cx="4631669" cy="304526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/>
          </a:p>
        </p:txBody>
      </p:sp>
      <p:sp>
        <p:nvSpPr>
          <p:cNvPr id="32" name="Parallelogram 31"/>
          <p:cNvSpPr/>
          <p:nvPr/>
        </p:nvSpPr>
        <p:spPr>
          <a:xfrm>
            <a:off x="6267450" y="3606800"/>
            <a:ext cx="2057400" cy="198438"/>
          </a:xfrm>
          <a:prstGeom prst="parallelogram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latin typeface="Liberation Sans" pitchFamily="34" charset="0"/>
              </a:rPr>
              <a:t>NEWS</a:t>
            </a:r>
          </a:p>
        </p:txBody>
      </p:sp>
      <p:sp>
        <p:nvSpPr>
          <p:cNvPr id="33" name="Parallelogram 32"/>
          <p:cNvSpPr/>
          <p:nvPr/>
        </p:nvSpPr>
        <p:spPr>
          <a:xfrm>
            <a:off x="6246205" y="3905620"/>
            <a:ext cx="4631669" cy="304526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/>
          </a:p>
        </p:txBody>
      </p:sp>
      <p:sp>
        <p:nvSpPr>
          <p:cNvPr id="34" name="Parallelogram 33"/>
          <p:cNvSpPr/>
          <p:nvPr/>
        </p:nvSpPr>
        <p:spPr>
          <a:xfrm>
            <a:off x="6267450" y="3949700"/>
            <a:ext cx="2336800" cy="198438"/>
          </a:xfrm>
          <a:prstGeom prst="parallelogram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 smtClean="0">
                <a:latin typeface="Liberation Sans" pitchFamily="34" charset="0"/>
              </a:rPr>
              <a:t>OPINION</a:t>
            </a:r>
            <a:endParaRPr lang="en-US" sz="1100" b="1" dirty="0">
              <a:latin typeface="Liberation Sans" pitchFamily="34" charset="0"/>
            </a:endParaRPr>
          </a:p>
        </p:txBody>
      </p:sp>
      <p:sp>
        <p:nvSpPr>
          <p:cNvPr id="35" name="Parallelogram 34"/>
          <p:cNvSpPr/>
          <p:nvPr/>
        </p:nvSpPr>
        <p:spPr>
          <a:xfrm>
            <a:off x="6246205" y="4248820"/>
            <a:ext cx="4631669" cy="304526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/>
          </a:p>
        </p:txBody>
      </p:sp>
      <p:sp>
        <p:nvSpPr>
          <p:cNvPr id="36" name="Parallelogram 35"/>
          <p:cNvSpPr/>
          <p:nvPr/>
        </p:nvSpPr>
        <p:spPr>
          <a:xfrm>
            <a:off x="6248400" y="4292600"/>
            <a:ext cx="3787775" cy="198438"/>
          </a:xfrm>
          <a:prstGeom prst="parallelogram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latin typeface="Liberation Sans" pitchFamily="34" charset="0"/>
              </a:rPr>
              <a:t>BUSINESS</a:t>
            </a:r>
          </a:p>
        </p:txBody>
      </p:sp>
      <p:sp>
        <p:nvSpPr>
          <p:cNvPr id="37" name="Parallelogram 36"/>
          <p:cNvSpPr/>
          <p:nvPr/>
        </p:nvSpPr>
        <p:spPr>
          <a:xfrm>
            <a:off x="6246205" y="4590505"/>
            <a:ext cx="4631669" cy="304526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/>
          </a:p>
        </p:txBody>
      </p:sp>
      <p:sp>
        <p:nvSpPr>
          <p:cNvPr id="38" name="Parallelogram 37"/>
          <p:cNvSpPr/>
          <p:nvPr/>
        </p:nvSpPr>
        <p:spPr>
          <a:xfrm>
            <a:off x="6267450" y="4635500"/>
            <a:ext cx="3263900" cy="196850"/>
          </a:xfrm>
          <a:prstGeom prst="parallelogram">
            <a:avLst/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latin typeface="Liberation Sans" pitchFamily="34" charset="0"/>
              </a:rPr>
              <a:t>PRODUCT RELEASES</a:t>
            </a:r>
          </a:p>
        </p:txBody>
      </p:sp>
      <p:sp>
        <p:nvSpPr>
          <p:cNvPr id="39" name="Parallelogram 38"/>
          <p:cNvSpPr/>
          <p:nvPr/>
        </p:nvSpPr>
        <p:spPr>
          <a:xfrm>
            <a:off x="6246205" y="4929985"/>
            <a:ext cx="4631669" cy="309056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/>
          </a:p>
        </p:txBody>
      </p:sp>
      <p:sp>
        <p:nvSpPr>
          <p:cNvPr id="40" name="Parallelogram 39"/>
          <p:cNvSpPr/>
          <p:nvPr/>
        </p:nvSpPr>
        <p:spPr>
          <a:xfrm>
            <a:off x="6267450" y="4978400"/>
            <a:ext cx="4291013" cy="198438"/>
          </a:xfrm>
          <a:prstGeom prst="parallelogram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latin typeface="Liberation Sans" pitchFamily="34" charset="0"/>
              </a:rPr>
              <a:t>TIPS &amp; SUGGESTIONS</a:t>
            </a:r>
          </a:p>
        </p:txBody>
      </p:sp>
      <p:sp>
        <p:nvSpPr>
          <p:cNvPr id="57" name="Oval 56"/>
          <p:cNvSpPr/>
          <p:nvPr/>
        </p:nvSpPr>
        <p:spPr>
          <a:xfrm>
            <a:off x="11290300" y="123825"/>
            <a:ext cx="561975" cy="5619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02</a:t>
            </a: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469900" y="2090738"/>
            <a:ext cx="50514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Rockwell" pitchFamily="18" charset="0"/>
              </a:rPr>
              <a:t>A group of creative individuals facing</a:t>
            </a:r>
          </a:p>
          <a:p>
            <a:r>
              <a:rPr lang="en-US" sz="2000">
                <a:solidFill>
                  <a:srgbClr val="FF0000"/>
                </a:solidFill>
                <a:latin typeface="Rockwell" pitchFamily="18" charset="0"/>
              </a:rPr>
              <a:t>the everyday challenges of a publishing</a:t>
            </a:r>
          </a:p>
          <a:p>
            <a:r>
              <a:rPr lang="en-US" sz="2000">
                <a:solidFill>
                  <a:srgbClr val="FF0000"/>
                </a:solidFill>
                <a:latin typeface="Rockwell" pitchFamily="18" charset="0"/>
              </a:rPr>
              <a:t>company </a:t>
            </a:r>
          </a:p>
          <a:p>
            <a:endParaRPr lang="en-US" sz="2000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295275" y="617538"/>
            <a:ext cx="5478463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0" b="1" dirty="0">
                <a:solidFill>
                  <a:srgbClr val="FFC000"/>
                </a:solidFill>
                <a:latin typeface="Rockwell" pitchFamily="18" charset="0"/>
              </a:rPr>
              <a:t>TALENT</a:t>
            </a:r>
          </a:p>
        </p:txBody>
      </p:sp>
      <p:sp>
        <p:nvSpPr>
          <p:cNvPr id="72" name="Flowchart: Data 71"/>
          <p:cNvSpPr/>
          <p:nvPr/>
        </p:nvSpPr>
        <p:spPr>
          <a:xfrm>
            <a:off x="5634038" y="484188"/>
            <a:ext cx="1819275" cy="2270125"/>
          </a:xfrm>
          <a:prstGeom prst="flowChartInputOutput">
            <a:avLst/>
          </a:prstGeom>
          <a:blipFill rotWithShape="0">
            <a:blip r:embed="rId2" cstate="screen">
              <a:lum bright="10000"/>
            </a:blip>
            <a:stretch>
              <a:fillRect/>
            </a:stretch>
          </a:blipFill>
          <a:ln w="38100">
            <a:solidFill>
              <a:srgbClr val="FFC000"/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6" name="Flowchart: Data 75"/>
          <p:cNvSpPr/>
          <p:nvPr/>
        </p:nvSpPr>
        <p:spPr>
          <a:xfrm>
            <a:off x="8458200" y="508000"/>
            <a:ext cx="1792288" cy="2235200"/>
          </a:xfrm>
          <a:prstGeom prst="flowChartInputOutput">
            <a:avLst/>
          </a:prstGeom>
          <a:blipFill rotWithShape="0">
            <a:blip r:embed="rId3" cstate="screen">
              <a:lum bright="10000"/>
            </a:blip>
            <a:stretch>
              <a:fillRect/>
            </a:stretch>
          </a:blipFill>
          <a:ln w="38100">
            <a:solidFill>
              <a:srgbClr val="FFC000"/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8" name="Flowchart: Data 77"/>
          <p:cNvSpPr/>
          <p:nvPr/>
        </p:nvSpPr>
        <p:spPr>
          <a:xfrm>
            <a:off x="9829800" y="633413"/>
            <a:ext cx="1752600" cy="2185987"/>
          </a:xfrm>
          <a:prstGeom prst="flowChartInputOutput">
            <a:avLst/>
          </a:prstGeom>
          <a:blipFill rotWithShape="0">
            <a:blip r:embed="rId4" cstate="screen">
              <a:lum bright="10000"/>
            </a:blip>
            <a:stretch>
              <a:fillRect/>
            </a:stretch>
          </a:blipFill>
          <a:ln w="38100">
            <a:solidFill>
              <a:srgbClr val="FFC000"/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639" name="TextBox 78"/>
          <p:cNvSpPr txBox="1">
            <a:spLocks noChangeArrowheads="1"/>
          </p:cNvSpPr>
          <p:nvPr/>
        </p:nvSpPr>
        <p:spPr bwMode="auto">
          <a:xfrm>
            <a:off x="5715000" y="2286000"/>
            <a:ext cx="1295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Calibri" pitchFamily="34" charset="0"/>
              </a:rPr>
              <a:t>Dan Calhoun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Calibri" pitchFamily="34" charset="0"/>
              </a:rPr>
              <a:t>CEO &amp; Publisher</a:t>
            </a:r>
          </a:p>
        </p:txBody>
      </p:sp>
      <p:sp>
        <p:nvSpPr>
          <p:cNvPr id="25640" name="TextBox 79"/>
          <p:cNvSpPr txBox="1">
            <a:spLocks noChangeArrowheads="1"/>
          </p:cNvSpPr>
          <p:nvPr/>
        </p:nvSpPr>
        <p:spPr bwMode="auto">
          <a:xfrm>
            <a:off x="7162800" y="2286000"/>
            <a:ext cx="1295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Ivan Cruz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Editor </a:t>
            </a:r>
          </a:p>
        </p:txBody>
      </p:sp>
      <p:sp>
        <p:nvSpPr>
          <p:cNvPr id="25641" name="TextBox 80"/>
          <p:cNvSpPr txBox="1">
            <a:spLocks noChangeArrowheads="1"/>
          </p:cNvSpPr>
          <p:nvPr/>
        </p:nvSpPr>
        <p:spPr bwMode="auto">
          <a:xfrm>
            <a:off x="8610600" y="2286000"/>
            <a:ext cx="1295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Calibri" pitchFamily="34" charset="0"/>
              </a:rPr>
              <a:t>Daniel Dau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Calibri" pitchFamily="34" charset="0"/>
              </a:rPr>
              <a:t>Art Director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982200" y="2305050"/>
            <a:ext cx="1295400" cy="438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bg1"/>
                </a:solidFill>
                <a:latin typeface="+mn-lt"/>
              </a:rPr>
              <a:t>Gus Calabro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solidFill>
                  <a:schemeClr val="bg1"/>
                </a:solidFill>
                <a:latin typeface="+mn-lt"/>
              </a:rPr>
              <a:t>Operations Director</a:t>
            </a:r>
          </a:p>
        </p:txBody>
      </p:sp>
      <p:graphicFrame>
        <p:nvGraphicFramePr>
          <p:cNvPr id="45" name="Diagram 44"/>
          <p:cNvGraphicFramePr/>
          <p:nvPr>
            <p:extLst>
              <p:ext uri="{D42A27DB-BD31-4B8C-83A1-F6EECF244321}">
                <p14:modId xmlns:p14="http://schemas.microsoft.com/office/powerpoint/2010/main" xmlns="" val="1106031622"/>
              </p:ext>
            </p:extLst>
          </p:nvPr>
        </p:nvGraphicFramePr>
        <p:xfrm>
          <a:off x="7086600" y="533400"/>
          <a:ext cx="1756518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7162800" y="2209800"/>
            <a:ext cx="12954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Ivan Cruz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Editor</a:t>
            </a:r>
            <a:endParaRPr lang="en-US" sz="105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43" name="Diagram 42"/>
          <p:cNvGraphicFramePr/>
          <p:nvPr>
            <p:extLst>
              <p:ext uri="{D42A27DB-BD31-4B8C-83A1-F6EECF244321}">
                <p14:modId xmlns="" xmlns:p14="http://schemas.microsoft.com/office/powerpoint/2010/main" val="1744734012"/>
              </p:ext>
            </p:extLst>
          </p:nvPr>
        </p:nvGraphicFramePr>
        <p:xfrm>
          <a:off x="586661" y="3119020"/>
          <a:ext cx="1786861" cy="180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49" name="Diagram 48"/>
          <p:cNvGraphicFramePr/>
          <p:nvPr>
            <p:extLst>
              <p:ext uri="{D42A27DB-BD31-4B8C-83A1-F6EECF244321}">
                <p14:modId xmlns="" xmlns:p14="http://schemas.microsoft.com/office/powerpoint/2010/main" val="1530019453"/>
              </p:ext>
            </p:extLst>
          </p:nvPr>
        </p:nvGraphicFramePr>
        <p:xfrm>
          <a:off x="2363530" y="3119020"/>
          <a:ext cx="1786861" cy="180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51" name="Diagram 50"/>
          <p:cNvGraphicFramePr/>
          <p:nvPr>
            <p:extLst>
              <p:ext uri="{D42A27DB-BD31-4B8C-83A1-F6EECF244321}">
                <p14:modId xmlns="" xmlns:p14="http://schemas.microsoft.com/office/powerpoint/2010/main" val="84065558"/>
              </p:ext>
            </p:extLst>
          </p:nvPr>
        </p:nvGraphicFramePr>
        <p:xfrm>
          <a:off x="4156203" y="3119020"/>
          <a:ext cx="1786861" cy="180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graphicFrame>
        <p:nvGraphicFramePr>
          <p:cNvPr id="53" name="Diagram 52"/>
          <p:cNvGraphicFramePr/>
          <p:nvPr>
            <p:extLst>
              <p:ext uri="{D42A27DB-BD31-4B8C-83A1-F6EECF244321}">
                <p14:modId xmlns="" xmlns:p14="http://schemas.microsoft.com/office/powerpoint/2010/main" val="3376801237"/>
              </p:ext>
            </p:extLst>
          </p:nvPr>
        </p:nvGraphicFramePr>
        <p:xfrm>
          <a:off x="1472942" y="4008479"/>
          <a:ext cx="1786861" cy="180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5" r:lo="rId26" r:qs="rId27" r:cs="rId28"/>
          </a:graphicData>
        </a:graphic>
      </p:graphicFrame>
      <p:graphicFrame>
        <p:nvGraphicFramePr>
          <p:cNvPr id="54" name="Diagram 53"/>
          <p:cNvGraphicFramePr/>
          <p:nvPr>
            <p:extLst>
              <p:ext uri="{D42A27DB-BD31-4B8C-83A1-F6EECF244321}">
                <p14:modId xmlns="" xmlns:p14="http://schemas.microsoft.com/office/powerpoint/2010/main" val="198262912"/>
              </p:ext>
            </p:extLst>
          </p:nvPr>
        </p:nvGraphicFramePr>
        <p:xfrm>
          <a:off x="3256089" y="4008479"/>
          <a:ext cx="1786861" cy="180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0" r:lo="rId31" r:qs="rId32" r:cs="rId33"/>
          </a:graphicData>
        </a:graphic>
      </p:graphicFrame>
      <p:graphicFrame>
        <p:nvGraphicFramePr>
          <p:cNvPr id="55" name="Diagram 54"/>
          <p:cNvGraphicFramePr/>
          <p:nvPr>
            <p:extLst>
              <p:ext uri="{D42A27DB-BD31-4B8C-83A1-F6EECF244321}">
                <p14:modId xmlns="" xmlns:p14="http://schemas.microsoft.com/office/powerpoint/2010/main" val="3270632420"/>
              </p:ext>
            </p:extLst>
          </p:nvPr>
        </p:nvGraphicFramePr>
        <p:xfrm>
          <a:off x="575339" y="4904513"/>
          <a:ext cx="1786861" cy="180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5" r:lo="rId36" r:qs="rId37" r:cs="rId38"/>
          </a:graphicData>
        </a:graphic>
      </p:graphicFrame>
      <p:graphicFrame>
        <p:nvGraphicFramePr>
          <p:cNvPr id="41" name="Diagram 40"/>
          <p:cNvGraphicFramePr/>
          <p:nvPr>
            <p:extLst>
              <p:ext uri="{D42A27DB-BD31-4B8C-83A1-F6EECF244321}">
                <p14:modId xmlns="" xmlns:p14="http://schemas.microsoft.com/office/powerpoint/2010/main" val="84065558"/>
              </p:ext>
            </p:extLst>
          </p:nvPr>
        </p:nvGraphicFramePr>
        <p:xfrm>
          <a:off x="4114800" y="4876800"/>
          <a:ext cx="1786861" cy="180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0" r:lo="rId41" r:qs="rId42" r:cs="rId43"/>
          </a:graphicData>
        </a:graphic>
      </p:graphicFrame>
      <p:graphicFrame>
        <p:nvGraphicFramePr>
          <p:cNvPr id="44" name="Diagram 43"/>
          <p:cNvGraphicFramePr/>
          <p:nvPr>
            <p:extLst>
              <p:ext uri="{D42A27DB-BD31-4B8C-83A1-F6EECF244321}">
                <p14:modId xmlns:p14="http://schemas.microsoft.com/office/powerpoint/2010/main" xmlns="" val="1744734012"/>
              </p:ext>
            </p:extLst>
          </p:nvPr>
        </p:nvGraphicFramePr>
        <p:xfrm>
          <a:off x="2362200" y="4876800"/>
          <a:ext cx="1786861" cy="180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5" r:lo="rId46" r:qs="rId47" r:cs="rId48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5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7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2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7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2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7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2" grpId="0" animBg="1"/>
      <p:bldP spid="32" grpId="1" animBg="1"/>
      <p:bldP spid="34" grpId="0" animBg="1"/>
      <p:bldP spid="34" grpId="1" animBg="1"/>
      <p:bldP spid="36" grpId="0" animBg="1"/>
      <p:bldP spid="36" grpId="1" animBg="1"/>
      <p:bldP spid="38" grpId="0" animBg="1"/>
      <p:bldP spid="38" grpId="1" animBg="1"/>
      <p:bldP spid="40" grpId="0" animBg="1"/>
      <p:bldP spid="40" grpId="1" animBg="1"/>
      <p:bldGraphic spid="45" grpId="0">
        <p:bldAsOne/>
      </p:bldGraphic>
      <p:bldGraphic spid="43" grpId="0">
        <p:bldAsOne/>
      </p:bldGraphic>
      <p:bldGraphic spid="49" grpId="0">
        <p:bldAsOne/>
      </p:bldGraphic>
      <p:bldGraphic spid="51" grpId="0">
        <p:bldAsOne/>
      </p:bldGraphic>
      <p:bldGraphic spid="53" grpId="0">
        <p:bldAsOne/>
      </p:bldGraphic>
      <p:bldGraphic spid="54" grpId="0">
        <p:bldAsOne/>
      </p:bldGraphic>
      <p:bldGraphic spid="55" grpId="0">
        <p:bldAsOne/>
      </p:bldGraphic>
      <p:bldGraphic spid="41" grpId="0">
        <p:bldAsOne/>
      </p:bldGraphic>
      <p:bldGraphic spid="4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1290300" y="144463"/>
            <a:ext cx="561975" cy="5619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03</a:t>
            </a:r>
          </a:p>
        </p:txBody>
      </p:sp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557213" y="434975"/>
            <a:ext cx="4483920" cy="2727504"/>
            <a:chOff x="556486" y="435271"/>
            <a:chExt cx="4484029" cy="2726800"/>
          </a:xfrm>
        </p:grpSpPr>
        <p:sp>
          <p:nvSpPr>
            <p:cNvPr id="3" name="TextBox 2"/>
            <p:cNvSpPr txBox="1"/>
            <p:nvPr/>
          </p:nvSpPr>
          <p:spPr>
            <a:xfrm>
              <a:off x="556486" y="1198662"/>
              <a:ext cx="2155877" cy="11998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b="1" spc="-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ckwell" panose="02060603020205020403" pitchFamily="18" charset="0"/>
                </a:rPr>
                <a:t>OUR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56486" y="1962052"/>
              <a:ext cx="4368610" cy="120001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b="1" spc="-300" dirty="0" smtClean="0">
                  <a:solidFill>
                    <a:srgbClr val="FF0000"/>
                  </a:solidFill>
                  <a:latin typeface="Rockwell" panose="02060603020205020403" pitchFamily="18" charset="0"/>
                </a:rPr>
                <a:t>READERS</a:t>
              </a:r>
              <a:endParaRPr lang="en-US" sz="7200" b="1" spc="-300" dirty="0">
                <a:solidFill>
                  <a:srgbClr val="FF0000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56486" y="435271"/>
              <a:ext cx="4484029" cy="120001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b="1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ckwell" panose="02060603020205020403" pitchFamily="18" charset="0"/>
                </a:rPr>
                <a:t>WHO </a:t>
              </a:r>
              <a:r>
                <a:rPr lang="en-US" sz="7200" b="1" spc="-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ckwell" panose="02060603020205020403" pitchFamily="18" charset="0"/>
                </a:rPr>
                <a:t>ARE</a:t>
              </a:r>
              <a:endParaRPr lang="en-US" sz="72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endParaRPr>
            </a:p>
          </p:txBody>
        </p:sp>
      </p:grpSp>
      <p:grpSp>
        <p:nvGrpSpPr>
          <p:cNvPr id="10" name="Group 12"/>
          <p:cNvGrpSpPr>
            <a:grpSpLocks/>
          </p:cNvGrpSpPr>
          <p:nvPr/>
        </p:nvGrpSpPr>
        <p:grpSpPr bwMode="auto">
          <a:xfrm>
            <a:off x="5281613" y="430213"/>
            <a:ext cx="2982912" cy="5886450"/>
            <a:chOff x="5280873" y="429533"/>
            <a:chExt cx="2983509" cy="5887047"/>
          </a:xfrm>
        </p:grpSpPr>
        <p:sp>
          <p:nvSpPr>
            <p:cNvPr id="6" name="TextBox 5"/>
            <p:cNvSpPr txBox="1"/>
            <p:nvPr/>
          </p:nvSpPr>
          <p:spPr>
            <a:xfrm>
              <a:off x="5280873" y="429533"/>
              <a:ext cx="2983509" cy="23084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b="1" spc="-300" dirty="0">
                  <a:solidFill>
                    <a:srgbClr val="00B050"/>
                  </a:solidFill>
                  <a:latin typeface="Rockwell" panose="02060603020205020403" pitchFamily="18" charset="0"/>
                </a:rPr>
                <a:t>Print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b="1" spc="-300" dirty="0">
                  <a:solidFill>
                    <a:srgbClr val="00B050"/>
                  </a:solidFill>
                  <a:latin typeface="Rockwell" panose="02060603020205020403" pitchFamily="18" charset="0"/>
                </a:rPr>
                <a:t>Profile</a:t>
              </a:r>
            </a:p>
          </p:txBody>
        </p:sp>
        <p:pic>
          <p:nvPicPr>
            <p:cNvPr id="8" name="Picture 7" descr="374335-SeptemberOctob_selected-pagesjpg_Page1.jpg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5446273" y="2701729"/>
              <a:ext cx="2711138" cy="361485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4363" y="3284538"/>
            <a:ext cx="4125912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It is important to establish a difference between the </a:t>
            </a:r>
            <a:r>
              <a:rPr lang="en-US" sz="2800" dirty="0" smtClean="0">
                <a:latin typeface="Calibri" pitchFamily="34" charset="0"/>
              </a:rPr>
              <a:t>readers </a:t>
            </a:r>
            <a:r>
              <a:rPr lang="en-US" sz="2800" dirty="0">
                <a:latin typeface="Calibri" pitchFamily="34" charset="0"/>
              </a:rPr>
              <a:t>of our </a:t>
            </a:r>
            <a:r>
              <a:rPr lang="en-US" sz="2800" b="1" dirty="0">
                <a:latin typeface="Calibri" pitchFamily="34" charset="0"/>
              </a:rPr>
              <a:t>print publication and digital publication.</a:t>
            </a:r>
          </a:p>
        </p:txBody>
      </p:sp>
      <p:grpSp>
        <p:nvGrpSpPr>
          <p:cNvPr id="12" name="Group 14"/>
          <p:cNvGrpSpPr>
            <a:grpSpLocks/>
          </p:cNvGrpSpPr>
          <p:nvPr/>
        </p:nvGrpSpPr>
        <p:grpSpPr bwMode="auto">
          <a:xfrm>
            <a:off x="8729663" y="449263"/>
            <a:ext cx="3070225" cy="5794375"/>
            <a:chOff x="8729943" y="449581"/>
            <a:chExt cx="3070071" cy="5794553"/>
          </a:xfrm>
        </p:grpSpPr>
        <p:sp>
          <p:nvSpPr>
            <p:cNvPr id="11" name="TextBox 10"/>
            <p:cNvSpPr txBox="1"/>
            <p:nvPr/>
          </p:nvSpPr>
          <p:spPr>
            <a:xfrm>
              <a:off x="8729943" y="449581"/>
              <a:ext cx="3070071" cy="23082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b="1" spc="-300" dirty="0">
                  <a:solidFill>
                    <a:srgbClr val="00B0F0"/>
                  </a:solidFill>
                  <a:latin typeface="Rockwell" panose="02060603020205020403" pitchFamily="18" charset="0"/>
                </a:rPr>
                <a:t>Digital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b="1" spc="-300" dirty="0">
                  <a:solidFill>
                    <a:srgbClr val="00B0F0"/>
                  </a:solidFill>
                  <a:latin typeface="Rockwell" panose="02060603020205020403" pitchFamily="18" charset="0"/>
                </a:rPr>
                <a:t>Profile</a:t>
              </a:r>
            </a:p>
          </p:txBody>
        </p:sp>
        <p:pic>
          <p:nvPicPr>
            <p:cNvPr id="4099" name="Picture 3" descr="\\Ltserver\mydocuments\gcalabro\My Documents\Downloads\abasto-website.tif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8953750" y="2671790"/>
              <a:ext cx="2596565" cy="357234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1290300" y="144463"/>
            <a:ext cx="561975" cy="5619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0375" y="195263"/>
            <a:ext cx="523893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WHO </a:t>
            </a:r>
            <a:r>
              <a:rPr lang="en-US" sz="3600" b="1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ARE OUR </a:t>
            </a:r>
            <a:r>
              <a:rPr lang="en-US" sz="3600" b="1" spc="-300" dirty="0" smtClean="0">
                <a:solidFill>
                  <a:srgbClr val="FF0000"/>
                </a:solidFill>
                <a:latin typeface="Rockwell" panose="02060603020205020403" pitchFamily="18" charset="0"/>
              </a:rPr>
              <a:t>READERS</a:t>
            </a:r>
            <a:endParaRPr lang="en-US" sz="3600" b="1" spc="-300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44500" y="730250"/>
            <a:ext cx="2982913" cy="5886450"/>
            <a:chOff x="5280873" y="429533"/>
            <a:chExt cx="2983509" cy="5887047"/>
          </a:xfrm>
        </p:grpSpPr>
        <p:sp>
          <p:nvSpPr>
            <p:cNvPr id="6" name="TextBox 5"/>
            <p:cNvSpPr txBox="1"/>
            <p:nvPr/>
          </p:nvSpPr>
          <p:spPr>
            <a:xfrm>
              <a:off x="5280873" y="429533"/>
              <a:ext cx="2983509" cy="23084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b="1" spc="-300" dirty="0">
                  <a:solidFill>
                    <a:srgbClr val="00B050"/>
                  </a:solidFill>
                  <a:latin typeface="Rockwell" panose="02060603020205020403" pitchFamily="18" charset="0"/>
                </a:rPr>
                <a:t>Print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b="1" spc="-300" dirty="0">
                  <a:solidFill>
                    <a:srgbClr val="00B050"/>
                  </a:solidFill>
                  <a:latin typeface="Rockwell" panose="02060603020205020403" pitchFamily="18" charset="0"/>
                </a:rPr>
                <a:t>Profile</a:t>
              </a:r>
            </a:p>
          </p:txBody>
        </p:sp>
        <p:pic>
          <p:nvPicPr>
            <p:cNvPr id="8" name="Picture 7" descr="374335-SeptemberOctob_selected-pagesjpg_Page1.jpg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5446273" y="2701729"/>
              <a:ext cx="2711138" cy="361485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27653" name="Rectangle 11"/>
          <p:cNvSpPr>
            <a:spLocks noChangeArrowheads="1"/>
          </p:cNvSpPr>
          <p:nvPr/>
        </p:nvSpPr>
        <p:spPr bwMode="auto">
          <a:xfrm>
            <a:off x="4191000" y="1168400"/>
            <a:ext cx="51371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262626"/>
                </a:solidFill>
                <a:latin typeface="Rockwell" pitchFamily="18" charset="0"/>
              </a:rPr>
              <a:t>Plain and simple, the </a:t>
            </a:r>
            <a:r>
              <a:rPr lang="en-US" sz="1600" b="1" dirty="0" smtClean="0">
                <a:solidFill>
                  <a:srgbClr val="262626"/>
                </a:solidFill>
                <a:latin typeface="Rockwell" pitchFamily="18" charset="0"/>
              </a:rPr>
              <a:t>readers </a:t>
            </a:r>
            <a:r>
              <a:rPr lang="en-US" sz="1600" b="1" dirty="0">
                <a:solidFill>
                  <a:srgbClr val="262626"/>
                </a:solidFill>
                <a:latin typeface="Rockwell" pitchFamily="18" charset="0"/>
              </a:rPr>
              <a:t>of our print magazine </a:t>
            </a:r>
            <a:r>
              <a:rPr lang="en-US" sz="1600" b="1" dirty="0" smtClean="0">
                <a:solidFill>
                  <a:srgbClr val="262626"/>
                </a:solidFill>
                <a:latin typeface="Rockwell" pitchFamily="18" charset="0"/>
              </a:rPr>
              <a:t>are found in the </a:t>
            </a:r>
            <a:r>
              <a:rPr lang="en-US" sz="1600" b="1" dirty="0">
                <a:solidFill>
                  <a:srgbClr val="262626"/>
                </a:solidFill>
                <a:latin typeface="Rockwell" pitchFamily="18" charset="0"/>
              </a:rPr>
              <a:t>following categories:</a:t>
            </a:r>
            <a:endParaRPr lang="en-US" sz="1600" b="1" dirty="0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27654" name="Rectangle 12"/>
          <p:cNvSpPr>
            <a:spLocks noChangeArrowheads="1"/>
          </p:cNvSpPr>
          <p:nvPr/>
        </p:nvSpPr>
        <p:spPr bwMode="auto">
          <a:xfrm>
            <a:off x="4191000" y="1905000"/>
            <a:ext cx="7296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SMALL GROCERY STORE OWNER </a:t>
            </a:r>
          </a:p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(Small markets, tiendas and bodegas)</a:t>
            </a:r>
          </a:p>
        </p:txBody>
      </p:sp>
      <p:sp>
        <p:nvSpPr>
          <p:cNvPr id="27655" name="Rectangle 14"/>
          <p:cNvSpPr>
            <a:spLocks noChangeArrowheads="1"/>
          </p:cNvSpPr>
          <p:nvPr/>
        </p:nvSpPr>
        <p:spPr bwMode="auto">
          <a:xfrm>
            <a:off x="4191000" y="2733675"/>
            <a:ext cx="7296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LARGE GROCERY  STORE OWNER, PURCHASING MANAGERS</a:t>
            </a:r>
          </a:p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LOGISTICS SUPERVISORS, BUYERS </a:t>
            </a:r>
          </a:p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(Large supermarket chains)</a:t>
            </a:r>
          </a:p>
        </p:txBody>
      </p:sp>
      <p:sp>
        <p:nvSpPr>
          <p:cNvPr id="27656" name="Rectangle 15"/>
          <p:cNvSpPr>
            <a:spLocks noChangeArrowheads="1"/>
          </p:cNvSpPr>
          <p:nvPr/>
        </p:nvSpPr>
        <p:spPr bwMode="auto">
          <a:xfrm>
            <a:off x="4191000" y="3849688"/>
            <a:ext cx="72961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LARGE AND SMALL DISTRIBUTORS</a:t>
            </a:r>
          </a:p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(La Tortilleria, Diaz Foods, etc…)</a:t>
            </a:r>
          </a:p>
        </p:txBody>
      </p:sp>
      <p:sp>
        <p:nvSpPr>
          <p:cNvPr id="27657" name="Rectangle 16"/>
          <p:cNvSpPr>
            <a:spLocks noChangeArrowheads="1"/>
          </p:cNvSpPr>
          <p:nvPr/>
        </p:nvSpPr>
        <p:spPr bwMode="auto">
          <a:xfrm>
            <a:off x="4191000" y="4659313"/>
            <a:ext cx="4419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MANUFACTURES AND PRODUCERS</a:t>
            </a:r>
          </a:p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(Sales force, purchasing managers</a:t>
            </a:r>
          </a:p>
        </p:txBody>
      </p:sp>
      <p:sp>
        <p:nvSpPr>
          <p:cNvPr id="27658" name="Rectangle 17"/>
          <p:cNvSpPr>
            <a:spLocks noChangeArrowheads="1"/>
          </p:cNvSpPr>
          <p:nvPr/>
        </p:nvSpPr>
        <p:spPr bwMode="auto">
          <a:xfrm>
            <a:off x="4191000" y="5562600"/>
            <a:ext cx="518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ADVERTISING AGENCIES, TRADE SHOWS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6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6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6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build="allAtOnce"/>
      <p:bldP spid="27654" grpId="0" build="allAtOnce"/>
      <p:bldP spid="27655" grpId="0" build="allAtOnce"/>
      <p:bldP spid="27656" grpId="0" build="allAtOnce"/>
      <p:bldP spid="27657" grpId="0" build="allAtOnce"/>
      <p:bldP spid="27658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1290300" y="144463"/>
            <a:ext cx="561975" cy="5619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0375" y="195263"/>
            <a:ext cx="523893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WHO </a:t>
            </a:r>
            <a:r>
              <a:rPr lang="en-US" sz="3600" b="1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ARE OUR </a:t>
            </a:r>
            <a:r>
              <a:rPr lang="en-US" sz="3600" b="1" spc="-300" dirty="0" smtClean="0">
                <a:solidFill>
                  <a:srgbClr val="FF0000"/>
                </a:solidFill>
                <a:latin typeface="Rockwell" panose="02060603020205020403" pitchFamily="18" charset="0"/>
              </a:rPr>
              <a:t>READERS</a:t>
            </a:r>
            <a:endParaRPr lang="en-US" sz="3600" b="1" spc="-300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52438" y="750888"/>
            <a:ext cx="3070225" cy="5794375"/>
            <a:chOff x="8729943" y="449581"/>
            <a:chExt cx="3070071" cy="5794553"/>
          </a:xfrm>
        </p:grpSpPr>
        <p:sp>
          <p:nvSpPr>
            <p:cNvPr id="9" name="TextBox 8"/>
            <p:cNvSpPr txBox="1"/>
            <p:nvPr/>
          </p:nvSpPr>
          <p:spPr>
            <a:xfrm>
              <a:off x="8729943" y="449581"/>
              <a:ext cx="3070071" cy="23082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b="1" spc="-300" dirty="0">
                  <a:solidFill>
                    <a:srgbClr val="00B0F0"/>
                  </a:solidFill>
                  <a:latin typeface="Rockwell" panose="02060603020205020403" pitchFamily="18" charset="0"/>
                </a:rPr>
                <a:t>Digital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200" b="1" spc="-300" dirty="0">
                  <a:solidFill>
                    <a:srgbClr val="00B0F0"/>
                  </a:solidFill>
                  <a:latin typeface="Rockwell" panose="02060603020205020403" pitchFamily="18" charset="0"/>
                </a:rPr>
                <a:t>Profile</a:t>
              </a:r>
            </a:p>
          </p:txBody>
        </p:sp>
        <p:pic>
          <p:nvPicPr>
            <p:cNvPr id="10" name="Picture 3" descr="\\Ltserver\mydocuments\gcalabro\My Documents\Downloads\abasto-website.tif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8953750" y="2671790"/>
              <a:ext cx="2596565" cy="357234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4191000" y="1168400"/>
            <a:ext cx="5137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>
                <a:solidFill>
                  <a:srgbClr val="262626"/>
                </a:solidFill>
                <a:latin typeface="Rockwell" pitchFamily="18" charset="0"/>
              </a:rPr>
              <a:t>Plain and simple, the readers of our print magazine are found in the following categories:</a:t>
            </a:r>
            <a:endParaRPr lang="en-US" sz="1600" b="1" dirty="0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28678" name="Rectangle 10"/>
          <p:cNvSpPr>
            <a:spLocks noChangeArrowheads="1"/>
          </p:cNvSpPr>
          <p:nvPr/>
        </p:nvSpPr>
        <p:spPr bwMode="auto">
          <a:xfrm>
            <a:off x="4191000" y="1905000"/>
            <a:ext cx="7296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Rockwell" pitchFamily="18" charset="0"/>
              </a:rPr>
              <a:t>SMALL GROCERY STORE OWNER  / </a:t>
            </a:r>
            <a:r>
              <a:rPr lang="en-US" b="1" dirty="0" err="1">
                <a:solidFill>
                  <a:srgbClr val="FF0000"/>
                </a:solidFill>
                <a:latin typeface="Rockwell" pitchFamily="18" charset="0"/>
              </a:rPr>
              <a:t>Millennials</a:t>
            </a:r>
            <a:r>
              <a:rPr lang="en-US" b="1" dirty="0">
                <a:solidFill>
                  <a:srgbClr val="FF0000"/>
                </a:solidFill>
                <a:latin typeface="Rockwell" pitchFamily="18" charset="0"/>
              </a:rPr>
              <a:t>  </a:t>
            </a:r>
          </a:p>
          <a:p>
            <a:r>
              <a:rPr lang="en-US" b="1" dirty="0">
                <a:solidFill>
                  <a:srgbClr val="FF0000"/>
                </a:solidFill>
                <a:latin typeface="Rockwell" pitchFamily="18" charset="0"/>
              </a:rPr>
              <a:t>(Small markets, tiendas and bodegas)</a:t>
            </a:r>
          </a:p>
        </p:txBody>
      </p:sp>
      <p:sp>
        <p:nvSpPr>
          <p:cNvPr id="28679" name="Rectangle 11"/>
          <p:cNvSpPr>
            <a:spLocks noChangeArrowheads="1"/>
          </p:cNvSpPr>
          <p:nvPr/>
        </p:nvSpPr>
        <p:spPr bwMode="auto">
          <a:xfrm>
            <a:off x="4191000" y="2733675"/>
            <a:ext cx="7296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LARGE GROCERY  STORE OWNER, PURCHASING MANAGERS</a:t>
            </a:r>
          </a:p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LOGISTICS SUPERVISORS, BUYERS </a:t>
            </a:r>
          </a:p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(Large supermarket chains)</a:t>
            </a:r>
          </a:p>
        </p:txBody>
      </p:sp>
      <p:sp>
        <p:nvSpPr>
          <p:cNvPr id="28680" name="Rectangle 12"/>
          <p:cNvSpPr>
            <a:spLocks noChangeArrowheads="1"/>
          </p:cNvSpPr>
          <p:nvPr/>
        </p:nvSpPr>
        <p:spPr bwMode="auto">
          <a:xfrm>
            <a:off x="4191000" y="3849688"/>
            <a:ext cx="72961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LARGE AND SMALL DISTRIBUTORS</a:t>
            </a:r>
          </a:p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(La Tortilleria, Diaz Foods, etc…)</a:t>
            </a:r>
          </a:p>
        </p:txBody>
      </p:sp>
      <p:sp>
        <p:nvSpPr>
          <p:cNvPr id="28681" name="Rectangle 13"/>
          <p:cNvSpPr>
            <a:spLocks noChangeArrowheads="1"/>
          </p:cNvSpPr>
          <p:nvPr/>
        </p:nvSpPr>
        <p:spPr bwMode="auto">
          <a:xfrm>
            <a:off x="4191000" y="4659313"/>
            <a:ext cx="4419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MANUFACTURES AND PRODUCERS</a:t>
            </a:r>
          </a:p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(Sales force, purchasing managers.</a:t>
            </a:r>
          </a:p>
        </p:txBody>
      </p:sp>
      <p:sp>
        <p:nvSpPr>
          <p:cNvPr id="28682" name="Rectangle 14"/>
          <p:cNvSpPr>
            <a:spLocks noChangeArrowheads="1"/>
          </p:cNvSpPr>
          <p:nvPr/>
        </p:nvSpPr>
        <p:spPr bwMode="auto">
          <a:xfrm>
            <a:off x="4191000" y="5562600"/>
            <a:ext cx="7696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Rockwell" pitchFamily="18" charset="0"/>
              </a:rPr>
              <a:t>ADVERTISING AGENCIES, TRADE SHOWS AND ORGANIZATIONS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6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build="allAtOnce"/>
      <p:bldP spid="28678" grpId="0" build="allAtOnce"/>
      <p:bldP spid="28679" grpId="0" build="allAtOnce"/>
      <p:bldP spid="28680" grpId="0" build="allAtOnce"/>
      <p:bldP spid="28681" grpId="0" build="allAtOnce"/>
      <p:bldP spid="2868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11290300" y="144463"/>
            <a:ext cx="561975" cy="5619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03</a:t>
            </a:r>
          </a:p>
        </p:txBody>
      </p:sp>
      <p:pic>
        <p:nvPicPr>
          <p:cNvPr id="29699" name="Picture 18" descr="large_MEXICAN MARKET SML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609600" y="1143138"/>
            <a:ext cx="6565523" cy="43431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60375" y="195263"/>
            <a:ext cx="523893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WHO </a:t>
            </a:r>
            <a:r>
              <a:rPr lang="en-US" sz="3600" b="1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ARE </a:t>
            </a: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OUR </a:t>
            </a:r>
            <a:r>
              <a:rPr lang="en-US" sz="3600" b="1" spc="-300" dirty="0" smtClean="0">
                <a:solidFill>
                  <a:srgbClr val="FF0000"/>
                </a:solidFill>
                <a:latin typeface="Rockwell" panose="02060603020205020403" pitchFamily="18" charset="0"/>
              </a:rPr>
              <a:t>READERS</a:t>
            </a:r>
            <a:endParaRPr lang="en-US" sz="3600" b="1" spc="-300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5" name="Picture 4" descr="Store owner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48600" y="1905000"/>
            <a:ext cx="3137604" cy="2452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Northgate-Markets-Ignite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324600" y="4038600"/>
            <a:ext cx="4419600" cy="2486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11290300" y="144463"/>
            <a:ext cx="561975" cy="5619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0375" y="195263"/>
            <a:ext cx="523893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WHO </a:t>
            </a:r>
            <a:r>
              <a:rPr lang="en-US" sz="3600" b="1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ARE </a:t>
            </a:r>
            <a:r>
              <a:rPr lang="en-US" sz="3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OUR </a:t>
            </a:r>
            <a:r>
              <a:rPr lang="en-US" sz="3600" b="1" spc="-300" dirty="0" smtClean="0">
                <a:solidFill>
                  <a:srgbClr val="FF0000"/>
                </a:solidFill>
                <a:latin typeface="Rockwell" panose="02060603020205020403" pitchFamily="18" charset="0"/>
              </a:rPr>
              <a:t>READERS</a:t>
            </a:r>
            <a:endParaRPr lang="en-US" sz="3600" b="1" spc="-300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7" name="Picture 6" descr="Miguel.jpg"/>
          <p:cNvPicPr>
            <a:picLocks noChangeAspect="1"/>
          </p:cNvPicPr>
          <p:nvPr/>
        </p:nvPicPr>
        <p:blipFill>
          <a:blip r:embed="rId2" cstate="screen">
            <a:lum bright="10000"/>
          </a:blip>
          <a:stretch>
            <a:fillRect/>
          </a:stretch>
        </p:blipFill>
        <p:spPr>
          <a:xfrm>
            <a:off x="609600" y="1143000"/>
            <a:ext cx="6908800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bigstock-Hispanic-businesswoman-standin-6067974 (1)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784083" y="3429761"/>
            <a:ext cx="4872233" cy="3250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11290300" y="144463"/>
            <a:ext cx="561975" cy="5619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03</a:t>
            </a:r>
          </a:p>
        </p:txBody>
      </p:sp>
      <p:pic>
        <p:nvPicPr>
          <p:cNvPr id="30723" name="Picture 3" descr="front_of_store.jpg"/>
          <p:cNvPicPr>
            <a:picLocks noChangeAspect="1"/>
          </p:cNvPicPr>
          <p:nvPr/>
        </p:nvPicPr>
        <p:blipFill>
          <a:blip r:embed="rId2" cstate="screen">
            <a:lum bright="10000"/>
          </a:blip>
          <a:stretch>
            <a:fillRect/>
          </a:stretch>
        </p:blipFill>
        <p:spPr bwMode="auto">
          <a:xfrm>
            <a:off x="609862" y="990600"/>
            <a:ext cx="6737705" cy="4495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IMG_307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629400" y="3153798"/>
            <a:ext cx="4988700" cy="3320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01_Supermercado082-w.jpg"/>
          <p:cNvPicPr>
            <a:picLocks noChangeAspect="1"/>
          </p:cNvPicPr>
          <p:nvPr/>
        </p:nvPicPr>
        <p:blipFill>
          <a:blip r:embed="rId4" cstate="screen">
            <a:lum bright="10000" contrast="10000"/>
          </a:blip>
          <a:stretch>
            <a:fillRect/>
          </a:stretch>
        </p:blipFill>
        <p:spPr>
          <a:xfrm>
            <a:off x="8153400" y="990600"/>
            <a:ext cx="3276600" cy="2457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11290300" y="144463"/>
            <a:ext cx="561975" cy="5619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03</a:t>
            </a:r>
          </a:p>
        </p:txBody>
      </p:sp>
      <p:pic>
        <p:nvPicPr>
          <p:cNvPr id="31747" name="Picture 3" descr="DSCN496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1200" y="685800"/>
            <a:ext cx="5080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mi pueblo market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667000" y="3124200"/>
            <a:ext cx="4664778" cy="34840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748" name="Picture 4" descr="011909-0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7154845" y="2562225"/>
            <a:ext cx="4198955" cy="3152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201400" y="381000"/>
            <a:ext cx="561975" cy="56197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04</a:t>
            </a:r>
          </a:p>
        </p:txBody>
      </p:sp>
      <p:pic>
        <p:nvPicPr>
          <p:cNvPr id="32771" name="Picture 2" descr="abasto-mk_eng-3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2000" y="1371600"/>
            <a:ext cx="6810375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838200" y="228600"/>
            <a:ext cx="10058400" cy="14462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DISTRIBUTION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7543800" y="1600200"/>
            <a:ext cx="4267200" cy="346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solidFill>
                  <a:srgbClr val="262626"/>
                </a:solidFill>
                <a:latin typeface="Rockwell" pitchFamily="18" charset="0"/>
              </a:rPr>
              <a:t>We distribute over </a:t>
            </a:r>
            <a:r>
              <a:rPr lang="en-US" sz="1600" b="1">
                <a:solidFill>
                  <a:srgbClr val="FF0000"/>
                </a:solidFill>
                <a:latin typeface="Rockwell" pitchFamily="18" charset="0"/>
              </a:rPr>
              <a:t>21,700 CVC </a:t>
            </a:r>
            <a:r>
              <a:rPr lang="en-US" sz="1600" b="1">
                <a:solidFill>
                  <a:srgbClr val="262626"/>
                </a:solidFill>
                <a:latin typeface="Rockwell" pitchFamily="18" charset="0"/>
              </a:rPr>
              <a:t>verified copies every two month to Hispanic:</a:t>
            </a:r>
          </a:p>
          <a:p>
            <a:r>
              <a:rPr lang="en-US" sz="1600" b="1" i="1">
                <a:solidFill>
                  <a:srgbClr val="FF0000"/>
                </a:solidFill>
                <a:latin typeface="Rockwell" pitchFamily="18" charset="0"/>
              </a:rPr>
              <a:t>Distributors</a:t>
            </a:r>
          </a:p>
          <a:p>
            <a:r>
              <a:rPr lang="en-US" sz="1600" b="1" i="1">
                <a:solidFill>
                  <a:srgbClr val="FF0000"/>
                </a:solidFill>
                <a:latin typeface="Rockwell" pitchFamily="18" charset="0"/>
              </a:rPr>
              <a:t>Supermarkets</a:t>
            </a:r>
          </a:p>
          <a:p>
            <a:r>
              <a:rPr lang="en-US" sz="1600" b="1" i="1">
                <a:solidFill>
                  <a:srgbClr val="FF0000"/>
                </a:solidFill>
                <a:latin typeface="Rockwell" pitchFamily="18" charset="0"/>
              </a:rPr>
              <a:t>Tiendas</a:t>
            </a:r>
          </a:p>
          <a:p>
            <a:r>
              <a:rPr lang="en-US" sz="1600" b="1" i="1">
                <a:solidFill>
                  <a:srgbClr val="FF0000"/>
                </a:solidFill>
                <a:latin typeface="Rockwell" pitchFamily="18" charset="0"/>
              </a:rPr>
              <a:t>Tortillerias</a:t>
            </a:r>
          </a:p>
          <a:p>
            <a:r>
              <a:rPr lang="en-US" sz="1600" b="1" i="1">
                <a:solidFill>
                  <a:srgbClr val="FF0000"/>
                </a:solidFill>
                <a:latin typeface="Rockwell" pitchFamily="18" charset="0"/>
              </a:rPr>
              <a:t>Bakeries</a:t>
            </a:r>
          </a:p>
          <a:p>
            <a:r>
              <a:rPr lang="en-US" sz="1600" b="1" i="1">
                <a:solidFill>
                  <a:srgbClr val="FF0000"/>
                </a:solidFill>
                <a:latin typeface="Rockwell" pitchFamily="18" charset="0"/>
              </a:rPr>
              <a:t>Meat Markets</a:t>
            </a:r>
          </a:p>
          <a:p>
            <a:r>
              <a:rPr lang="en-US" sz="1600" b="1" i="1">
                <a:solidFill>
                  <a:srgbClr val="FF0000"/>
                </a:solidFill>
                <a:latin typeface="Rockwell" pitchFamily="18" charset="0"/>
              </a:rPr>
              <a:t>Producers</a:t>
            </a:r>
          </a:p>
          <a:p>
            <a:r>
              <a:rPr lang="en-US" sz="1600" b="1" i="1">
                <a:solidFill>
                  <a:srgbClr val="FF0000"/>
                </a:solidFill>
                <a:latin typeface="Rockwell" pitchFamily="18" charset="0"/>
              </a:rPr>
              <a:t>Wholesalers</a:t>
            </a:r>
          </a:p>
          <a:p>
            <a:r>
              <a:rPr lang="en-US" sz="1600" b="1" i="1">
                <a:solidFill>
                  <a:srgbClr val="FF0000"/>
                </a:solidFill>
                <a:latin typeface="Rockwell" pitchFamily="18" charset="0"/>
              </a:rPr>
              <a:t>Importers </a:t>
            </a:r>
          </a:p>
          <a:p>
            <a:r>
              <a:rPr lang="en-US" sz="1600" b="1" i="1">
                <a:solidFill>
                  <a:srgbClr val="FF0000"/>
                </a:solidFill>
                <a:latin typeface="Rockwell" pitchFamily="18" charset="0"/>
              </a:rPr>
              <a:t>and more.  </a:t>
            </a:r>
          </a:p>
          <a:p>
            <a:r>
              <a:rPr lang="en-US" sz="1100" b="1" i="1">
                <a:latin typeface="Rockwell" pitchFamily="18" charset="0"/>
              </a:rPr>
              <a:t>Take a look at our media kit for a more detailed information</a:t>
            </a:r>
          </a:p>
          <a:p>
            <a:endParaRPr lang="en-US" sz="1600" b="1">
              <a:solidFill>
                <a:srgbClr val="FF0000"/>
              </a:solidFill>
              <a:latin typeface="Rockwell" pitchFamily="18" charset="0"/>
            </a:endParaRPr>
          </a:p>
        </p:txBody>
      </p:sp>
      <p:pic>
        <p:nvPicPr>
          <p:cNvPr id="32774" name="Picture 7" descr="1343687035_87e6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372600" y="2667000"/>
            <a:ext cx="19431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8" descr="NAHP logo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9982200" y="5145088"/>
            <a:ext cx="1336675" cy="14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3" descr="C:\Documents and Settings\gcalabro\Desktop\ABASTO PRESENTATION\kantar srds logo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620000" y="5486400"/>
            <a:ext cx="224631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1201400" y="381000"/>
            <a:ext cx="561975" cy="56197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50" dirty="0">
                <a:latin typeface="Rockwell" panose="02060603020205020403" pitchFamily="18" charset="0"/>
              </a:rPr>
              <a:t>05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228600"/>
            <a:ext cx="10058400" cy="14462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PORTFOLIO</a:t>
            </a:r>
          </a:p>
        </p:txBody>
      </p:sp>
      <p:pic>
        <p:nvPicPr>
          <p:cNvPr id="33796" name="Picture 6" descr="Penske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420000">
            <a:off x="2627313" y="2193925"/>
            <a:ext cx="2439987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oca Cola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-240000">
            <a:off x="420688" y="2150004"/>
            <a:ext cx="2406650" cy="3208866"/>
          </a:xfrm>
          <a:prstGeom prst="rect">
            <a:avLst/>
          </a:prstGeom>
          <a:ln>
            <a:noFill/>
          </a:ln>
          <a:effectLst>
            <a:outerShdw blurRad="292100" dist="139700" dir="2700000" sx="98000" sy="98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8" name="Picture 9" descr="Goya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 rot="420000">
            <a:off x="7275513" y="2324629"/>
            <a:ext cx="2439987" cy="325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5" descr="Swift La Herencia JBS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-240000">
            <a:off x="4986338" y="2263775"/>
            <a:ext cx="240665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Little Caesars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-240000">
            <a:off x="9329738" y="2384425"/>
            <a:ext cx="2406650" cy="3209925"/>
          </a:xfrm>
          <a:prstGeom prst="rect">
            <a:avLst/>
          </a:prstGeom>
          <a:ln>
            <a:noFill/>
          </a:ln>
          <a:effectLst>
            <a:outerShdw blurRad="292100" dist="266700" dir="2700000" sx="91000" sy="91000" algn="tl" rotWithShape="0">
              <a:srgbClr val="333333">
                <a:alpha val="63000"/>
              </a:srgbClr>
            </a:outerShdw>
          </a:effectLst>
        </p:spPr>
      </p:pic>
      <p:sp>
        <p:nvSpPr>
          <p:cNvPr id="33801" name="Rectangle 10"/>
          <p:cNvSpPr>
            <a:spLocks noChangeArrowheads="1"/>
          </p:cNvSpPr>
          <p:nvPr/>
        </p:nvSpPr>
        <p:spPr bwMode="auto">
          <a:xfrm>
            <a:off x="1295400" y="5545138"/>
            <a:ext cx="8382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 dirty="0">
                <a:solidFill>
                  <a:srgbClr val="262626"/>
                </a:solidFill>
                <a:latin typeface="Rockwell" pitchFamily="18" charset="0"/>
              </a:rPr>
              <a:t>Coca-Cola</a:t>
            </a:r>
            <a:endParaRPr lang="en-US" sz="1000" b="1" dirty="0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33802" name="Rectangle 11"/>
          <p:cNvSpPr>
            <a:spLocks noChangeArrowheads="1"/>
          </p:cNvSpPr>
          <p:nvPr/>
        </p:nvSpPr>
        <p:spPr bwMode="auto">
          <a:xfrm>
            <a:off x="3429000" y="5545138"/>
            <a:ext cx="8382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solidFill>
                  <a:srgbClr val="262626"/>
                </a:solidFill>
                <a:latin typeface="Rockwell" pitchFamily="18" charset="0"/>
              </a:rPr>
              <a:t>Penske</a:t>
            </a:r>
            <a:endParaRPr lang="en-US" sz="1000" b="1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33803" name="Rectangle 12"/>
          <p:cNvSpPr>
            <a:spLocks noChangeArrowheads="1"/>
          </p:cNvSpPr>
          <p:nvPr/>
        </p:nvSpPr>
        <p:spPr bwMode="auto">
          <a:xfrm>
            <a:off x="5486400" y="5562600"/>
            <a:ext cx="1600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solidFill>
                  <a:srgbClr val="262626"/>
                </a:solidFill>
                <a:latin typeface="Rockwell" pitchFamily="18" charset="0"/>
              </a:rPr>
              <a:t>JBS-Swift-La Herencia</a:t>
            </a:r>
            <a:endParaRPr lang="en-US" sz="1000" b="1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33804" name="Rectangle 13"/>
          <p:cNvSpPr>
            <a:spLocks noChangeArrowheads="1"/>
          </p:cNvSpPr>
          <p:nvPr/>
        </p:nvSpPr>
        <p:spPr bwMode="auto">
          <a:xfrm>
            <a:off x="7924800" y="5638800"/>
            <a:ext cx="1066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solidFill>
                  <a:srgbClr val="262626"/>
                </a:solidFill>
                <a:latin typeface="Rockwell" pitchFamily="18" charset="0"/>
              </a:rPr>
              <a:t>Goya Foods</a:t>
            </a:r>
            <a:endParaRPr lang="en-US" sz="1000" b="1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33805" name="Rectangle 14"/>
          <p:cNvSpPr>
            <a:spLocks noChangeArrowheads="1"/>
          </p:cNvSpPr>
          <p:nvPr/>
        </p:nvSpPr>
        <p:spPr bwMode="auto">
          <a:xfrm>
            <a:off x="10210800" y="5621338"/>
            <a:ext cx="10668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solidFill>
                  <a:srgbClr val="262626"/>
                </a:solidFill>
                <a:latin typeface="Rockwell" pitchFamily="18" charset="0"/>
              </a:rPr>
              <a:t>Little Caesars</a:t>
            </a:r>
            <a:endParaRPr lang="en-US" sz="1000" b="1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77200" y="1143000"/>
            <a:ext cx="20874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Some </a:t>
            </a:r>
            <a:r>
              <a:rPr lang="en-US" sz="1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 of  our 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rPr>
              <a:t>customers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89169-HONEY_larg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048000" y="4158069"/>
            <a:ext cx="1538224" cy="23189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8200" y="228600"/>
            <a:ext cx="100584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HISPANIC ADVERTISING</a:t>
            </a:r>
            <a:endParaRPr lang="en-US" sz="6000" b="1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pic>
        <p:nvPicPr>
          <p:cNvPr id="18" name="Picture 17" descr="totinos-print-soldiers-1024x471 General Mills.jpg"/>
          <p:cNvPicPr>
            <a:picLocks noChangeAspect="1"/>
          </p:cNvPicPr>
          <p:nvPr/>
        </p:nvPicPr>
        <p:blipFill>
          <a:blip r:embed="rId3" cstate="screen">
            <a:lum bright="17000" contrast="2000"/>
          </a:blip>
          <a:stretch>
            <a:fillRect/>
          </a:stretch>
        </p:blipFill>
        <p:spPr>
          <a:xfrm>
            <a:off x="762000" y="1295400"/>
            <a:ext cx="5791200" cy="2663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 descr="20130528_target_33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077200" y="1276350"/>
            <a:ext cx="2248366" cy="3295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 descr="macys 304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9601506" y="3581400"/>
            <a:ext cx="2285694" cy="3105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NAPA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6096000" y="3733800"/>
            <a:ext cx="1905000" cy="2847975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85800" y="4097179"/>
            <a:ext cx="1676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262626"/>
                </a:solidFill>
                <a:latin typeface="Rockwell" pitchFamily="18" charset="0"/>
              </a:rPr>
              <a:t>General Mills</a:t>
            </a:r>
            <a:endParaRPr lang="en-US" sz="1000" b="1" dirty="0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876800" y="6306979"/>
            <a:ext cx="1219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262626"/>
                </a:solidFill>
                <a:latin typeface="Rockwell" pitchFamily="18" charset="0"/>
              </a:rPr>
              <a:t>NAPA Auto parts</a:t>
            </a:r>
            <a:endParaRPr lang="en-US" sz="1000" b="1" dirty="0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0363200" y="1353979"/>
            <a:ext cx="762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262626"/>
                </a:solidFill>
                <a:latin typeface="Rockwell" pitchFamily="18" charset="0"/>
              </a:rPr>
              <a:t>Target</a:t>
            </a:r>
            <a:endParaRPr lang="en-US" sz="1000" b="1" dirty="0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1201400" y="3276600"/>
            <a:ext cx="762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262626"/>
                </a:solidFill>
                <a:latin typeface="Rockwell" pitchFamily="18" charset="0"/>
              </a:rPr>
              <a:t>Macy’s</a:t>
            </a:r>
            <a:endParaRPr lang="en-US" sz="1000" b="1" dirty="0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828800" y="5943600"/>
            <a:ext cx="1219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262626"/>
                </a:solidFill>
                <a:latin typeface="Rockwell" pitchFamily="18" charset="0"/>
              </a:rPr>
              <a:t>Kellogg’s</a:t>
            </a:r>
            <a:endParaRPr lang="en-US" sz="1000" b="1" dirty="0">
              <a:solidFill>
                <a:srgbClr val="FF0000"/>
              </a:solidFill>
              <a:latin typeface="Rockwell" pitchFamily="18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1172825" y="457200"/>
            <a:ext cx="561975" cy="56197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pc="-150" dirty="0" smtClean="0">
                <a:latin typeface="Rockwell" panose="02060603020205020403" pitchFamily="18" charset="0"/>
              </a:rPr>
              <a:t>06</a:t>
            </a:r>
            <a:endParaRPr lang="en-US" b="1" spc="-150" dirty="0">
              <a:latin typeface="Rockwell" panose="02060603020205020403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11201400" y="381000"/>
            <a:ext cx="561975" cy="56197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pc="-150" dirty="0" smtClean="0">
                <a:latin typeface="Rockwell" panose="02060603020205020403" pitchFamily="18" charset="0"/>
              </a:rPr>
              <a:t>07</a:t>
            </a:r>
            <a:endParaRPr lang="en-US" b="1" spc="-150" dirty="0">
              <a:latin typeface="Rockwell" panose="02060603020205020403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2000" y="152400"/>
            <a:ext cx="10744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FACTS &amp; FIGURES</a:t>
            </a:r>
            <a:endParaRPr lang="en-US" sz="8800" b="1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pic>
        <p:nvPicPr>
          <p:cNvPr id="23" name="Picture 22" descr="buying-power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62000" y="1524000"/>
            <a:ext cx="2237035" cy="487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 descr="1-64096-hispanic-snaphot-infographic.jpg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429000" y="1583733"/>
            <a:ext cx="4921126" cy="4969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inhousead_hispanicmarket8-10-14-682x10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39200" y="1600200"/>
            <a:ext cx="2972990" cy="44638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</TotalTime>
  <Words>702</Words>
  <Application>Microsoft Office PowerPoint</Application>
  <PresentationFormat>Custom</PresentationFormat>
  <Paragraphs>181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Kaixer</dc:creator>
  <cp:lastModifiedBy>Owner</cp:lastModifiedBy>
  <cp:revision>124</cp:revision>
  <dcterms:created xsi:type="dcterms:W3CDTF">2013-05-11T15:30:59Z</dcterms:created>
  <dcterms:modified xsi:type="dcterms:W3CDTF">2014-09-23T19:05:32Z</dcterms:modified>
</cp:coreProperties>
</file>