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5"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Lst>
  <p:sldSz cy="6858000" cx="9144000"/>
  <p:notesSz cx="7102475" cy="9388475"/>
  <p:embeddedFontLst>
    <p:embeddedFont>
      <p:font typeface="Roboto"/>
      <p:regular r:id="rId32"/>
      <p:bold r:id="rId33"/>
      <p:italic r:id="rId34"/>
      <p:boldItalic r:id="rId35"/>
    </p:embeddedFont>
    <p:embeddedFont>
      <p:font typeface="Quattrocento Sans"/>
      <p:regular r:id="rId36"/>
      <p:bold r:id="rId37"/>
      <p:italic r:id="rId38"/>
      <p:boldItalic r:id="rId39"/>
    </p:embeddedFont>
    <p:embeddedFont>
      <p:font typeface="Helvetica Neue"/>
      <p:regular r:id="rId40"/>
      <p:bold r:id="rId41"/>
      <p:italic r:id="rId42"/>
      <p:boldItalic r:id="rId43"/>
    </p:embeddedFont>
    <p:embeddedFont>
      <p:font typeface="Comfortaa"/>
      <p:regular r:id="rId44"/>
      <p:bold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http://customooxmlschemas.google.com/">
      <go:slidesCustomData xmlns:go="http://customooxmlschemas.google.com/" r:id="rId46" roundtripDataSignature="AMtx7mipMmiSWx4+iFDQEmvW96L2lWcK4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HelveticaNeue-regular.fntdata"/><Relationship Id="rId20" Type="http://schemas.openxmlformats.org/officeDocument/2006/relationships/slide" Target="slides/slide14.xml"/><Relationship Id="rId42" Type="http://schemas.openxmlformats.org/officeDocument/2006/relationships/font" Target="fonts/HelveticaNeue-italic.fntdata"/><Relationship Id="rId41" Type="http://schemas.openxmlformats.org/officeDocument/2006/relationships/font" Target="fonts/HelveticaNeue-bold.fntdata"/><Relationship Id="rId22" Type="http://schemas.openxmlformats.org/officeDocument/2006/relationships/slide" Target="slides/slide16.xml"/><Relationship Id="rId44" Type="http://schemas.openxmlformats.org/officeDocument/2006/relationships/font" Target="fonts/Comfortaa-regular.fntdata"/><Relationship Id="rId21" Type="http://schemas.openxmlformats.org/officeDocument/2006/relationships/slide" Target="slides/slide15.xml"/><Relationship Id="rId43" Type="http://schemas.openxmlformats.org/officeDocument/2006/relationships/font" Target="fonts/HelveticaNeue-boldItalic.fntdata"/><Relationship Id="rId24" Type="http://schemas.openxmlformats.org/officeDocument/2006/relationships/slide" Target="slides/slide18.xml"/><Relationship Id="rId46" Type="http://customschemas.google.com/relationships/presentationmetadata" Target="metadata"/><Relationship Id="rId23" Type="http://schemas.openxmlformats.org/officeDocument/2006/relationships/slide" Target="slides/slide17.xml"/><Relationship Id="rId45" Type="http://schemas.openxmlformats.org/officeDocument/2006/relationships/font" Target="fonts/Comfortaa-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font" Target="fonts/Roboto-bold.fntdata"/><Relationship Id="rId10" Type="http://schemas.openxmlformats.org/officeDocument/2006/relationships/slide" Target="slides/slide4.xml"/><Relationship Id="rId32" Type="http://schemas.openxmlformats.org/officeDocument/2006/relationships/font" Target="fonts/Roboto-regular.fntdata"/><Relationship Id="rId13" Type="http://schemas.openxmlformats.org/officeDocument/2006/relationships/slide" Target="slides/slide7.xml"/><Relationship Id="rId35" Type="http://schemas.openxmlformats.org/officeDocument/2006/relationships/font" Target="fonts/Roboto-boldItalic.fntdata"/><Relationship Id="rId12" Type="http://schemas.openxmlformats.org/officeDocument/2006/relationships/slide" Target="slides/slide6.xml"/><Relationship Id="rId34" Type="http://schemas.openxmlformats.org/officeDocument/2006/relationships/font" Target="fonts/Roboto-italic.fntdata"/><Relationship Id="rId15" Type="http://schemas.openxmlformats.org/officeDocument/2006/relationships/slide" Target="slides/slide9.xml"/><Relationship Id="rId37" Type="http://schemas.openxmlformats.org/officeDocument/2006/relationships/font" Target="fonts/QuattrocentoSans-bold.fntdata"/><Relationship Id="rId14" Type="http://schemas.openxmlformats.org/officeDocument/2006/relationships/slide" Target="slides/slide8.xml"/><Relationship Id="rId36" Type="http://schemas.openxmlformats.org/officeDocument/2006/relationships/font" Target="fonts/QuattrocentoSans-regular.fntdata"/><Relationship Id="rId17" Type="http://schemas.openxmlformats.org/officeDocument/2006/relationships/slide" Target="slides/slide11.xml"/><Relationship Id="rId39" Type="http://schemas.openxmlformats.org/officeDocument/2006/relationships/font" Target="fonts/QuattrocentoSans-boldItalic.fntdata"/><Relationship Id="rId16" Type="http://schemas.openxmlformats.org/officeDocument/2006/relationships/slide" Target="slides/slide10.xml"/><Relationship Id="rId38" Type="http://schemas.openxmlformats.org/officeDocument/2006/relationships/font" Target="fonts/QuattrocentoSans-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78163" cy="469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4022725" y="0"/>
            <a:ext cx="3078163" cy="4699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438275" y="1173163"/>
            <a:ext cx="4225925"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9613" y="4518025"/>
            <a:ext cx="5683250" cy="36972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918575"/>
            <a:ext cx="3078163" cy="4699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4022725" y="8918575"/>
            <a:ext cx="3078163" cy="4699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c9a50ae181_0_0:notes"/>
          <p:cNvSpPr/>
          <p:nvPr>
            <p:ph idx="2" type="sldImg"/>
          </p:nvPr>
        </p:nvSpPr>
        <p:spPr>
          <a:xfrm>
            <a:off x="1438275" y="1173163"/>
            <a:ext cx="42258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0" name="Google Shape;250;gc9a50ae181_0_0:notes"/>
          <p:cNvSpPr txBox="1"/>
          <p:nvPr>
            <p:ph idx="1" type="body"/>
          </p:nvPr>
        </p:nvSpPr>
        <p:spPr>
          <a:xfrm>
            <a:off x="709613" y="4518025"/>
            <a:ext cx="5683200" cy="3697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1" name="Google Shape;251;gc9a50ae181_0_0:notes"/>
          <p:cNvSpPr txBox="1"/>
          <p:nvPr>
            <p:ph idx="12" type="sldNum"/>
          </p:nvPr>
        </p:nvSpPr>
        <p:spPr>
          <a:xfrm>
            <a:off x="4022725" y="8918575"/>
            <a:ext cx="3078300" cy="4698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c9a50ae181_0_16:notes"/>
          <p:cNvSpPr/>
          <p:nvPr>
            <p:ph idx="2" type="sldImg"/>
          </p:nvPr>
        </p:nvSpPr>
        <p:spPr>
          <a:xfrm>
            <a:off x="1438275" y="1173163"/>
            <a:ext cx="42258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0" name="Google Shape;260;gc9a50ae181_0_16:notes"/>
          <p:cNvSpPr txBox="1"/>
          <p:nvPr>
            <p:ph idx="1" type="body"/>
          </p:nvPr>
        </p:nvSpPr>
        <p:spPr>
          <a:xfrm>
            <a:off x="709613" y="4518025"/>
            <a:ext cx="5683200" cy="3697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1" name="Google Shape;261;gc9a50ae181_0_16:notes"/>
          <p:cNvSpPr txBox="1"/>
          <p:nvPr>
            <p:ph idx="12" type="sldNum"/>
          </p:nvPr>
        </p:nvSpPr>
        <p:spPr>
          <a:xfrm>
            <a:off x="4022725" y="8918575"/>
            <a:ext cx="3078300" cy="4698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c973598f46_9_1:notes"/>
          <p:cNvSpPr/>
          <p:nvPr>
            <p:ph idx="2" type="sldImg"/>
          </p:nvPr>
        </p:nvSpPr>
        <p:spPr>
          <a:xfrm>
            <a:off x="1438275" y="1173163"/>
            <a:ext cx="42258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9" name="Google Shape;269;gc973598f46_9_1:notes"/>
          <p:cNvSpPr txBox="1"/>
          <p:nvPr>
            <p:ph idx="1" type="body"/>
          </p:nvPr>
        </p:nvSpPr>
        <p:spPr>
          <a:xfrm>
            <a:off x="709613" y="4518025"/>
            <a:ext cx="5683200" cy="3697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0" name="Google Shape;270;gc973598f46_9_1:notes"/>
          <p:cNvSpPr txBox="1"/>
          <p:nvPr>
            <p:ph idx="12" type="sldNum"/>
          </p:nvPr>
        </p:nvSpPr>
        <p:spPr>
          <a:xfrm>
            <a:off x="4022725" y="8918575"/>
            <a:ext cx="3078300" cy="4698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ca19afd491_0_1:notes"/>
          <p:cNvSpPr/>
          <p:nvPr>
            <p:ph idx="2" type="sldImg"/>
          </p:nvPr>
        </p:nvSpPr>
        <p:spPr>
          <a:xfrm>
            <a:off x="1438275" y="1173163"/>
            <a:ext cx="42258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8" name="Google Shape;278;gca19afd491_0_1:notes"/>
          <p:cNvSpPr txBox="1"/>
          <p:nvPr>
            <p:ph idx="1" type="body"/>
          </p:nvPr>
        </p:nvSpPr>
        <p:spPr>
          <a:xfrm>
            <a:off x="709613" y="4518025"/>
            <a:ext cx="5683200" cy="3697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9" name="Google Shape;279;gca19afd491_0_1:notes"/>
          <p:cNvSpPr txBox="1"/>
          <p:nvPr>
            <p:ph idx="12" type="sldNum"/>
          </p:nvPr>
        </p:nvSpPr>
        <p:spPr>
          <a:xfrm>
            <a:off x="4022725" y="8918575"/>
            <a:ext cx="3078300" cy="4698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c7a28b4cfa_2_5:notes"/>
          <p:cNvSpPr/>
          <p:nvPr>
            <p:ph idx="2" type="sldImg"/>
          </p:nvPr>
        </p:nvSpPr>
        <p:spPr>
          <a:xfrm>
            <a:off x="1438275" y="1173163"/>
            <a:ext cx="42258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2" name="Google Shape;302;gc7a28b4cfa_2_5:notes"/>
          <p:cNvSpPr txBox="1"/>
          <p:nvPr>
            <p:ph idx="1" type="body"/>
          </p:nvPr>
        </p:nvSpPr>
        <p:spPr>
          <a:xfrm>
            <a:off x="709613" y="4518025"/>
            <a:ext cx="5683200" cy="3697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3" name="Google Shape;303;gc7a28b4cfa_2_5:notes"/>
          <p:cNvSpPr txBox="1"/>
          <p:nvPr>
            <p:ph idx="12" type="sldNum"/>
          </p:nvPr>
        </p:nvSpPr>
        <p:spPr>
          <a:xfrm>
            <a:off x="4022725" y="8918575"/>
            <a:ext cx="3078300" cy="4698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c9a50ae181_0_293:notes"/>
          <p:cNvSpPr txBox="1"/>
          <p:nvPr>
            <p:ph idx="1" type="body"/>
          </p:nvPr>
        </p:nvSpPr>
        <p:spPr>
          <a:xfrm>
            <a:off x="710247" y="4518204"/>
            <a:ext cx="5682000" cy="3696900"/>
          </a:xfrm>
          <a:prstGeom prst="rect">
            <a:avLst/>
          </a:prstGeom>
          <a:noFill/>
          <a:ln>
            <a:noFill/>
          </a:ln>
        </p:spPr>
        <p:txBody>
          <a:bodyPr anchorCtr="0" anchor="t" bIns="47200" lIns="94425" spcFirstLastPara="1" rIns="94425" wrap="square" tIns="47200">
            <a:noAutofit/>
          </a:bodyPr>
          <a:lstStyle/>
          <a:p>
            <a:pPr indent="0" lvl="0" marL="0" rtl="0" algn="l">
              <a:lnSpc>
                <a:spcPct val="100000"/>
              </a:lnSpc>
              <a:spcBef>
                <a:spcPts val="0"/>
              </a:spcBef>
              <a:spcAft>
                <a:spcPts val="0"/>
              </a:spcAft>
              <a:buSzPts val="1400"/>
              <a:buNone/>
            </a:pPr>
            <a:r>
              <a:t/>
            </a:r>
            <a:endParaRPr/>
          </a:p>
        </p:txBody>
      </p:sp>
      <p:sp>
        <p:nvSpPr>
          <p:cNvPr id="326" name="Google Shape;326;gc9a50ae181_0_293:notes"/>
          <p:cNvSpPr/>
          <p:nvPr>
            <p:ph idx="2" type="sldImg"/>
          </p:nvPr>
        </p:nvSpPr>
        <p:spPr>
          <a:xfrm>
            <a:off x="1420495" y="1173559"/>
            <a:ext cx="42615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c9a50ae181_0_755:notes"/>
          <p:cNvSpPr txBox="1"/>
          <p:nvPr>
            <p:ph idx="1" type="body"/>
          </p:nvPr>
        </p:nvSpPr>
        <p:spPr>
          <a:xfrm>
            <a:off x="709613" y="4518025"/>
            <a:ext cx="5683200" cy="3697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3" name="Google Shape;333;gc9a50ae181_0_755:notes"/>
          <p:cNvSpPr/>
          <p:nvPr>
            <p:ph idx="2" type="sldImg"/>
          </p:nvPr>
        </p:nvSpPr>
        <p:spPr>
          <a:xfrm>
            <a:off x="1438275" y="1173163"/>
            <a:ext cx="42258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c973598f46_9_39:notes"/>
          <p:cNvSpPr/>
          <p:nvPr>
            <p:ph idx="2" type="sldImg"/>
          </p:nvPr>
        </p:nvSpPr>
        <p:spPr>
          <a:xfrm>
            <a:off x="1438275" y="1173163"/>
            <a:ext cx="42258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4" name="Google Shape;344;gc973598f46_9_39:notes"/>
          <p:cNvSpPr txBox="1"/>
          <p:nvPr>
            <p:ph idx="1" type="body"/>
          </p:nvPr>
        </p:nvSpPr>
        <p:spPr>
          <a:xfrm>
            <a:off x="709613" y="4518025"/>
            <a:ext cx="5683200" cy="3697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5" name="Google Shape;345;gc973598f46_9_39:notes"/>
          <p:cNvSpPr txBox="1"/>
          <p:nvPr>
            <p:ph idx="12" type="sldNum"/>
          </p:nvPr>
        </p:nvSpPr>
        <p:spPr>
          <a:xfrm>
            <a:off x="4022725" y="8918575"/>
            <a:ext cx="3078300" cy="4698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c973598f46_9_69:notes"/>
          <p:cNvSpPr txBox="1"/>
          <p:nvPr>
            <p:ph idx="1" type="body"/>
          </p:nvPr>
        </p:nvSpPr>
        <p:spPr>
          <a:xfrm>
            <a:off x="710247" y="4518204"/>
            <a:ext cx="5682000" cy="3696900"/>
          </a:xfrm>
          <a:prstGeom prst="rect">
            <a:avLst/>
          </a:prstGeom>
          <a:noFill/>
          <a:ln>
            <a:noFill/>
          </a:ln>
        </p:spPr>
        <p:txBody>
          <a:bodyPr anchorCtr="0" anchor="t" bIns="47200" lIns="94425" spcFirstLastPara="1" rIns="94425" wrap="square" tIns="47200">
            <a:noAutofit/>
          </a:bodyPr>
          <a:lstStyle/>
          <a:p>
            <a:pPr indent="0" lvl="0" marL="0" rtl="0" algn="l">
              <a:lnSpc>
                <a:spcPct val="100000"/>
              </a:lnSpc>
              <a:spcBef>
                <a:spcPts val="0"/>
              </a:spcBef>
              <a:spcAft>
                <a:spcPts val="0"/>
              </a:spcAft>
              <a:buSzPts val="1400"/>
              <a:buNone/>
            </a:pPr>
            <a:r>
              <a:t/>
            </a:r>
            <a:endParaRPr/>
          </a:p>
        </p:txBody>
      </p:sp>
      <p:sp>
        <p:nvSpPr>
          <p:cNvPr id="356" name="Google Shape;356;gc973598f46_9_69:notes"/>
          <p:cNvSpPr/>
          <p:nvPr>
            <p:ph idx="2" type="sldImg"/>
          </p:nvPr>
        </p:nvSpPr>
        <p:spPr>
          <a:xfrm>
            <a:off x="1420495" y="1173559"/>
            <a:ext cx="42615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c9a50ae181_0_434:notes"/>
          <p:cNvSpPr txBox="1"/>
          <p:nvPr>
            <p:ph idx="1" type="body"/>
          </p:nvPr>
        </p:nvSpPr>
        <p:spPr>
          <a:xfrm>
            <a:off x="709613" y="4518025"/>
            <a:ext cx="5683200" cy="3697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3" name="Google Shape;363;gc9a50ae181_0_434:notes"/>
          <p:cNvSpPr/>
          <p:nvPr>
            <p:ph idx="2" type="sldImg"/>
          </p:nvPr>
        </p:nvSpPr>
        <p:spPr>
          <a:xfrm>
            <a:off x="1438275" y="1173163"/>
            <a:ext cx="42258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c9a50ae181_0_445:notes"/>
          <p:cNvSpPr txBox="1"/>
          <p:nvPr>
            <p:ph idx="1" type="body"/>
          </p:nvPr>
        </p:nvSpPr>
        <p:spPr>
          <a:xfrm>
            <a:off x="709613" y="4518025"/>
            <a:ext cx="5683200" cy="3697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4" name="Google Shape;374;gc9a50ae181_0_445:notes"/>
          <p:cNvSpPr/>
          <p:nvPr>
            <p:ph idx="2" type="sldImg"/>
          </p:nvPr>
        </p:nvSpPr>
        <p:spPr>
          <a:xfrm>
            <a:off x="1438275" y="1173163"/>
            <a:ext cx="42258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c9a50ae181_0_454:notes"/>
          <p:cNvSpPr txBox="1"/>
          <p:nvPr>
            <p:ph idx="1" type="body"/>
          </p:nvPr>
        </p:nvSpPr>
        <p:spPr>
          <a:xfrm>
            <a:off x="709613" y="4518025"/>
            <a:ext cx="5683200" cy="3697200"/>
          </a:xfrm>
          <a:prstGeom prst="rect">
            <a:avLst/>
          </a:prstGeom>
          <a:noFill/>
          <a:ln>
            <a:noFill/>
          </a:ln>
        </p:spPr>
        <p:txBody>
          <a:bodyPr anchorCtr="0" anchor="t" bIns="45700" lIns="91425" spcFirstLastPara="1" rIns="91425" wrap="square" tIns="45700">
            <a:noAutofit/>
          </a:bodyPr>
          <a:lstStyle/>
          <a:p>
            <a:pPr indent="0" lvl="0" marL="0" rtl="0" algn="l">
              <a:lnSpc>
                <a:spcPct val="142857"/>
              </a:lnSpc>
              <a:spcBef>
                <a:spcPts val="500"/>
              </a:spcBef>
              <a:spcAft>
                <a:spcPts val="0"/>
              </a:spcAft>
              <a:buClr>
                <a:schemeClr val="dk1"/>
              </a:buClr>
              <a:buSzPts val="1100"/>
              <a:buFont typeface="Arial"/>
              <a:buNone/>
            </a:pPr>
            <a:r>
              <a:t/>
            </a:r>
            <a:endParaRPr/>
          </a:p>
        </p:txBody>
      </p:sp>
      <p:sp>
        <p:nvSpPr>
          <p:cNvPr id="384" name="Google Shape;384;gc9a50ae181_0_454:notes"/>
          <p:cNvSpPr/>
          <p:nvPr>
            <p:ph idx="2" type="sldImg"/>
          </p:nvPr>
        </p:nvSpPr>
        <p:spPr>
          <a:xfrm>
            <a:off x="1438275" y="1173163"/>
            <a:ext cx="42258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c9a50ae181_0_463:notes"/>
          <p:cNvSpPr txBox="1"/>
          <p:nvPr>
            <p:ph idx="1" type="body"/>
          </p:nvPr>
        </p:nvSpPr>
        <p:spPr>
          <a:xfrm>
            <a:off x="709613" y="4518025"/>
            <a:ext cx="5683200" cy="3697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3" name="Google Shape;393;gc9a50ae181_0_463:notes"/>
          <p:cNvSpPr/>
          <p:nvPr>
            <p:ph idx="2" type="sldImg"/>
          </p:nvPr>
        </p:nvSpPr>
        <p:spPr>
          <a:xfrm>
            <a:off x="1438275" y="1173163"/>
            <a:ext cx="42258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c9a50ae181_0_472:notes"/>
          <p:cNvSpPr txBox="1"/>
          <p:nvPr>
            <p:ph idx="1" type="body"/>
          </p:nvPr>
        </p:nvSpPr>
        <p:spPr>
          <a:xfrm>
            <a:off x="709613" y="4518025"/>
            <a:ext cx="5683200" cy="3697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2" name="Google Shape;402;gc9a50ae181_0_472:notes"/>
          <p:cNvSpPr/>
          <p:nvPr>
            <p:ph idx="2" type="sldImg"/>
          </p:nvPr>
        </p:nvSpPr>
        <p:spPr>
          <a:xfrm>
            <a:off x="1438275" y="1173163"/>
            <a:ext cx="42258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c9a50ae181_0_481:notes"/>
          <p:cNvSpPr txBox="1"/>
          <p:nvPr>
            <p:ph idx="1" type="body"/>
          </p:nvPr>
        </p:nvSpPr>
        <p:spPr>
          <a:xfrm>
            <a:off x="709613" y="4518025"/>
            <a:ext cx="5683200" cy="3697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1" name="Google Shape;411;gc9a50ae181_0_481:notes"/>
          <p:cNvSpPr/>
          <p:nvPr>
            <p:ph idx="2" type="sldImg"/>
          </p:nvPr>
        </p:nvSpPr>
        <p:spPr>
          <a:xfrm>
            <a:off x="1438275" y="1173163"/>
            <a:ext cx="42258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c9a50ae181_0_490:notes"/>
          <p:cNvSpPr txBox="1"/>
          <p:nvPr>
            <p:ph idx="1" type="body"/>
          </p:nvPr>
        </p:nvSpPr>
        <p:spPr>
          <a:xfrm>
            <a:off x="709613" y="4518025"/>
            <a:ext cx="5683200" cy="3697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0" name="Google Shape;420;gc9a50ae181_0_490:notes"/>
          <p:cNvSpPr/>
          <p:nvPr>
            <p:ph idx="2" type="sldImg"/>
          </p:nvPr>
        </p:nvSpPr>
        <p:spPr>
          <a:xfrm>
            <a:off x="1438275" y="1173163"/>
            <a:ext cx="42258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c9a50ae181_0_500:notes"/>
          <p:cNvSpPr txBox="1"/>
          <p:nvPr>
            <p:ph idx="1" type="body"/>
          </p:nvPr>
        </p:nvSpPr>
        <p:spPr>
          <a:xfrm>
            <a:off x="709613" y="4518025"/>
            <a:ext cx="5683200" cy="3697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1" name="Google Shape;431;gc9a50ae181_0_500:notes"/>
          <p:cNvSpPr/>
          <p:nvPr>
            <p:ph idx="2" type="sldImg"/>
          </p:nvPr>
        </p:nvSpPr>
        <p:spPr>
          <a:xfrm>
            <a:off x="1438275" y="1173163"/>
            <a:ext cx="42258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ca0ccc6469_1_17:notes"/>
          <p:cNvSpPr txBox="1"/>
          <p:nvPr>
            <p:ph idx="1" type="body"/>
          </p:nvPr>
        </p:nvSpPr>
        <p:spPr>
          <a:xfrm>
            <a:off x="710247" y="4518204"/>
            <a:ext cx="5682000" cy="3696900"/>
          </a:xfrm>
          <a:prstGeom prst="rect">
            <a:avLst/>
          </a:prstGeom>
          <a:noFill/>
          <a:ln>
            <a:noFill/>
          </a:ln>
        </p:spPr>
        <p:txBody>
          <a:bodyPr anchorCtr="0" anchor="t" bIns="47200" lIns="94425" spcFirstLastPara="1" rIns="94425" wrap="square" tIns="47200">
            <a:noAutofit/>
          </a:bodyPr>
          <a:lstStyle/>
          <a:p>
            <a:pPr indent="0" lvl="0" marL="0" rtl="0" algn="l">
              <a:lnSpc>
                <a:spcPct val="100000"/>
              </a:lnSpc>
              <a:spcBef>
                <a:spcPts val="0"/>
              </a:spcBef>
              <a:spcAft>
                <a:spcPts val="0"/>
              </a:spcAft>
              <a:buSzPts val="1400"/>
              <a:buNone/>
            </a:pPr>
            <a:r>
              <a:t/>
            </a:r>
            <a:endParaRPr/>
          </a:p>
        </p:txBody>
      </p:sp>
      <p:sp>
        <p:nvSpPr>
          <p:cNvPr id="440" name="Google Shape;440;gca0ccc6469_1_17:notes"/>
          <p:cNvSpPr/>
          <p:nvPr>
            <p:ph idx="2" type="sldImg"/>
          </p:nvPr>
        </p:nvSpPr>
        <p:spPr>
          <a:xfrm>
            <a:off x="1420495" y="1173559"/>
            <a:ext cx="42615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ca1b6417d5_0_3:notes"/>
          <p:cNvSpPr/>
          <p:nvPr>
            <p:ph idx="2" type="sldImg"/>
          </p:nvPr>
        </p:nvSpPr>
        <p:spPr>
          <a:xfrm>
            <a:off x="1438275" y="1173163"/>
            <a:ext cx="42258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7" name="Google Shape;447;gca1b6417d5_0_3:notes"/>
          <p:cNvSpPr txBox="1"/>
          <p:nvPr>
            <p:ph idx="1" type="body"/>
          </p:nvPr>
        </p:nvSpPr>
        <p:spPr>
          <a:xfrm>
            <a:off x="709613" y="4518025"/>
            <a:ext cx="5683200" cy="3697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8" name="Google Shape;448;gca1b6417d5_0_3:notes"/>
          <p:cNvSpPr txBox="1"/>
          <p:nvPr>
            <p:ph idx="12" type="sldNum"/>
          </p:nvPr>
        </p:nvSpPr>
        <p:spPr>
          <a:xfrm>
            <a:off x="4022725" y="8918575"/>
            <a:ext cx="3078300" cy="4698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c66ce90082_0_0:notes"/>
          <p:cNvSpPr/>
          <p:nvPr>
            <p:ph idx="2" type="sldImg"/>
          </p:nvPr>
        </p:nvSpPr>
        <p:spPr>
          <a:xfrm>
            <a:off x="1438275" y="1173163"/>
            <a:ext cx="42258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2" name="Google Shape;462;gc66ce90082_0_0:notes"/>
          <p:cNvSpPr txBox="1"/>
          <p:nvPr>
            <p:ph idx="1" type="body"/>
          </p:nvPr>
        </p:nvSpPr>
        <p:spPr>
          <a:xfrm>
            <a:off x="709613" y="4518025"/>
            <a:ext cx="5683200" cy="3697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3" name="Google Shape;463;gc66ce90082_0_0:notes"/>
          <p:cNvSpPr txBox="1"/>
          <p:nvPr>
            <p:ph idx="12" type="sldNum"/>
          </p:nvPr>
        </p:nvSpPr>
        <p:spPr>
          <a:xfrm>
            <a:off x="4022725" y="8918575"/>
            <a:ext cx="3078300" cy="4698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c9a50ae181_0_1109:notes"/>
          <p:cNvSpPr txBox="1"/>
          <p:nvPr>
            <p:ph idx="1" type="body"/>
          </p:nvPr>
        </p:nvSpPr>
        <p:spPr>
          <a:xfrm>
            <a:off x="710247" y="4518204"/>
            <a:ext cx="5682000" cy="3696900"/>
          </a:xfrm>
          <a:prstGeom prst="rect">
            <a:avLst/>
          </a:prstGeom>
          <a:noFill/>
          <a:ln>
            <a:noFill/>
          </a:ln>
        </p:spPr>
        <p:txBody>
          <a:bodyPr anchorCtr="0" anchor="t" bIns="47200" lIns="94425" spcFirstLastPara="1" rIns="94425" wrap="square" tIns="47200">
            <a:noAutofit/>
          </a:bodyPr>
          <a:lstStyle/>
          <a:p>
            <a:pPr indent="0" lvl="0" marL="0" rtl="0" algn="l">
              <a:lnSpc>
                <a:spcPct val="100000"/>
              </a:lnSpc>
              <a:spcBef>
                <a:spcPts val="0"/>
              </a:spcBef>
              <a:spcAft>
                <a:spcPts val="0"/>
              </a:spcAft>
              <a:buSzPts val="1400"/>
              <a:buNone/>
            </a:pPr>
            <a:r>
              <a:t/>
            </a:r>
            <a:endParaRPr/>
          </a:p>
        </p:txBody>
      </p:sp>
      <p:sp>
        <p:nvSpPr>
          <p:cNvPr id="474" name="Google Shape;474;gc9a50ae181_0_1109:notes"/>
          <p:cNvSpPr/>
          <p:nvPr>
            <p:ph idx="2" type="sldImg"/>
          </p:nvPr>
        </p:nvSpPr>
        <p:spPr>
          <a:xfrm>
            <a:off x="1420495" y="1173559"/>
            <a:ext cx="42615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ca0ccc6469_1_32:notes"/>
          <p:cNvSpPr txBox="1"/>
          <p:nvPr>
            <p:ph idx="1" type="body"/>
          </p:nvPr>
        </p:nvSpPr>
        <p:spPr>
          <a:xfrm>
            <a:off x="710247" y="4518204"/>
            <a:ext cx="5682000" cy="3696900"/>
          </a:xfrm>
          <a:prstGeom prst="rect">
            <a:avLst/>
          </a:prstGeom>
          <a:noFill/>
          <a:ln>
            <a:noFill/>
          </a:ln>
        </p:spPr>
        <p:txBody>
          <a:bodyPr anchorCtr="0" anchor="t" bIns="47200" lIns="94425" spcFirstLastPara="1" rIns="94425" wrap="square" tIns="47200">
            <a:noAutofit/>
          </a:bodyPr>
          <a:lstStyle/>
          <a:p>
            <a:pPr indent="0" lvl="0" marL="0" rtl="0" algn="l">
              <a:lnSpc>
                <a:spcPct val="100000"/>
              </a:lnSpc>
              <a:spcBef>
                <a:spcPts val="0"/>
              </a:spcBef>
              <a:spcAft>
                <a:spcPts val="0"/>
              </a:spcAft>
              <a:buSzPts val="1400"/>
              <a:buNone/>
            </a:pPr>
            <a:r>
              <a:t/>
            </a:r>
            <a:endParaRPr/>
          </a:p>
        </p:txBody>
      </p:sp>
      <p:sp>
        <p:nvSpPr>
          <p:cNvPr id="481" name="Google Shape;481;gca0ccc6469_1_32:notes"/>
          <p:cNvSpPr/>
          <p:nvPr>
            <p:ph idx="2" type="sldImg"/>
          </p:nvPr>
        </p:nvSpPr>
        <p:spPr>
          <a:xfrm>
            <a:off x="1420495" y="1173559"/>
            <a:ext cx="42615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c9a50ae181_0_1094:notes"/>
          <p:cNvSpPr txBox="1"/>
          <p:nvPr>
            <p:ph idx="1" type="body"/>
          </p:nvPr>
        </p:nvSpPr>
        <p:spPr>
          <a:xfrm>
            <a:off x="709613" y="4518025"/>
            <a:ext cx="5683200" cy="3697200"/>
          </a:xfrm>
          <a:prstGeom prst="rect">
            <a:avLst/>
          </a:prstGeom>
          <a:noFill/>
          <a:ln>
            <a:noFill/>
          </a:ln>
        </p:spPr>
        <p:txBody>
          <a:bodyPr anchorCtr="0" anchor="t" bIns="45700" lIns="91425" spcFirstLastPara="1" rIns="91425" wrap="square" tIns="45700">
            <a:noAutofit/>
          </a:bodyPr>
          <a:lstStyle/>
          <a:p>
            <a:pPr indent="0" lvl="0" marL="114300" marR="114300" rtl="0" algn="l">
              <a:lnSpc>
                <a:spcPct val="142857"/>
              </a:lnSpc>
              <a:spcBef>
                <a:spcPts val="500"/>
              </a:spcBef>
              <a:spcAft>
                <a:spcPts val="0"/>
              </a:spcAft>
              <a:buClr>
                <a:schemeClr val="dk1"/>
              </a:buClr>
              <a:buSzPts val="1100"/>
              <a:buFont typeface="Arial"/>
              <a:buNone/>
            </a:pPr>
            <a:r>
              <a:t/>
            </a:r>
            <a:endParaRPr sz="1050">
              <a:solidFill>
                <a:srgbClr val="3C4043"/>
              </a:solidFill>
              <a:highlight>
                <a:srgbClr val="FFFFFF"/>
              </a:highlight>
              <a:latin typeface="Roboto"/>
              <a:ea typeface="Roboto"/>
              <a:cs typeface="Roboto"/>
              <a:sym typeface="Roboto"/>
            </a:endParaRPr>
          </a:p>
          <a:p>
            <a:pPr indent="0" lvl="0" marL="114300" marR="114300" rtl="0" algn="l">
              <a:lnSpc>
                <a:spcPct val="115000"/>
              </a:lnSpc>
              <a:spcBef>
                <a:spcPts val="500"/>
              </a:spcBef>
              <a:spcAft>
                <a:spcPts val="0"/>
              </a:spcAft>
              <a:buClr>
                <a:schemeClr val="dk1"/>
              </a:buClr>
              <a:buSzPts val="1100"/>
              <a:buFont typeface="Arial"/>
              <a:buNone/>
            </a:pPr>
            <a:r>
              <a:t/>
            </a:r>
            <a:endParaRPr sz="1050">
              <a:highlight>
                <a:srgbClr val="FFFFFF"/>
              </a:highlight>
              <a:latin typeface="Roboto"/>
              <a:ea typeface="Roboto"/>
              <a:cs typeface="Roboto"/>
              <a:sym typeface="Roboto"/>
            </a:endParaRPr>
          </a:p>
          <a:p>
            <a:pPr indent="0" lvl="0" marL="0" rtl="0" algn="l">
              <a:lnSpc>
                <a:spcPct val="100000"/>
              </a:lnSpc>
              <a:spcBef>
                <a:spcPts val="0"/>
              </a:spcBef>
              <a:spcAft>
                <a:spcPts val="0"/>
              </a:spcAft>
              <a:buSzPts val="1400"/>
              <a:buNone/>
            </a:pPr>
            <a:r>
              <a:t/>
            </a:r>
            <a:endParaRPr/>
          </a:p>
        </p:txBody>
      </p:sp>
      <p:sp>
        <p:nvSpPr>
          <p:cNvPr id="488" name="Google Shape;488;gc9a50ae181_0_1094:notes"/>
          <p:cNvSpPr/>
          <p:nvPr>
            <p:ph idx="2" type="sldImg"/>
          </p:nvPr>
        </p:nvSpPr>
        <p:spPr>
          <a:xfrm>
            <a:off x="1438275" y="1173163"/>
            <a:ext cx="42258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gc9a50ae181_0_806:notes"/>
          <p:cNvSpPr txBox="1"/>
          <p:nvPr>
            <p:ph idx="1" type="body"/>
          </p:nvPr>
        </p:nvSpPr>
        <p:spPr>
          <a:xfrm>
            <a:off x="709613" y="4518025"/>
            <a:ext cx="5683200" cy="3697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8" name="Google Shape;498;gc9a50ae181_0_806:notes"/>
          <p:cNvSpPr/>
          <p:nvPr>
            <p:ph idx="2" type="sldImg"/>
          </p:nvPr>
        </p:nvSpPr>
        <p:spPr>
          <a:xfrm>
            <a:off x="1438275" y="1173163"/>
            <a:ext cx="42258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c9a50ae181_0_797:notes"/>
          <p:cNvSpPr txBox="1"/>
          <p:nvPr>
            <p:ph idx="1" type="body"/>
          </p:nvPr>
        </p:nvSpPr>
        <p:spPr>
          <a:xfrm>
            <a:off x="709613" y="4518025"/>
            <a:ext cx="5683200" cy="3697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9" name="Google Shape;509;gc9a50ae181_0_797:notes"/>
          <p:cNvSpPr/>
          <p:nvPr>
            <p:ph idx="2" type="sldImg"/>
          </p:nvPr>
        </p:nvSpPr>
        <p:spPr>
          <a:xfrm>
            <a:off x="1438275" y="1173163"/>
            <a:ext cx="4225800" cy="3168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1"/>
          <p:cNvSpPr txBox="1"/>
          <p:nvPr>
            <p:ph type="ctrTitle"/>
          </p:nvPr>
        </p:nvSpPr>
        <p:spPr>
          <a:xfrm>
            <a:off x="1143000" y="1122363"/>
            <a:ext cx="6858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1"/>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18" name="Google Shape;18;p2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2"/>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2"/>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 name="Google Shape;24;p2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bg>
      <p:bgPr>
        <a:solidFill>
          <a:schemeClr val="dk2"/>
        </a:solidFill>
      </p:bgPr>
    </p:bg>
    <p:spTree>
      <p:nvGrpSpPr>
        <p:cNvPr id="27" name="Shape 27"/>
        <p:cNvGrpSpPr/>
        <p:nvPr/>
      </p:nvGrpSpPr>
      <p:grpSpPr>
        <a:xfrm>
          <a:off x="0" y="0"/>
          <a:ext cx="0" cy="0"/>
          <a:chOff x="0" y="0"/>
          <a:chExt cx="0" cy="0"/>
        </a:xfrm>
      </p:grpSpPr>
      <p:sp>
        <p:nvSpPr>
          <p:cNvPr id="28" name="Google Shape;28;gc9a50ae181_0_428"/>
          <p:cNvSpPr txBox="1"/>
          <p:nvPr>
            <p:ph type="ctrTitle"/>
          </p:nvPr>
        </p:nvSpPr>
        <p:spPr>
          <a:xfrm>
            <a:off x="685800" y="1863048"/>
            <a:ext cx="7772400" cy="3257700"/>
          </a:xfrm>
          <a:prstGeom prst="rect">
            <a:avLst/>
          </a:prstGeom>
          <a:noFill/>
          <a:ln>
            <a:noFill/>
          </a:ln>
        </p:spPr>
        <p:txBody>
          <a:bodyPr anchorCtr="0" anchor="ctr" bIns="45700" lIns="91425" spcFirstLastPara="1" rIns="91425" wrap="square" tIns="45700">
            <a:normAutofit/>
          </a:bodyPr>
          <a:lstStyle>
            <a:lvl1pPr lvl="0" algn="l">
              <a:lnSpc>
                <a:spcPct val="93750"/>
              </a:lnSpc>
              <a:spcBef>
                <a:spcPts val="0"/>
              </a:spcBef>
              <a:spcAft>
                <a:spcPts val="0"/>
              </a:spcAft>
              <a:buClr>
                <a:schemeClr val="lt1"/>
              </a:buClr>
              <a:buSzPts val="9600"/>
              <a:buFont typeface="Helvetica Neue"/>
              <a:buNone/>
              <a:defRPr b="1" sz="9600" cap="none">
                <a:solidFill>
                  <a:schemeClr val="lt1"/>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9" name="Shape 29"/>
        <p:cNvGrpSpPr/>
        <p:nvPr/>
      </p:nvGrpSpPr>
      <p:grpSpPr>
        <a:xfrm>
          <a:off x="0" y="0"/>
          <a:ext cx="0" cy="0"/>
          <a:chOff x="0" y="0"/>
          <a:chExt cx="0" cy="0"/>
        </a:xfrm>
      </p:grpSpPr>
      <p:sp>
        <p:nvSpPr>
          <p:cNvPr id="30" name="Google Shape;30;p15"/>
          <p:cNvSpPr txBox="1"/>
          <p:nvPr>
            <p:ph type="ctrTitle"/>
          </p:nvPr>
        </p:nvSpPr>
        <p:spPr>
          <a:xfrm>
            <a:off x="533399" y="685800"/>
            <a:ext cx="7743000" cy="1470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5"/>
          <p:cNvSpPr txBox="1"/>
          <p:nvPr>
            <p:ph idx="1" type="subTitle"/>
          </p:nvPr>
        </p:nvSpPr>
        <p:spPr>
          <a:xfrm>
            <a:off x="538480" y="2552700"/>
            <a:ext cx="4262120" cy="33909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750"/>
              </a:spcBef>
              <a:spcAft>
                <a:spcPts val="0"/>
              </a:spcAft>
              <a:buClr>
                <a:schemeClr val="lt1"/>
              </a:buClr>
              <a:buSzPts val="1500"/>
              <a:buNone/>
              <a:defRPr sz="1500">
                <a:solidFill>
                  <a:schemeClr val="lt1"/>
                </a:solidFill>
              </a:defRPr>
            </a:lvl1pPr>
            <a:lvl2pPr lvl="1" algn="ctr">
              <a:lnSpc>
                <a:spcPct val="90000"/>
              </a:lnSpc>
              <a:spcBef>
                <a:spcPts val="375"/>
              </a:spcBef>
              <a:spcAft>
                <a:spcPts val="0"/>
              </a:spcAft>
              <a:buClr>
                <a:srgbClr val="888888"/>
              </a:buClr>
              <a:buSzPts val="1800"/>
              <a:buNone/>
              <a:defRPr>
                <a:solidFill>
                  <a:srgbClr val="888888"/>
                </a:solidFill>
              </a:defRPr>
            </a:lvl2pPr>
            <a:lvl3pPr lvl="2" algn="ctr">
              <a:lnSpc>
                <a:spcPct val="90000"/>
              </a:lnSpc>
              <a:spcBef>
                <a:spcPts val="375"/>
              </a:spcBef>
              <a:spcAft>
                <a:spcPts val="0"/>
              </a:spcAft>
              <a:buClr>
                <a:srgbClr val="888888"/>
              </a:buClr>
              <a:buSzPts val="1500"/>
              <a:buNone/>
              <a:defRPr>
                <a:solidFill>
                  <a:srgbClr val="888888"/>
                </a:solidFill>
              </a:defRPr>
            </a:lvl3pPr>
            <a:lvl4pPr lvl="3" algn="ctr">
              <a:lnSpc>
                <a:spcPct val="90000"/>
              </a:lnSpc>
              <a:spcBef>
                <a:spcPts val="375"/>
              </a:spcBef>
              <a:spcAft>
                <a:spcPts val="0"/>
              </a:spcAft>
              <a:buClr>
                <a:srgbClr val="888888"/>
              </a:buClr>
              <a:buSzPts val="1350"/>
              <a:buNone/>
              <a:defRPr>
                <a:solidFill>
                  <a:srgbClr val="888888"/>
                </a:solidFill>
              </a:defRPr>
            </a:lvl4pPr>
            <a:lvl5pPr lvl="4" algn="ctr">
              <a:lnSpc>
                <a:spcPct val="90000"/>
              </a:lnSpc>
              <a:spcBef>
                <a:spcPts val="375"/>
              </a:spcBef>
              <a:spcAft>
                <a:spcPts val="0"/>
              </a:spcAft>
              <a:buClr>
                <a:srgbClr val="888888"/>
              </a:buClr>
              <a:buSzPts val="1350"/>
              <a:buNone/>
              <a:defRPr>
                <a:solidFill>
                  <a:srgbClr val="888888"/>
                </a:solidFill>
              </a:defRPr>
            </a:lvl5pPr>
            <a:lvl6pPr lvl="5" algn="ctr">
              <a:lnSpc>
                <a:spcPct val="90000"/>
              </a:lnSpc>
              <a:spcBef>
                <a:spcPts val="375"/>
              </a:spcBef>
              <a:spcAft>
                <a:spcPts val="0"/>
              </a:spcAft>
              <a:buClr>
                <a:srgbClr val="888888"/>
              </a:buClr>
              <a:buSzPts val="1350"/>
              <a:buNone/>
              <a:defRPr>
                <a:solidFill>
                  <a:srgbClr val="888888"/>
                </a:solidFill>
              </a:defRPr>
            </a:lvl6pPr>
            <a:lvl7pPr lvl="6" algn="ctr">
              <a:lnSpc>
                <a:spcPct val="90000"/>
              </a:lnSpc>
              <a:spcBef>
                <a:spcPts val="375"/>
              </a:spcBef>
              <a:spcAft>
                <a:spcPts val="0"/>
              </a:spcAft>
              <a:buClr>
                <a:srgbClr val="888888"/>
              </a:buClr>
              <a:buSzPts val="1350"/>
              <a:buNone/>
              <a:defRPr>
                <a:solidFill>
                  <a:srgbClr val="888888"/>
                </a:solidFill>
              </a:defRPr>
            </a:lvl7pPr>
            <a:lvl8pPr lvl="7" algn="ctr">
              <a:lnSpc>
                <a:spcPct val="90000"/>
              </a:lnSpc>
              <a:spcBef>
                <a:spcPts val="375"/>
              </a:spcBef>
              <a:spcAft>
                <a:spcPts val="0"/>
              </a:spcAft>
              <a:buClr>
                <a:srgbClr val="888888"/>
              </a:buClr>
              <a:buSzPts val="1350"/>
              <a:buNone/>
              <a:defRPr>
                <a:solidFill>
                  <a:srgbClr val="888888"/>
                </a:solidFill>
              </a:defRPr>
            </a:lvl8pPr>
            <a:lvl9pPr lvl="8" algn="ctr">
              <a:lnSpc>
                <a:spcPct val="90000"/>
              </a:lnSpc>
              <a:spcBef>
                <a:spcPts val="375"/>
              </a:spcBef>
              <a:spcAft>
                <a:spcPts val="0"/>
              </a:spcAft>
              <a:buClr>
                <a:srgbClr val="888888"/>
              </a:buClr>
              <a:buSzPts val="1350"/>
              <a:buNone/>
              <a:defRPr>
                <a:solidFill>
                  <a:srgbClr val="888888"/>
                </a:solidFill>
              </a:defRPr>
            </a:lvl9pPr>
          </a:lstStyle>
          <a:p/>
        </p:txBody>
      </p:sp>
      <p:sp>
        <p:nvSpPr>
          <p:cNvPr id="32" name="Google Shape;32;p15"/>
          <p:cNvSpPr txBox="1"/>
          <p:nvPr>
            <p:ph idx="2" type="body"/>
          </p:nvPr>
        </p:nvSpPr>
        <p:spPr>
          <a:xfrm>
            <a:off x="457200" y="3232939"/>
            <a:ext cx="4343400" cy="392100"/>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750"/>
              </a:spcBef>
              <a:spcAft>
                <a:spcPts val="0"/>
              </a:spcAft>
              <a:buClr>
                <a:srgbClr val="000000"/>
              </a:buClr>
              <a:buSzPts val="1700"/>
              <a:buChar char="•"/>
              <a:defRPr i="0" sz="1700">
                <a:solidFill>
                  <a:srgbClr val="000000"/>
                </a:solidFill>
              </a:defRPr>
            </a:lvl1pPr>
            <a:lvl2pPr indent="-336550" lvl="1" marL="914400" algn="l">
              <a:lnSpc>
                <a:spcPct val="90000"/>
              </a:lnSpc>
              <a:spcBef>
                <a:spcPts val="375"/>
              </a:spcBef>
              <a:spcAft>
                <a:spcPts val="0"/>
              </a:spcAft>
              <a:buClr>
                <a:schemeClr val="dk1"/>
              </a:buClr>
              <a:buSzPts val="1700"/>
              <a:buChar char="•"/>
              <a:defRPr sz="1700"/>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 name="Google Shape;33;p15"/>
          <p:cNvSpPr txBox="1"/>
          <p:nvPr>
            <p:ph idx="12" type="sldNum"/>
          </p:nvPr>
        </p:nvSpPr>
        <p:spPr>
          <a:xfrm>
            <a:off x="8556784" y="6333134"/>
            <a:ext cx="548700" cy="5250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rgbClr val="000000"/>
                </a:solidFill>
                <a:latin typeface="Georgia"/>
                <a:ea typeface="Georgia"/>
                <a:cs typeface="Georgia"/>
                <a:sym typeface="Georgi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rgbClr val="000000"/>
                </a:solidFill>
                <a:latin typeface="Georgia"/>
                <a:ea typeface="Georgia"/>
                <a:cs typeface="Georgia"/>
                <a:sym typeface="Georgi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rgbClr val="000000"/>
                </a:solidFill>
                <a:latin typeface="Georgia"/>
                <a:ea typeface="Georgia"/>
                <a:cs typeface="Georgia"/>
                <a:sym typeface="Georgi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rgbClr val="000000"/>
                </a:solidFill>
                <a:latin typeface="Georgia"/>
                <a:ea typeface="Georgia"/>
                <a:cs typeface="Georgia"/>
                <a:sym typeface="Georgi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rgbClr val="000000"/>
                </a:solidFill>
                <a:latin typeface="Georgia"/>
                <a:ea typeface="Georgia"/>
                <a:cs typeface="Georgia"/>
                <a:sym typeface="Georgi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rgbClr val="000000"/>
                </a:solidFill>
                <a:latin typeface="Georgia"/>
                <a:ea typeface="Georgia"/>
                <a:cs typeface="Georgia"/>
                <a:sym typeface="Georgi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rgbClr val="000000"/>
                </a:solidFill>
                <a:latin typeface="Georgia"/>
                <a:ea typeface="Georgia"/>
                <a:cs typeface="Georgia"/>
                <a:sym typeface="Georgi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rgbClr val="000000"/>
                </a:solidFill>
                <a:latin typeface="Georgia"/>
                <a:ea typeface="Georgia"/>
                <a:cs typeface="Georgia"/>
                <a:sym typeface="Georgi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rgbClr val="000000"/>
                </a:solidFill>
                <a:latin typeface="Georgia"/>
                <a:ea typeface="Georgia"/>
                <a:cs typeface="Georgia"/>
                <a:sym typeface="Georgi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p:cSld name="4_Title and Content">
    <p:spTree>
      <p:nvGrpSpPr>
        <p:cNvPr id="34" name="Shape 34"/>
        <p:cNvGrpSpPr/>
        <p:nvPr/>
      </p:nvGrpSpPr>
      <p:grpSpPr>
        <a:xfrm>
          <a:off x="0" y="0"/>
          <a:ext cx="0" cy="0"/>
          <a:chOff x="0" y="0"/>
          <a:chExt cx="0" cy="0"/>
        </a:xfrm>
      </p:grpSpPr>
      <p:sp>
        <p:nvSpPr>
          <p:cNvPr id="35" name="Google Shape;35;gc9a50ae181_0_281"/>
          <p:cNvSpPr txBox="1"/>
          <p:nvPr>
            <p:ph type="title"/>
          </p:nvPr>
        </p:nvSpPr>
        <p:spPr>
          <a:xfrm>
            <a:off x="628650" y="365126"/>
            <a:ext cx="78867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gc9a50ae181_0_281"/>
          <p:cNvSpPr txBox="1"/>
          <p:nvPr>
            <p:ph idx="1" type="body"/>
          </p:nvPr>
        </p:nvSpPr>
        <p:spPr>
          <a:xfrm>
            <a:off x="628650" y="1825625"/>
            <a:ext cx="7886700" cy="4351200"/>
          </a:xfrm>
          <a:prstGeom prst="rect">
            <a:avLst/>
          </a:prstGeom>
          <a:noFill/>
          <a:ln>
            <a:noFill/>
          </a:ln>
        </p:spPr>
        <p:txBody>
          <a:bodyPr anchorCtr="0" anchor="t" bIns="45700" lIns="91425" spcFirstLastPara="1" rIns="91425" wrap="square" tIns="45700">
            <a:normAutofit/>
          </a:bodyPr>
          <a:lstStyle>
            <a:lvl1pPr indent="-314325" lvl="0" marL="457200" algn="l">
              <a:lnSpc>
                <a:spcPct val="90000"/>
              </a:lnSpc>
              <a:spcBef>
                <a:spcPts val="750"/>
              </a:spcBef>
              <a:spcAft>
                <a:spcPts val="0"/>
              </a:spcAft>
              <a:buClr>
                <a:schemeClr val="dk1"/>
              </a:buClr>
              <a:buSzPts val="1350"/>
              <a:buChar char="•"/>
              <a:defRPr sz="1350"/>
            </a:lvl1pPr>
            <a:lvl2pPr indent="-314325" lvl="1" marL="914400" algn="l">
              <a:lnSpc>
                <a:spcPct val="90000"/>
              </a:lnSpc>
              <a:spcBef>
                <a:spcPts val="375"/>
              </a:spcBef>
              <a:spcAft>
                <a:spcPts val="0"/>
              </a:spcAft>
              <a:buClr>
                <a:schemeClr val="dk1"/>
              </a:buClr>
              <a:buSzPts val="1350"/>
              <a:buChar char="•"/>
              <a:defRPr sz="1350"/>
            </a:lvl2pPr>
            <a:lvl3pPr indent="-314325" lvl="2" marL="1371600" algn="l">
              <a:lnSpc>
                <a:spcPct val="90000"/>
              </a:lnSpc>
              <a:spcBef>
                <a:spcPts val="375"/>
              </a:spcBef>
              <a:spcAft>
                <a:spcPts val="0"/>
              </a:spcAft>
              <a:buClr>
                <a:schemeClr val="dk1"/>
              </a:buClr>
              <a:buSzPts val="1350"/>
              <a:buChar char="•"/>
              <a:defRPr sz="1350"/>
            </a:lvl3pPr>
            <a:lvl4pPr indent="-314325" lvl="3" marL="1828800" algn="l">
              <a:lnSpc>
                <a:spcPct val="90000"/>
              </a:lnSpc>
              <a:spcBef>
                <a:spcPts val="375"/>
              </a:spcBef>
              <a:spcAft>
                <a:spcPts val="0"/>
              </a:spcAft>
              <a:buClr>
                <a:schemeClr val="dk1"/>
              </a:buClr>
              <a:buSzPts val="1350"/>
              <a:buChar char="•"/>
              <a:defRPr sz="1350"/>
            </a:lvl4pPr>
            <a:lvl5pPr indent="-314325" lvl="4" marL="2286000" algn="l">
              <a:lnSpc>
                <a:spcPct val="90000"/>
              </a:lnSpc>
              <a:spcBef>
                <a:spcPts val="375"/>
              </a:spcBef>
              <a:spcAft>
                <a:spcPts val="0"/>
              </a:spcAft>
              <a:buClr>
                <a:schemeClr val="dk1"/>
              </a:buClr>
              <a:buSzPts val="1350"/>
              <a:buChar char="•"/>
              <a:defRPr sz="135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7" name="Google Shape;37;gc9a50ae181_0_281"/>
          <p:cNvSpPr txBox="1"/>
          <p:nvPr>
            <p:ph idx="2" type="body"/>
          </p:nvPr>
        </p:nvSpPr>
        <p:spPr>
          <a:xfrm>
            <a:off x="5715000" y="6248400"/>
            <a:ext cx="2971800" cy="3810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lt1"/>
              </a:buClr>
              <a:buSzPts val="1200"/>
              <a:buNone/>
              <a:defRPr b="0" i="0" sz="1200">
                <a:solidFill>
                  <a:schemeClr val="lt1"/>
                </a:solidFill>
                <a:latin typeface="Comfortaa"/>
                <a:ea typeface="Comfortaa"/>
                <a:cs typeface="Comfortaa"/>
                <a:sym typeface="Comfortaa"/>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8" name="Google Shape;38;gc9a50ae181_0_281"/>
          <p:cNvSpPr txBox="1"/>
          <p:nvPr>
            <p:ph idx="12" type="sldNum"/>
          </p:nvPr>
        </p:nvSpPr>
        <p:spPr>
          <a:xfrm>
            <a:off x="8556784" y="6333134"/>
            <a:ext cx="548700" cy="5250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and Content">
  <p:cSld name="6_Title and Content">
    <p:spTree>
      <p:nvGrpSpPr>
        <p:cNvPr id="39" name="Shape 39"/>
        <p:cNvGrpSpPr/>
        <p:nvPr/>
      </p:nvGrpSpPr>
      <p:grpSpPr>
        <a:xfrm>
          <a:off x="0" y="0"/>
          <a:ext cx="0" cy="0"/>
          <a:chOff x="0" y="0"/>
          <a:chExt cx="0" cy="0"/>
        </a:xfrm>
      </p:grpSpPr>
      <p:sp>
        <p:nvSpPr>
          <p:cNvPr id="40" name="Google Shape;40;gc9a50ae181_0_737"/>
          <p:cNvSpPr txBox="1"/>
          <p:nvPr>
            <p:ph type="title"/>
          </p:nvPr>
        </p:nvSpPr>
        <p:spPr>
          <a:xfrm>
            <a:off x="628650" y="365126"/>
            <a:ext cx="78867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gc9a50ae181_0_737"/>
          <p:cNvSpPr txBox="1"/>
          <p:nvPr>
            <p:ph idx="1" type="body"/>
          </p:nvPr>
        </p:nvSpPr>
        <p:spPr>
          <a:xfrm>
            <a:off x="628650" y="1825625"/>
            <a:ext cx="7886700" cy="4351200"/>
          </a:xfrm>
          <a:prstGeom prst="rect">
            <a:avLst/>
          </a:prstGeom>
          <a:noFill/>
          <a:ln>
            <a:noFill/>
          </a:ln>
        </p:spPr>
        <p:txBody>
          <a:bodyPr anchorCtr="0" anchor="t" bIns="45700" lIns="91425" spcFirstLastPara="1" rIns="91425" wrap="square" tIns="45700">
            <a:normAutofit/>
          </a:bodyPr>
          <a:lstStyle>
            <a:lvl1pPr indent="-314325" lvl="0" marL="457200" algn="l">
              <a:lnSpc>
                <a:spcPct val="90000"/>
              </a:lnSpc>
              <a:spcBef>
                <a:spcPts val="750"/>
              </a:spcBef>
              <a:spcAft>
                <a:spcPts val="0"/>
              </a:spcAft>
              <a:buClr>
                <a:schemeClr val="dk1"/>
              </a:buClr>
              <a:buSzPts val="1350"/>
              <a:buChar char="•"/>
              <a:defRPr sz="1350"/>
            </a:lvl1pPr>
            <a:lvl2pPr indent="-314325" lvl="1" marL="914400" algn="l">
              <a:lnSpc>
                <a:spcPct val="90000"/>
              </a:lnSpc>
              <a:spcBef>
                <a:spcPts val="375"/>
              </a:spcBef>
              <a:spcAft>
                <a:spcPts val="0"/>
              </a:spcAft>
              <a:buClr>
                <a:schemeClr val="dk1"/>
              </a:buClr>
              <a:buSzPts val="1350"/>
              <a:buChar char="•"/>
              <a:defRPr sz="1350"/>
            </a:lvl2pPr>
            <a:lvl3pPr indent="-314325" lvl="2" marL="1371600" algn="l">
              <a:lnSpc>
                <a:spcPct val="90000"/>
              </a:lnSpc>
              <a:spcBef>
                <a:spcPts val="375"/>
              </a:spcBef>
              <a:spcAft>
                <a:spcPts val="0"/>
              </a:spcAft>
              <a:buClr>
                <a:schemeClr val="dk1"/>
              </a:buClr>
              <a:buSzPts val="1350"/>
              <a:buChar char="•"/>
              <a:defRPr sz="1350"/>
            </a:lvl3pPr>
            <a:lvl4pPr indent="-314325" lvl="3" marL="1828800" algn="l">
              <a:lnSpc>
                <a:spcPct val="90000"/>
              </a:lnSpc>
              <a:spcBef>
                <a:spcPts val="375"/>
              </a:spcBef>
              <a:spcAft>
                <a:spcPts val="0"/>
              </a:spcAft>
              <a:buClr>
                <a:schemeClr val="dk1"/>
              </a:buClr>
              <a:buSzPts val="1350"/>
              <a:buChar char="•"/>
              <a:defRPr sz="1350"/>
            </a:lvl4pPr>
            <a:lvl5pPr indent="-314325" lvl="4" marL="2286000" algn="l">
              <a:lnSpc>
                <a:spcPct val="90000"/>
              </a:lnSpc>
              <a:spcBef>
                <a:spcPts val="375"/>
              </a:spcBef>
              <a:spcAft>
                <a:spcPts val="0"/>
              </a:spcAft>
              <a:buClr>
                <a:schemeClr val="dk1"/>
              </a:buClr>
              <a:buSzPts val="1350"/>
              <a:buChar char="•"/>
              <a:defRPr sz="135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2" name="Google Shape;42;gc9a50ae181_0_737"/>
          <p:cNvSpPr txBox="1"/>
          <p:nvPr>
            <p:ph idx="2" type="body"/>
          </p:nvPr>
        </p:nvSpPr>
        <p:spPr>
          <a:xfrm>
            <a:off x="5715000" y="6248400"/>
            <a:ext cx="2971800" cy="3810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lt1"/>
              </a:buClr>
              <a:buSzPts val="1200"/>
              <a:buNone/>
              <a:defRPr b="0" i="0" sz="1200">
                <a:solidFill>
                  <a:schemeClr val="lt1"/>
                </a:solidFill>
                <a:latin typeface="Comfortaa"/>
                <a:ea typeface="Comfortaa"/>
                <a:cs typeface="Comfortaa"/>
                <a:sym typeface="Comfortaa"/>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and Content 1">
  <p:cSld name="6_Title and Content_1">
    <p:spTree>
      <p:nvGrpSpPr>
        <p:cNvPr id="43" name="Shape 43"/>
        <p:cNvGrpSpPr/>
        <p:nvPr/>
      </p:nvGrpSpPr>
      <p:grpSpPr>
        <a:xfrm>
          <a:off x="0" y="0"/>
          <a:ext cx="0" cy="0"/>
          <a:chOff x="0" y="0"/>
          <a:chExt cx="0" cy="0"/>
        </a:xfrm>
      </p:grpSpPr>
      <p:sp>
        <p:nvSpPr>
          <p:cNvPr id="44" name="Google Shape;44;gc9a50ae181_0_741"/>
          <p:cNvSpPr txBox="1"/>
          <p:nvPr>
            <p:ph type="title"/>
          </p:nvPr>
        </p:nvSpPr>
        <p:spPr>
          <a:xfrm>
            <a:off x="628650" y="365126"/>
            <a:ext cx="78867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gc9a50ae181_0_741"/>
          <p:cNvSpPr txBox="1"/>
          <p:nvPr>
            <p:ph idx="1" type="body"/>
          </p:nvPr>
        </p:nvSpPr>
        <p:spPr>
          <a:xfrm>
            <a:off x="628650" y="1825625"/>
            <a:ext cx="7886700" cy="4351200"/>
          </a:xfrm>
          <a:prstGeom prst="rect">
            <a:avLst/>
          </a:prstGeom>
          <a:noFill/>
          <a:ln>
            <a:noFill/>
          </a:ln>
        </p:spPr>
        <p:txBody>
          <a:bodyPr anchorCtr="0" anchor="t" bIns="45700" lIns="91425" spcFirstLastPara="1" rIns="91425" wrap="square" tIns="45700">
            <a:normAutofit/>
          </a:bodyPr>
          <a:lstStyle>
            <a:lvl1pPr indent="-314325" lvl="0" marL="457200" algn="l">
              <a:lnSpc>
                <a:spcPct val="90000"/>
              </a:lnSpc>
              <a:spcBef>
                <a:spcPts val="750"/>
              </a:spcBef>
              <a:spcAft>
                <a:spcPts val="0"/>
              </a:spcAft>
              <a:buClr>
                <a:schemeClr val="dk1"/>
              </a:buClr>
              <a:buSzPts val="1350"/>
              <a:buChar char="•"/>
              <a:defRPr sz="1350"/>
            </a:lvl1pPr>
            <a:lvl2pPr indent="-314325" lvl="1" marL="914400" algn="l">
              <a:lnSpc>
                <a:spcPct val="90000"/>
              </a:lnSpc>
              <a:spcBef>
                <a:spcPts val="375"/>
              </a:spcBef>
              <a:spcAft>
                <a:spcPts val="0"/>
              </a:spcAft>
              <a:buClr>
                <a:schemeClr val="dk1"/>
              </a:buClr>
              <a:buSzPts val="1350"/>
              <a:buChar char="•"/>
              <a:defRPr sz="1350"/>
            </a:lvl2pPr>
            <a:lvl3pPr indent="-314325" lvl="2" marL="1371600" algn="l">
              <a:lnSpc>
                <a:spcPct val="90000"/>
              </a:lnSpc>
              <a:spcBef>
                <a:spcPts val="375"/>
              </a:spcBef>
              <a:spcAft>
                <a:spcPts val="0"/>
              </a:spcAft>
              <a:buClr>
                <a:schemeClr val="dk1"/>
              </a:buClr>
              <a:buSzPts val="1350"/>
              <a:buChar char="•"/>
              <a:defRPr sz="1350"/>
            </a:lvl3pPr>
            <a:lvl4pPr indent="-314325" lvl="3" marL="1828800" algn="l">
              <a:lnSpc>
                <a:spcPct val="90000"/>
              </a:lnSpc>
              <a:spcBef>
                <a:spcPts val="375"/>
              </a:spcBef>
              <a:spcAft>
                <a:spcPts val="0"/>
              </a:spcAft>
              <a:buClr>
                <a:schemeClr val="dk1"/>
              </a:buClr>
              <a:buSzPts val="1350"/>
              <a:buChar char="•"/>
              <a:defRPr sz="1350"/>
            </a:lvl4pPr>
            <a:lvl5pPr indent="-314325" lvl="4" marL="2286000" algn="l">
              <a:lnSpc>
                <a:spcPct val="90000"/>
              </a:lnSpc>
              <a:spcBef>
                <a:spcPts val="375"/>
              </a:spcBef>
              <a:spcAft>
                <a:spcPts val="0"/>
              </a:spcAft>
              <a:buClr>
                <a:schemeClr val="dk1"/>
              </a:buClr>
              <a:buSzPts val="1350"/>
              <a:buChar char="•"/>
              <a:defRPr sz="135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6" name="Google Shape;46;gc9a50ae181_0_741"/>
          <p:cNvSpPr txBox="1"/>
          <p:nvPr>
            <p:ph idx="2" type="body"/>
          </p:nvPr>
        </p:nvSpPr>
        <p:spPr>
          <a:xfrm>
            <a:off x="5715000" y="6248400"/>
            <a:ext cx="2971800" cy="3810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lt1"/>
              </a:buClr>
              <a:buSzPts val="1200"/>
              <a:buNone/>
              <a:defRPr b="0" i="0" sz="1200">
                <a:solidFill>
                  <a:schemeClr val="lt1"/>
                </a:solidFill>
                <a:latin typeface="Comfortaa"/>
                <a:ea typeface="Comfortaa"/>
                <a:cs typeface="Comfortaa"/>
                <a:sym typeface="Comfortaa"/>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7" name="Google Shape;47;gc9a50ae181_0_741"/>
          <p:cNvSpPr txBox="1"/>
          <p:nvPr>
            <p:ph idx="12" type="sldNum"/>
          </p:nvPr>
        </p:nvSpPr>
        <p:spPr>
          <a:xfrm>
            <a:off x="8556784" y="6333134"/>
            <a:ext cx="548700" cy="5250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8" name="Shape 48"/>
        <p:cNvGrpSpPr/>
        <p:nvPr/>
      </p:nvGrpSpPr>
      <p:grpSpPr>
        <a:xfrm>
          <a:off x="0" y="0"/>
          <a:ext cx="0" cy="0"/>
          <a:chOff x="0" y="0"/>
          <a:chExt cx="0" cy="0"/>
        </a:xfrm>
      </p:grpSpPr>
      <p:sp>
        <p:nvSpPr>
          <p:cNvPr id="49" name="Google Shape;49;p23"/>
          <p:cNvSpPr txBox="1"/>
          <p:nvPr>
            <p:ph type="title"/>
          </p:nvPr>
        </p:nvSpPr>
        <p:spPr>
          <a:xfrm>
            <a:off x="623888" y="1709739"/>
            <a:ext cx="78867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23"/>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rgbClr val="888888"/>
              </a:buClr>
              <a:buSzPts val="1800"/>
              <a:buNone/>
              <a:defRPr sz="1800">
                <a:solidFill>
                  <a:srgbClr val="888888"/>
                </a:solidFill>
              </a:defRPr>
            </a:lvl1pPr>
            <a:lvl2pPr indent="-228600" lvl="1" marL="914400" algn="l">
              <a:lnSpc>
                <a:spcPct val="90000"/>
              </a:lnSpc>
              <a:spcBef>
                <a:spcPts val="375"/>
              </a:spcBef>
              <a:spcAft>
                <a:spcPts val="0"/>
              </a:spcAft>
              <a:buClr>
                <a:srgbClr val="888888"/>
              </a:buClr>
              <a:buSzPts val="1500"/>
              <a:buNone/>
              <a:defRPr sz="1500">
                <a:solidFill>
                  <a:srgbClr val="888888"/>
                </a:solidFill>
              </a:defRPr>
            </a:lvl2pPr>
            <a:lvl3pPr indent="-228600" lvl="2" marL="1371600" algn="l">
              <a:lnSpc>
                <a:spcPct val="90000"/>
              </a:lnSpc>
              <a:spcBef>
                <a:spcPts val="375"/>
              </a:spcBef>
              <a:spcAft>
                <a:spcPts val="0"/>
              </a:spcAft>
              <a:buClr>
                <a:srgbClr val="888888"/>
              </a:buClr>
              <a:buSzPts val="1350"/>
              <a:buNone/>
              <a:defRPr sz="1350">
                <a:solidFill>
                  <a:srgbClr val="888888"/>
                </a:solidFill>
              </a:defRPr>
            </a:lvl3pPr>
            <a:lvl4pPr indent="-228600" lvl="3" marL="1828800" algn="l">
              <a:lnSpc>
                <a:spcPct val="90000"/>
              </a:lnSpc>
              <a:spcBef>
                <a:spcPts val="375"/>
              </a:spcBef>
              <a:spcAft>
                <a:spcPts val="0"/>
              </a:spcAft>
              <a:buClr>
                <a:srgbClr val="888888"/>
              </a:buClr>
              <a:buSzPts val="1200"/>
              <a:buNone/>
              <a:defRPr sz="1200">
                <a:solidFill>
                  <a:srgbClr val="888888"/>
                </a:solidFill>
              </a:defRPr>
            </a:lvl4pPr>
            <a:lvl5pPr indent="-228600" lvl="4" marL="2286000" algn="l">
              <a:lnSpc>
                <a:spcPct val="90000"/>
              </a:lnSpc>
              <a:spcBef>
                <a:spcPts val="375"/>
              </a:spcBef>
              <a:spcAft>
                <a:spcPts val="0"/>
              </a:spcAft>
              <a:buClr>
                <a:srgbClr val="888888"/>
              </a:buClr>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
        <p:nvSpPr>
          <p:cNvPr id="51" name="Google Shape;51;p2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4" name="Shape 54"/>
        <p:cNvGrpSpPr/>
        <p:nvPr/>
      </p:nvGrpSpPr>
      <p:grpSpPr>
        <a:xfrm>
          <a:off x="0" y="0"/>
          <a:ext cx="0" cy="0"/>
          <a:chOff x="0" y="0"/>
          <a:chExt cx="0" cy="0"/>
        </a:xfrm>
      </p:grpSpPr>
      <p:sp>
        <p:nvSpPr>
          <p:cNvPr id="55" name="Google Shape;55;p24"/>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4"/>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7" name="Google Shape;57;p24"/>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8" name="Google Shape;58;p2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1" name="Shape 61"/>
        <p:cNvGrpSpPr/>
        <p:nvPr/>
      </p:nvGrpSpPr>
      <p:grpSpPr>
        <a:xfrm>
          <a:off x="0" y="0"/>
          <a:ext cx="0" cy="0"/>
          <a:chOff x="0" y="0"/>
          <a:chExt cx="0" cy="0"/>
        </a:xfrm>
      </p:grpSpPr>
      <p:sp>
        <p:nvSpPr>
          <p:cNvPr id="62" name="Google Shape;62;p25"/>
          <p:cNvSpPr txBox="1"/>
          <p:nvPr>
            <p:ph type="title"/>
          </p:nvPr>
        </p:nvSpPr>
        <p:spPr>
          <a:xfrm>
            <a:off x="629841"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5"/>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64" name="Google Shape;64;p25"/>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5" name="Google Shape;65;p25"/>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66" name="Google Shape;66;p25"/>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7" name="Google Shape;67;p2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2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2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0" name="Shape 70"/>
        <p:cNvGrpSpPr/>
        <p:nvPr/>
      </p:nvGrpSpPr>
      <p:grpSpPr>
        <a:xfrm>
          <a:off x="0" y="0"/>
          <a:ext cx="0" cy="0"/>
          <a:chOff x="0" y="0"/>
          <a:chExt cx="0" cy="0"/>
        </a:xfrm>
      </p:grpSpPr>
      <p:sp>
        <p:nvSpPr>
          <p:cNvPr id="71" name="Google Shape;71;p26"/>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2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5" name="Shape 75"/>
        <p:cNvGrpSpPr/>
        <p:nvPr/>
      </p:nvGrpSpPr>
      <p:grpSpPr>
        <a:xfrm>
          <a:off x="0" y="0"/>
          <a:ext cx="0" cy="0"/>
          <a:chOff x="0" y="0"/>
          <a:chExt cx="0" cy="0"/>
        </a:xfrm>
      </p:grpSpPr>
      <p:sp>
        <p:nvSpPr>
          <p:cNvPr id="76" name="Google Shape;76;p2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9" name="Shape 79"/>
        <p:cNvGrpSpPr/>
        <p:nvPr/>
      </p:nvGrpSpPr>
      <p:grpSpPr>
        <a:xfrm>
          <a:off x="0" y="0"/>
          <a:ext cx="0" cy="0"/>
          <a:chOff x="0" y="0"/>
          <a:chExt cx="0" cy="0"/>
        </a:xfrm>
      </p:grpSpPr>
      <p:sp>
        <p:nvSpPr>
          <p:cNvPr id="80" name="Google Shape;80;p28"/>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28"/>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750"/>
              </a:spcBef>
              <a:spcAft>
                <a:spcPts val="0"/>
              </a:spcAft>
              <a:buClr>
                <a:schemeClr val="dk1"/>
              </a:buClr>
              <a:buSzPts val="2400"/>
              <a:buChar char="•"/>
              <a:defRPr sz="2400"/>
            </a:lvl1pPr>
            <a:lvl2pPr indent="-361950" lvl="1" marL="914400" algn="l">
              <a:lnSpc>
                <a:spcPct val="90000"/>
              </a:lnSpc>
              <a:spcBef>
                <a:spcPts val="375"/>
              </a:spcBef>
              <a:spcAft>
                <a:spcPts val="0"/>
              </a:spcAft>
              <a:buClr>
                <a:schemeClr val="dk1"/>
              </a:buClr>
              <a:buSzPts val="2100"/>
              <a:buChar char="•"/>
              <a:defRPr sz="2100"/>
            </a:lvl2pPr>
            <a:lvl3pPr indent="-342900" lvl="2" marL="1371600" algn="l">
              <a:lnSpc>
                <a:spcPct val="90000"/>
              </a:lnSpc>
              <a:spcBef>
                <a:spcPts val="375"/>
              </a:spcBef>
              <a:spcAft>
                <a:spcPts val="0"/>
              </a:spcAft>
              <a:buClr>
                <a:schemeClr val="dk1"/>
              </a:buClr>
              <a:buSzPts val="1800"/>
              <a:buChar char="•"/>
              <a:defRPr sz="1800"/>
            </a:lvl3pPr>
            <a:lvl4pPr indent="-323850" lvl="3" marL="1828800" algn="l">
              <a:lnSpc>
                <a:spcPct val="90000"/>
              </a:lnSpc>
              <a:spcBef>
                <a:spcPts val="375"/>
              </a:spcBef>
              <a:spcAft>
                <a:spcPts val="0"/>
              </a:spcAft>
              <a:buClr>
                <a:schemeClr val="dk1"/>
              </a:buClr>
              <a:buSzPts val="1500"/>
              <a:buChar char="•"/>
              <a:defRPr sz="1500"/>
            </a:lvl4pPr>
            <a:lvl5pPr indent="-323850" lvl="4" marL="2286000" algn="l">
              <a:lnSpc>
                <a:spcPct val="90000"/>
              </a:lnSpc>
              <a:spcBef>
                <a:spcPts val="375"/>
              </a:spcBef>
              <a:spcAft>
                <a:spcPts val="0"/>
              </a:spcAft>
              <a:buClr>
                <a:schemeClr val="dk1"/>
              </a:buClr>
              <a:buSzPts val="1500"/>
              <a:buChar char="•"/>
              <a:defRPr sz="1500"/>
            </a:lvl5pPr>
            <a:lvl6pPr indent="-323850" lvl="5" marL="2743200" algn="l">
              <a:lnSpc>
                <a:spcPct val="90000"/>
              </a:lnSpc>
              <a:spcBef>
                <a:spcPts val="375"/>
              </a:spcBef>
              <a:spcAft>
                <a:spcPts val="0"/>
              </a:spcAft>
              <a:buClr>
                <a:schemeClr val="dk1"/>
              </a:buClr>
              <a:buSzPts val="1500"/>
              <a:buChar char="•"/>
              <a:defRPr sz="1500"/>
            </a:lvl6pPr>
            <a:lvl7pPr indent="-323850" lvl="6" marL="3200400" algn="l">
              <a:lnSpc>
                <a:spcPct val="90000"/>
              </a:lnSpc>
              <a:spcBef>
                <a:spcPts val="375"/>
              </a:spcBef>
              <a:spcAft>
                <a:spcPts val="0"/>
              </a:spcAft>
              <a:buClr>
                <a:schemeClr val="dk1"/>
              </a:buClr>
              <a:buSzPts val="1500"/>
              <a:buChar char="•"/>
              <a:defRPr sz="1500"/>
            </a:lvl7pPr>
            <a:lvl8pPr indent="-323850" lvl="7" marL="3657600" algn="l">
              <a:lnSpc>
                <a:spcPct val="90000"/>
              </a:lnSpc>
              <a:spcBef>
                <a:spcPts val="375"/>
              </a:spcBef>
              <a:spcAft>
                <a:spcPts val="0"/>
              </a:spcAft>
              <a:buClr>
                <a:schemeClr val="dk1"/>
              </a:buClr>
              <a:buSzPts val="1500"/>
              <a:buChar char="•"/>
              <a:defRPr sz="1500"/>
            </a:lvl8pPr>
            <a:lvl9pPr indent="-323850" lvl="8" marL="4114800" algn="l">
              <a:lnSpc>
                <a:spcPct val="90000"/>
              </a:lnSpc>
              <a:spcBef>
                <a:spcPts val="375"/>
              </a:spcBef>
              <a:spcAft>
                <a:spcPts val="0"/>
              </a:spcAft>
              <a:buClr>
                <a:schemeClr val="dk1"/>
              </a:buClr>
              <a:buSzPts val="1500"/>
              <a:buChar char="•"/>
              <a:defRPr sz="1500"/>
            </a:lvl9pPr>
          </a:lstStyle>
          <a:p/>
        </p:txBody>
      </p:sp>
      <p:sp>
        <p:nvSpPr>
          <p:cNvPr id="82" name="Google Shape;82;p28"/>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83" name="Google Shape;83;p28"/>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28"/>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2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6" name="Shape 86"/>
        <p:cNvGrpSpPr/>
        <p:nvPr/>
      </p:nvGrpSpPr>
      <p:grpSpPr>
        <a:xfrm>
          <a:off x="0" y="0"/>
          <a:ext cx="0" cy="0"/>
          <a:chOff x="0" y="0"/>
          <a:chExt cx="0" cy="0"/>
        </a:xfrm>
      </p:grpSpPr>
      <p:sp>
        <p:nvSpPr>
          <p:cNvPr id="87" name="Google Shape;87;p29"/>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29"/>
          <p:cNvSpPr/>
          <p:nvPr>
            <p:ph idx="2" type="pic"/>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75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l">
              <a:lnSpc>
                <a:spcPct val="90000"/>
              </a:lnSpc>
              <a:spcBef>
                <a:spcPts val="375"/>
              </a:spcBef>
              <a:spcAft>
                <a:spcPts val="0"/>
              </a:spcAft>
              <a:buClr>
                <a:schemeClr val="dk1"/>
              </a:buClr>
              <a:buSzPts val="2100"/>
              <a:buFont typeface="Arial"/>
              <a:buNone/>
              <a:defRPr b="0" i="0" sz="2100" u="none" cap="none" strike="noStrike">
                <a:solidFill>
                  <a:schemeClr val="dk1"/>
                </a:solidFill>
                <a:latin typeface="Calibri"/>
                <a:ea typeface="Calibri"/>
                <a:cs typeface="Calibri"/>
                <a:sym typeface="Calibri"/>
              </a:defRPr>
            </a:lvl2pPr>
            <a:lvl3pPr lvl="2" marR="0" rtl="0" algn="l">
              <a:lnSpc>
                <a:spcPct val="90000"/>
              </a:lnSpc>
              <a:spcBef>
                <a:spcPts val="375"/>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4pPr>
            <a:lvl5pPr lvl="4"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5pPr>
            <a:lvl6pPr lvl="5"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6pPr>
            <a:lvl7pPr lvl="6"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7pPr>
            <a:lvl8pPr lvl="7"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8pPr>
            <a:lvl9pPr lvl="8"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9pPr>
          </a:lstStyle>
          <a:p/>
        </p:txBody>
      </p:sp>
      <p:sp>
        <p:nvSpPr>
          <p:cNvPr id="89" name="Google Shape;89;p29"/>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90" name="Google Shape;90;p29"/>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29"/>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p2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3" name="Shape 93"/>
        <p:cNvGrpSpPr/>
        <p:nvPr/>
      </p:nvGrpSpPr>
      <p:grpSpPr>
        <a:xfrm>
          <a:off x="0" y="0"/>
          <a:ext cx="0" cy="0"/>
          <a:chOff x="0" y="0"/>
          <a:chExt cx="0" cy="0"/>
        </a:xfrm>
      </p:grpSpPr>
      <p:sp>
        <p:nvSpPr>
          <p:cNvPr id="94" name="Google Shape;94;p30"/>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30"/>
          <p:cNvSpPr txBox="1"/>
          <p:nvPr>
            <p:ph idx="1" type="body"/>
          </p:nvPr>
        </p:nvSpPr>
        <p:spPr>
          <a:xfrm rot="5400000">
            <a:off x="2396331" y="57944"/>
            <a:ext cx="4351338"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6" name="Google Shape;96;p30"/>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30"/>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3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9" name="Shape 99"/>
        <p:cNvGrpSpPr/>
        <p:nvPr/>
      </p:nvGrpSpPr>
      <p:grpSpPr>
        <a:xfrm>
          <a:off x="0" y="0"/>
          <a:ext cx="0" cy="0"/>
          <a:chOff x="0" y="0"/>
          <a:chExt cx="0" cy="0"/>
        </a:xfrm>
      </p:grpSpPr>
      <p:sp>
        <p:nvSpPr>
          <p:cNvPr id="100" name="Google Shape;100;p31"/>
          <p:cNvSpPr txBox="1"/>
          <p:nvPr>
            <p:ph type="title"/>
          </p:nvPr>
        </p:nvSpPr>
        <p:spPr>
          <a:xfrm rot="5400000">
            <a:off x="4623593" y="2285206"/>
            <a:ext cx="5811838"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31"/>
          <p:cNvSpPr txBox="1"/>
          <p:nvPr>
            <p:ph idx="1" type="body"/>
          </p:nvPr>
        </p:nvSpPr>
        <p:spPr>
          <a:xfrm rot="5400000">
            <a:off x="623093" y="370681"/>
            <a:ext cx="5811838"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2" name="Google Shape;102;p3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3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3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and Content">
  <p:cSld name="6_Title and Content">
    <p:spTree>
      <p:nvGrpSpPr>
        <p:cNvPr id="111" name="Shape 111"/>
        <p:cNvGrpSpPr/>
        <p:nvPr/>
      </p:nvGrpSpPr>
      <p:grpSpPr>
        <a:xfrm>
          <a:off x="0" y="0"/>
          <a:ext cx="0" cy="0"/>
          <a:chOff x="0" y="0"/>
          <a:chExt cx="0" cy="0"/>
        </a:xfrm>
      </p:grpSpPr>
      <p:sp>
        <p:nvSpPr>
          <p:cNvPr id="112" name="Google Shape;112;p20"/>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20"/>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14325" lvl="0" marL="457200" algn="l">
              <a:lnSpc>
                <a:spcPct val="90000"/>
              </a:lnSpc>
              <a:spcBef>
                <a:spcPts val="750"/>
              </a:spcBef>
              <a:spcAft>
                <a:spcPts val="0"/>
              </a:spcAft>
              <a:buClr>
                <a:schemeClr val="dk1"/>
              </a:buClr>
              <a:buSzPts val="1350"/>
              <a:buChar char="•"/>
              <a:defRPr sz="1350"/>
            </a:lvl1pPr>
            <a:lvl2pPr indent="-314325" lvl="1" marL="914400" algn="l">
              <a:lnSpc>
                <a:spcPct val="90000"/>
              </a:lnSpc>
              <a:spcBef>
                <a:spcPts val="375"/>
              </a:spcBef>
              <a:spcAft>
                <a:spcPts val="0"/>
              </a:spcAft>
              <a:buClr>
                <a:schemeClr val="dk1"/>
              </a:buClr>
              <a:buSzPts val="1350"/>
              <a:buChar char="•"/>
              <a:defRPr sz="1350"/>
            </a:lvl2pPr>
            <a:lvl3pPr indent="-314325" lvl="2" marL="1371600" algn="l">
              <a:lnSpc>
                <a:spcPct val="90000"/>
              </a:lnSpc>
              <a:spcBef>
                <a:spcPts val="375"/>
              </a:spcBef>
              <a:spcAft>
                <a:spcPts val="0"/>
              </a:spcAft>
              <a:buClr>
                <a:schemeClr val="dk1"/>
              </a:buClr>
              <a:buSzPts val="1350"/>
              <a:buChar char="•"/>
              <a:defRPr sz="1350"/>
            </a:lvl3pPr>
            <a:lvl4pPr indent="-314325" lvl="3" marL="1828800" algn="l">
              <a:lnSpc>
                <a:spcPct val="90000"/>
              </a:lnSpc>
              <a:spcBef>
                <a:spcPts val="375"/>
              </a:spcBef>
              <a:spcAft>
                <a:spcPts val="0"/>
              </a:spcAft>
              <a:buClr>
                <a:schemeClr val="dk1"/>
              </a:buClr>
              <a:buSzPts val="1350"/>
              <a:buChar char="•"/>
              <a:defRPr sz="1350"/>
            </a:lvl4pPr>
            <a:lvl5pPr indent="-314325" lvl="4" marL="2286000" algn="l">
              <a:lnSpc>
                <a:spcPct val="90000"/>
              </a:lnSpc>
              <a:spcBef>
                <a:spcPts val="375"/>
              </a:spcBef>
              <a:spcAft>
                <a:spcPts val="0"/>
              </a:spcAft>
              <a:buClr>
                <a:schemeClr val="dk1"/>
              </a:buClr>
              <a:buSzPts val="1350"/>
              <a:buChar char="•"/>
              <a:defRPr sz="135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4" name="Google Shape;114;p20"/>
          <p:cNvSpPr txBox="1"/>
          <p:nvPr>
            <p:ph idx="2" type="body"/>
          </p:nvPr>
        </p:nvSpPr>
        <p:spPr>
          <a:xfrm>
            <a:off x="5715000" y="6248400"/>
            <a:ext cx="2971800" cy="3810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lt1"/>
              </a:buClr>
              <a:buSzPts val="1200"/>
              <a:buNone/>
              <a:defRPr b="0" i="0" sz="1200">
                <a:solidFill>
                  <a:schemeClr val="lt1"/>
                </a:solidFill>
                <a:latin typeface="Comfortaa"/>
                <a:ea typeface="Comfortaa"/>
                <a:cs typeface="Comfortaa"/>
                <a:sym typeface="Comfortaa"/>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5" name="Google Shape;115;p20"/>
          <p:cNvSpPr txBox="1"/>
          <p:nvPr>
            <p:ph idx="12" type="sldNum"/>
          </p:nvPr>
        </p:nvSpPr>
        <p:spPr>
          <a:xfrm>
            <a:off x="8556784" y="6333134"/>
            <a:ext cx="548700" cy="5250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116" name="Shape 116"/>
        <p:cNvGrpSpPr/>
        <p:nvPr/>
      </p:nvGrpSpPr>
      <p:grpSpPr>
        <a:xfrm>
          <a:off x="0" y="0"/>
          <a:ext cx="0" cy="0"/>
          <a:chOff x="0" y="0"/>
          <a:chExt cx="0" cy="0"/>
        </a:xfrm>
      </p:grpSpPr>
      <p:sp>
        <p:nvSpPr>
          <p:cNvPr id="117" name="Google Shape;117;p17"/>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p17"/>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14325" lvl="0" marL="457200" algn="l">
              <a:lnSpc>
                <a:spcPct val="90000"/>
              </a:lnSpc>
              <a:spcBef>
                <a:spcPts val="750"/>
              </a:spcBef>
              <a:spcAft>
                <a:spcPts val="0"/>
              </a:spcAft>
              <a:buClr>
                <a:schemeClr val="dk1"/>
              </a:buClr>
              <a:buSzPts val="1350"/>
              <a:buChar char="•"/>
              <a:defRPr sz="1350"/>
            </a:lvl1pPr>
            <a:lvl2pPr indent="-314325" lvl="1" marL="914400" algn="l">
              <a:lnSpc>
                <a:spcPct val="90000"/>
              </a:lnSpc>
              <a:spcBef>
                <a:spcPts val="375"/>
              </a:spcBef>
              <a:spcAft>
                <a:spcPts val="0"/>
              </a:spcAft>
              <a:buClr>
                <a:schemeClr val="dk1"/>
              </a:buClr>
              <a:buSzPts val="1350"/>
              <a:buChar char="•"/>
              <a:defRPr sz="1350"/>
            </a:lvl2pPr>
            <a:lvl3pPr indent="-314325" lvl="2" marL="1371600" algn="l">
              <a:lnSpc>
                <a:spcPct val="90000"/>
              </a:lnSpc>
              <a:spcBef>
                <a:spcPts val="375"/>
              </a:spcBef>
              <a:spcAft>
                <a:spcPts val="0"/>
              </a:spcAft>
              <a:buClr>
                <a:schemeClr val="dk1"/>
              </a:buClr>
              <a:buSzPts val="1350"/>
              <a:buChar char="•"/>
              <a:defRPr sz="1350"/>
            </a:lvl3pPr>
            <a:lvl4pPr indent="-314325" lvl="3" marL="1828800" algn="l">
              <a:lnSpc>
                <a:spcPct val="90000"/>
              </a:lnSpc>
              <a:spcBef>
                <a:spcPts val="375"/>
              </a:spcBef>
              <a:spcAft>
                <a:spcPts val="0"/>
              </a:spcAft>
              <a:buClr>
                <a:schemeClr val="dk1"/>
              </a:buClr>
              <a:buSzPts val="1350"/>
              <a:buChar char="•"/>
              <a:defRPr sz="1350"/>
            </a:lvl4pPr>
            <a:lvl5pPr indent="-314325" lvl="4" marL="2286000" algn="l">
              <a:lnSpc>
                <a:spcPct val="90000"/>
              </a:lnSpc>
              <a:spcBef>
                <a:spcPts val="375"/>
              </a:spcBef>
              <a:spcAft>
                <a:spcPts val="0"/>
              </a:spcAft>
              <a:buClr>
                <a:schemeClr val="dk1"/>
              </a:buClr>
              <a:buSzPts val="1350"/>
              <a:buChar char="•"/>
              <a:defRPr sz="135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9" name="Google Shape;119;p17"/>
          <p:cNvSpPr txBox="1"/>
          <p:nvPr>
            <p:ph idx="2" type="body"/>
          </p:nvPr>
        </p:nvSpPr>
        <p:spPr>
          <a:xfrm>
            <a:off x="5715000" y="6248400"/>
            <a:ext cx="2971800" cy="3810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lt1"/>
              </a:buClr>
              <a:buSzPts val="1200"/>
              <a:buNone/>
              <a:defRPr b="0" i="0" sz="1200">
                <a:solidFill>
                  <a:schemeClr val="lt1"/>
                </a:solidFill>
                <a:latin typeface="Comfortaa"/>
                <a:ea typeface="Comfortaa"/>
                <a:cs typeface="Comfortaa"/>
                <a:sym typeface="Comfortaa"/>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0" name="Google Shape;120;p17"/>
          <p:cNvSpPr txBox="1"/>
          <p:nvPr>
            <p:ph idx="12" type="sldNum"/>
          </p:nvPr>
        </p:nvSpPr>
        <p:spPr>
          <a:xfrm>
            <a:off x="8556784" y="6333134"/>
            <a:ext cx="548700" cy="5250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spTree>
      <p:nvGrpSpPr>
        <p:cNvPr id="121" name="Shape 121"/>
        <p:cNvGrpSpPr/>
        <p:nvPr/>
      </p:nvGrpSpPr>
      <p:grpSpPr>
        <a:xfrm>
          <a:off x="0" y="0"/>
          <a:ext cx="0" cy="0"/>
          <a:chOff x="0" y="0"/>
          <a:chExt cx="0" cy="0"/>
        </a:xfrm>
      </p:grpSpPr>
      <p:sp>
        <p:nvSpPr>
          <p:cNvPr id="122" name="Google Shape;122;p18"/>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 name="Google Shape;123;p18"/>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14325" lvl="0" marL="457200" algn="l">
              <a:lnSpc>
                <a:spcPct val="90000"/>
              </a:lnSpc>
              <a:spcBef>
                <a:spcPts val="750"/>
              </a:spcBef>
              <a:spcAft>
                <a:spcPts val="0"/>
              </a:spcAft>
              <a:buClr>
                <a:schemeClr val="dk1"/>
              </a:buClr>
              <a:buSzPts val="1350"/>
              <a:buChar char="•"/>
              <a:defRPr sz="1350"/>
            </a:lvl1pPr>
            <a:lvl2pPr indent="-314325" lvl="1" marL="914400" algn="l">
              <a:lnSpc>
                <a:spcPct val="90000"/>
              </a:lnSpc>
              <a:spcBef>
                <a:spcPts val="375"/>
              </a:spcBef>
              <a:spcAft>
                <a:spcPts val="0"/>
              </a:spcAft>
              <a:buClr>
                <a:schemeClr val="dk1"/>
              </a:buClr>
              <a:buSzPts val="1350"/>
              <a:buChar char="•"/>
              <a:defRPr sz="1350"/>
            </a:lvl2pPr>
            <a:lvl3pPr indent="-314325" lvl="2" marL="1371600" algn="l">
              <a:lnSpc>
                <a:spcPct val="90000"/>
              </a:lnSpc>
              <a:spcBef>
                <a:spcPts val="375"/>
              </a:spcBef>
              <a:spcAft>
                <a:spcPts val="0"/>
              </a:spcAft>
              <a:buClr>
                <a:schemeClr val="dk1"/>
              </a:buClr>
              <a:buSzPts val="1350"/>
              <a:buChar char="•"/>
              <a:defRPr sz="1350"/>
            </a:lvl3pPr>
            <a:lvl4pPr indent="-314325" lvl="3" marL="1828800" algn="l">
              <a:lnSpc>
                <a:spcPct val="90000"/>
              </a:lnSpc>
              <a:spcBef>
                <a:spcPts val="375"/>
              </a:spcBef>
              <a:spcAft>
                <a:spcPts val="0"/>
              </a:spcAft>
              <a:buClr>
                <a:schemeClr val="dk1"/>
              </a:buClr>
              <a:buSzPts val="1350"/>
              <a:buChar char="•"/>
              <a:defRPr sz="1350"/>
            </a:lvl4pPr>
            <a:lvl5pPr indent="-314325" lvl="4" marL="2286000" algn="l">
              <a:lnSpc>
                <a:spcPct val="90000"/>
              </a:lnSpc>
              <a:spcBef>
                <a:spcPts val="375"/>
              </a:spcBef>
              <a:spcAft>
                <a:spcPts val="0"/>
              </a:spcAft>
              <a:buClr>
                <a:schemeClr val="dk1"/>
              </a:buClr>
              <a:buSzPts val="1350"/>
              <a:buChar char="•"/>
              <a:defRPr sz="135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4" name="Google Shape;124;p18"/>
          <p:cNvSpPr txBox="1"/>
          <p:nvPr>
            <p:ph idx="2" type="body"/>
          </p:nvPr>
        </p:nvSpPr>
        <p:spPr>
          <a:xfrm>
            <a:off x="5715000" y="6248400"/>
            <a:ext cx="2971800" cy="3810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lt1"/>
              </a:buClr>
              <a:buSzPts val="1200"/>
              <a:buNone/>
              <a:defRPr b="0" i="0" sz="1200">
                <a:solidFill>
                  <a:schemeClr val="lt1"/>
                </a:solidFill>
                <a:latin typeface="Comfortaa"/>
                <a:ea typeface="Comfortaa"/>
                <a:cs typeface="Comfortaa"/>
                <a:sym typeface="Comfortaa"/>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5" name="Google Shape;125;p18"/>
          <p:cNvSpPr txBox="1"/>
          <p:nvPr>
            <p:ph idx="12" type="sldNum"/>
          </p:nvPr>
        </p:nvSpPr>
        <p:spPr>
          <a:xfrm>
            <a:off x="8556784" y="6333134"/>
            <a:ext cx="548700" cy="5250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p:cSld name="4_Title and Content">
    <p:spTree>
      <p:nvGrpSpPr>
        <p:cNvPr id="126" name="Shape 126"/>
        <p:cNvGrpSpPr/>
        <p:nvPr/>
      </p:nvGrpSpPr>
      <p:grpSpPr>
        <a:xfrm>
          <a:off x="0" y="0"/>
          <a:ext cx="0" cy="0"/>
          <a:chOff x="0" y="0"/>
          <a:chExt cx="0" cy="0"/>
        </a:xfrm>
      </p:grpSpPr>
      <p:sp>
        <p:nvSpPr>
          <p:cNvPr id="127" name="Google Shape;127;p19"/>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19"/>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14325" lvl="0" marL="457200" algn="l">
              <a:lnSpc>
                <a:spcPct val="90000"/>
              </a:lnSpc>
              <a:spcBef>
                <a:spcPts val="750"/>
              </a:spcBef>
              <a:spcAft>
                <a:spcPts val="0"/>
              </a:spcAft>
              <a:buClr>
                <a:schemeClr val="dk1"/>
              </a:buClr>
              <a:buSzPts val="1350"/>
              <a:buChar char="•"/>
              <a:defRPr sz="1350"/>
            </a:lvl1pPr>
            <a:lvl2pPr indent="-314325" lvl="1" marL="914400" algn="l">
              <a:lnSpc>
                <a:spcPct val="90000"/>
              </a:lnSpc>
              <a:spcBef>
                <a:spcPts val="375"/>
              </a:spcBef>
              <a:spcAft>
                <a:spcPts val="0"/>
              </a:spcAft>
              <a:buClr>
                <a:schemeClr val="dk1"/>
              </a:buClr>
              <a:buSzPts val="1350"/>
              <a:buChar char="•"/>
              <a:defRPr sz="1350"/>
            </a:lvl2pPr>
            <a:lvl3pPr indent="-314325" lvl="2" marL="1371600" algn="l">
              <a:lnSpc>
                <a:spcPct val="90000"/>
              </a:lnSpc>
              <a:spcBef>
                <a:spcPts val="375"/>
              </a:spcBef>
              <a:spcAft>
                <a:spcPts val="0"/>
              </a:spcAft>
              <a:buClr>
                <a:schemeClr val="dk1"/>
              </a:buClr>
              <a:buSzPts val="1350"/>
              <a:buChar char="•"/>
              <a:defRPr sz="1350"/>
            </a:lvl3pPr>
            <a:lvl4pPr indent="-314325" lvl="3" marL="1828800" algn="l">
              <a:lnSpc>
                <a:spcPct val="90000"/>
              </a:lnSpc>
              <a:spcBef>
                <a:spcPts val="375"/>
              </a:spcBef>
              <a:spcAft>
                <a:spcPts val="0"/>
              </a:spcAft>
              <a:buClr>
                <a:schemeClr val="dk1"/>
              </a:buClr>
              <a:buSzPts val="1350"/>
              <a:buChar char="•"/>
              <a:defRPr sz="1350"/>
            </a:lvl4pPr>
            <a:lvl5pPr indent="-314325" lvl="4" marL="2286000" algn="l">
              <a:lnSpc>
                <a:spcPct val="90000"/>
              </a:lnSpc>
              <a:spcBef>
                <a:spcPts val="375"/>
              </a:spcBef>
              <a:spcAft>
                <a:spcPts val="0"/>
              </a:spcAft>
              <a:buClr>
                <a:schemeClr val="dk1"/>
              </a:buClr>
              <a:buSzPts val="1350"/>
              <a:buChar char="•"/>
              <a:defRPr sz="135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9" name="Google Shape;129;p19"/>
          <p:cNvSpPr txBox="1"/>
          <p:nvPr>
            <p:ph idx="2" type="body"/>
          </p:nvPr>
        </p:nvSpPr>
        <p:spPr>
          <a:xfrm>
            <a:off x="5715000" y="6248400"/>
            <a:ext cx="2971800" cy="3810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lt1"/>
              </a:buClr>
              <a:buSzPts val="1200"/>
              <a:buNone/>
              <a:defRPr b="0" i="0" sz="1200">
                <a:solidFill>
                  <a:schemeClr val="lt1"/>
                </a:solidFill>
                <a:latin typeface="Comfortaa"/>
                <a:ea typeface="Comfortaa"/>
                <a:cs typeface="Comfortaa"/>
                <a:sym typeface="Comfortaa"/>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30" name="Google Shape;130;p19"/>
          <p:cNvSpPr txBox="1"/>
          <p:nvPr>
            <p:ph idx="12" type="sldNum"/>
          </p:nvPr>
        </p:nvSpPr>
        <p:spPr>
          <a:xfrm>
            <a:off x="8556784" y="6333134"/>
            <a:ext cx="548700" cy="5250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1" name="Shape 131"/>
        <p:cNvGrpSpPr/>
        <p:nvPr/>
      </p:nvGrpSpPr>
      <p:grpSpPr>
        <a:xfrm>
          <a:off x="0" y="0"/>
          <a:ext cx="0" cy="0"/>
          <a:chOff x="0" y="0"/>
          <a:chExt cx="0" cy="0"/>
        </a:xfrm>
      </p:grpSpPr>
      <p:sp>
        <p:nvSpPr>
          <p:cNvPr id="132" name="Google Shape;132;p32"/>
          <p:cNvSpPr txBox="1"/>
          <p:nvPr>
            <p:ph type="ctrTitle"/>
          </p:nvPr>
        </p:nvSpPr>
        <p:spPr>
          <a:xfrm>
            <a:off x="1143000" y="1122363"/>
            <a:ext cx="6858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3" name="Google Shape;133;p32"/>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134" name="Google Shape;134;p3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3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 name="Google Shape;136;p3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7" name="Shape 137"/>
        <p:cNvGrpSpPr/>
        <p:nvPr/>
      </p:nvGrpSpPr>
      <p:grpSpPr>
        <a:xfrm>
          <a:off x="0" y="0"/>
          <a:ext cx="0" cy="0"/>
          <a:chOff x="0" y="0"/>
          <a:chExt cx="0" cy="0"/>
        </a:xfrm>
      </p:grpSpPr>
      <p:sp>
        <p:nvSpPr>
          <p:cNvPr id="138" name="Google Shape;138;p33"/>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9" name="Google Shape;139;p33"/>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0" name="Google Shape;140;p3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1" name="Google Shape;141;p3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3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3" name="Shape 143"/>
        <p:cNvGrpSpPr/>
        <p:nvPr/>
      </p:nvGrpSpPr>
      <p:grpSpPr>
        <a:xfrm>
          <a:off x="0" y="0"/>
          <a:ext cx="0" cy="0"/>
          <a:chOff x="0" y="0"/>
          <a:chExt cx="0" cy="0"/>
        </a:xfrm>
      </p:grpSpPr>
      <p:sp>
        <p:nvSpPr>
          <p:cNvPr id="144" name="Google Shape;144;p34"/>
          <p:cNvSpPr txBox="1"/>
          <p:nvPr>
            <p:ph type="title"/>
          </p:nvPr>
        </p:nvSpPr>
        <p:spPr>
          <a:xfrm>
            <a:off x="623888" y="1709739"/>
            <a:ext cx="78867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p34"/>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rgbClr val="888888"/>
              </a:buClr>
              <a:buSzPts val="1800"/>
              <a:buNone/>
              <a:defRPr sz="1800">
                <a:solidFill>
                  <a:srgbClr val="888888"/>
                </a:solidFill>
              </a:defRPr>
            </a:lvl1pPr>
            <a:lvl2pPr indent="-228600" lvl="1" marL="914400" algn="l">
              <a:lnSpc>
                <a:spcPct val="90000"/>
              </a:lnSpc>
              <a:spcBef>
                <a:spcPts val="375"/>
              </a:spcBef>
              <a:spcAft>
                <a:spcPts val="0"/>
              </a:spcAft>
              <a:buClr>
                <a:srgbClr val="888888"/>
              </a:buClr>
              <a:buSzPts val="1500"/>
              <a:buNone/>
              <a:defRPr sz="1500">
                <a:solidFill>
                  <a:srgbClr val="888888"/>
                </a:solidFill>
              </a:defRPr>
            </a:lvl2pPr>
            <a:lvl3pPr indent="-228600" lvl="2" marL="1371600" algn="l">
              <a:lnSpc>
                <a:spcPct val="90000"/>
              </a:lnSpc>
              <a:spcBef>
                <a:spcPts val="375"/>
              </a:spcBef>
              <a:spcAft>
                <a:spcPts val="0"/>
              </a:spcAft>
              <a:buClr>
                <a:srgbClr val="888888"/>
              </a:buClr>
              <a:buSzPts val="1350"/>
              <a:buNone/>
              <a:defRPr sz="1350">
                <a:solidFill>
                  <a:srgbClr val="888888"/>
                </a:solidFill>
              </a:defRPr>
            </a:lvl3pPr>
            <a:lvl4pPr indent="-228600" lvl="3" marL="1828800" algn="l">
              <a:lnSpc>
                <a:spcPct val="90000"/>
              </a:lnSpc>
              <a:spcBef>
                <a:spcPts val="375"/>
              </a:spcBef>
              <a:spcAft>
                <a:spcPts val="0"/>
              </a:spcAft>
              <a:buClr>
                <a:srgbClr val="888888"/>
              </a:buClr>
              <a:buSzPts val="1200"/>
              <a:buNone/>
              <a:defRPr sz="1200">
                <a:solidFill>
                  <a:srgbClr val="888888"/>
                </a:solidFill>
              </a:defRPr>
            </a:lvl4pPr>
            <a:lvl5pPr indent="-228600" lvl="4" marL="2286000" algn="l">
              <a:lnSpc>
                <a:spcPct val="90000"/>
              </a:lnSpc>
              <a:spcBef>
                <a:spcPts val="375"/>
              </a:spcBef>
              <a:spcAft>
                <a:spcPts val="0"/>
              </a:spcAft>
              <a:buClr>
                <a:srgbClr val="888888"/>
              </a:buClr>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
        <p:nvSpPr>
          <p:cNvPr id="146" name="Google Shape;146;p3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7" name="Google Shape;147;p3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p3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49" name="Shape 149"/>
        <p:cNvGrpSpPr/>
        <p:nvPr/>
      </p:nvGrpSpPr>
      <p:grpSpPr>
        <a:xfrm>
          <a:off x="0" y="0"/>
          <a:ext cx="0" cy="0"/>
          <a:chOff x="0" y="0"/>
          <a:chExt cx="0" cy="0"/>
        </a:xfrm>
      </p:grpSpPr>
      <p:sp>
        <p:nvSpPr>
          <p:cNvPr id="150" name="Google Shape;150;p35"/>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p35"/>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52" name="Google Shape;152;p35"/>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53" name="Google Shape;153;p3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4" name="Google Shape;154;p3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5" name="Google Shape;155;p3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56" name="Shape 156"/>
        <p:cNvGrpSpPr/>
        <p:nvPr/>
      </p:nvGrpSpPr>
      <p:grpSpPr>
        <a:xfrm>
          <a:off x="0" y="0"/>
          <a:ext cx="0" cy="0"/>
          <a:chOff x="0" y="0"/>
          <a:chExt cx="0" cy="0"/>
        </a:xfrm>
      </p:grpSpPr>
      <p:sp>
        <p:nvSpPr>
          <p:cNvPr id="157" name="Google Shape;157;p36"/>
          <p:cNvSpPr txBox="1"/>
          <p:nvPr>
            <p:ph type="title"/>
          </p:nvPr>
        </p:nvSpPr>
        <p:spPr>
          <a:xfrm>
            <a:off x="629841"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8" name="Google Shape;158;p36"/>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59" name="Google Shape;159;p36"/>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0" name="Google Shape;160;p36"/>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61" name="Google Shape;161;p36"/>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2" name="Google Shape;162;p3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3" name="Google Shape;163;p3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4" name="Google Shape;164;p3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5" name="Shape 165"/>
        <p:cNvGrpSpPr/>
        <p:nvPr/>
      </p:nvGrpSpPr>
      <p:grpSpPr>
        <a:xfrm>
          <a:off x="0" y="0"/>
          <a:ext cx="0" cy="0"/>
          <a:chOff x="0" y="0"/>
          <a:chExt cx="0" cy="0"/>
        </a:xfrm>
      </p:grpSpPr>
      <p:sp>
        <p:nvSpPr>
          <p:cNvPr id="166" name="Google Shape;166;p37"/>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7" name="Google Shape;167;p3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8" name="Google Shape;168;p3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9" name="Google Shape;169;p3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0" name="Shape 170"/>
        <p:cNvGrpSpPr/>
        <p:nvPr/>
      </p:nvGrpSpPr>
      <p:grpSpPr>
        <a:xfrm>
          <a:off x="0" y="0"/>
          <a:ext cx="0" cy="0"/>
          <a:chOff x="0" y="0"/>
          <a:chExt cx="0" cy="0"/>
        </a:xfrm>
      </p:grpSpPr>
      <p:sp>
        <p:nvSpPr>
          <p:cNvPr id="171" name="Google Shape;171;p38"/>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2" name="Google Shape;172;p38"/>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p3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74" name="Shape 174"/>
        <p:cNvGrpSpPr/>
        <p:nvPr/>
      </p:nvGrpSpPr>
      <p:grpSpPr>
        <a:xfrm>
          <a:off x="0" y="0"/>
          <a:ext cx="0" cy="0"/>
          <a:chOff x="0" y="0"/>
          <a:chExt cx="0" cy="0"/>
        </a:xfrm>
      </p:grpSpPr>
      <p:sp>
        <p:nvSpPr>
          <p:cNvPr id="175" name="Google Shape;175;p39"/>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 name="Google Shape;176;p39"/>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750"/>
              </a:spcBef>
              <a:spcAft>
                <a:spcPts val="0"/>
              </a:spcAft>
              <a:buClr>
                <a:schemeClr val="dk1"/>
              </a:buClr>
              <a:buSzPts val="2400"/>
              <a:buChar char="•"/>
              <a:defRPr sz="2400"/>
            </a:lvl1pPr>
            <a:lvl2pPr indent="-361950" lvl="1" marL="914400" algn="l">
              <a:lnSpc>
                <a:spcPct val="90000"/>
              </a:lnSpc>
              <a:spcBef>
                <a:spcPts val="375"/>
              </a:spcBef>
              <a:spcAft>
                <a:spcPts val="0"/>
              </a:spcAft>
              <a:buClr>
                <a:schemeClr val="dk1"/>
              </a:buClr>
              <a:buSzPts val="2100"/>
              <a:buChar char="•"/>
              <a:defRPr sz="2100"/>
            </a:lvl2pPr>
            <a:lvl3pPr indent="-342900" lvl="2" marL="1371600" algn="l">
              <a:lnSpc>
                <a:spcPct val="90000"/>
              </a:lnSpc>
              <a:spcBef>
                <a:spcPts val="375"/>
              </a:spcBef>
              <a:spcAft>
                <a:spcPts val="0"/>
              </a:spcAft>
              <a:buClr>
                <a:schemeClr val="dk1"/>
              </a:buClr>
              <a:buSzPts val="1800"/>
              <a:buChar char="•"/>
              <a:defRPr sz="1800"/>
            </a:lvl3pPr>
            <a:lvl4pPr indent="-323850" lvl="3" marL="1828800" algn="l">
              <a:lnSpc>
                <a:spcPct val="90000"/>
              </a:lnSpc>
              <a:spcBef>
                <a:spcPts val="375"/>
              </a:spcBef>
              <a:spcAft>
                <a:spcPts val="0"/>
              </a:spcAft>
              <a:buClr>
                <a:schemeClr val="dk1"/>
              </a:buClr>
              <a:buSzPts val="1500"/>
              <a:buChar char="•"/>
              <a:defRPr sz="1500"/>
            </a:lvl4pPr>
            <a:lvl5pPr indent="-323850" lvl="4" marL="2286000" algn="l">
              <a:lnSpc>
                <a:spcPct val="90000"/>
              </a:lnSpc>
              <a:spcBef>
                <a:spcPts val="375"/>
              </a:spcBef>
              <a:spcAft>
                <a:spcPts val="0"/>
              </a:spcAft>
              <a:buClr>
                <a:schemeClr val="dk1"/>
              </a:buClr>
              <a:buSzPts val="1500"/>
              <a:buChar char="•"/>
              <a:defRPr sz="1500"/>
            </a:lvl5pPr>
            <a:lvl6pPr indent="-323850" lvl="5" marL="2743200" algn="l">
              <a:lnSpc>
                <a:spcPct val="90000"/>
              </a:lnSpc>
              <a:spcBef>
                <a:spcPts val="375"/>
              </a:spcBef>
              <a:spcAft>
                <a:spcPts val="0"/>
              </a:spcAft>
              <a:buClr>
                <a:schemeClr val="dk1"/>
              </a:buClr>
              <a:buSzPts val="1500"/>
              <a:buChar char="•"/>
              <a:defRPr sz="1500"/>
            </a:lvl6pPr>
            <a:lvl7pPr indent="-323850" lvl="6" marL="3200400" algn="l">
              <a:lnSpc>
                <a:spcPct val="90000"/>
              </a:lnSpc>
              <a:spcBef>
                <a:spcPts val="375"/>
              </a:spcBef>
              <a:spcAft>
                <a:spcPts val="0"/>
              </a:spcAft>
              <a:buClr>
                <a:schemeClr val="dk1"/>
              </a:buClr>
              <a:buSzPts val="1500"/>
              <a:buChar char="•"/>
              <a:defRPr sz="1500"/>
            </a:lvl7pPr>
            <a:lvl8pPr indent="-323850" lvl="7" marL="3657600" algn="l">
              <a:lnSpc>
                <a:spcPct val="90000"/>
              </a:lnSpc>
              <a:spcBef>
                <a:spcPts val="375"/>
              </a:spcBef>
              <a:spcAft>
                <a:spcPts val="0"/>
              </a:spcAft>
              <a:buClr>
                <a:schemeClr val="dk1"/>
              </a:buClr>
              <a:buSzPts val="1500"/>
              <a:buChar char="•"/>
              <a:defRPr sz="1500"/>
            </a:lvl8pPr>
            <a:lvl9pPr indent="-323850" lvl="8" marL="4114800" algn="l">
              <a:lnSpc>
                <a:spcPct val="90000"/>
              </a:lnSpc>
              <a:spcBef>
                <a:spcPts val="375"/>
              </a:spcBef>
              <a:spcAft>
                <a:spcPts val="0"/>
              </a:spcAft>
              <a:buClr>
                <a:schemeClr val="dk1"/>
              </a:buClr>
              <a:buSzPts val="1500"/>
              <a:buChar char="•"/>
              <a:defRPr sz="1500"/>
            </a:lvl9pPr>
          </a:lstStyle>
          <a:p/>
        </p:txBody>
      </p:sp>
      <p:sp>
        <p:nvSpPr>
          <p:cNvPr id="177" name="Google Shape;177;p39"/>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178" name="Google Shape;178;p39"/>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9" name="Google Shape;179;p39"/>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0" name="Google Shape;180;p3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81" name="Shape 181"/>
        <p:cNvGrpSpPr/>
        <p:nvPr/>
      </p:nvGrpSpPr>
      <p:grpSpPr>
        <a:xfrm>
          <a:off x="0" y="0"/>
          <a:ext cx="0" cy="0"/>
          <a:chOff x="0" y="0"/>
          <a:chExt cx="0" cy="0"/>
        </a:xfrm>
      </p:grpSpPr>
      <p:sp>
        <p:nvSpPr>
          <p:cNvPr id="182" name="Google Shape;182;p40"/>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3" name="Google Shape;183;p40"/>
          <p:cNvSpPr/>
          <p:nvPr>
            <p:ph idx="2" type="pic"/>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75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l">
              <a:lnSpc>
                <a:spcPct val="90000"/>
              </a:lnSpc>
              <a:spcBef>
                <a:spcPts val="375"/>
              </a:spcBef>
              <a:spcAft>
                <a:spcPts val="0"/>
              </a:spcAft>
              <a:buClr>
                <a:schemeClr val="dk1"/>
              </a:buClr>
              <a:buSzPts val="2100"/>
              <a:buFont typeface="Arial"/>
              <a:buNone/>
              <a:defRPr b="0" i="0" sz="2100" u="none" cap="none" strike="noStrike">
                <a:solidFill>
                  <a:schemeClr val="dk1"/>
                </a:solidFill>
                <a:latin typeface="Calibri"/>
                <a:ea typeface="Calibri"/>
                <a:cs typeface="Calibri"/>
                <a:sym typeface="Calibri"/>
              </a:defRPr>
            </a:lvl2pPr>
            <a:lvl3pPr lvl="2" marR="0" rtl="0" algn="l">
              <a:lnSpc>
                <a:spcPct val="90000"/>
              </a:lnSpc>
              <a:spcBef>
                <a:spcPts val="375"/>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4pPr>
            <a:lvl5pPr lvl="4"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5pPr>
            <a:lvl6pPr lvl="5"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6pPr>
            <a:lvl7pPr lvl="6"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7pPr>
            <a:lvl8pPr lvl="7"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8pPr>
            <a:lvl9pPr lvl="8"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9pPr>
          </a:lstStyle>
          <a:p/>
        </p:txBody>
      </p:sp>
      <p:sp>
        <p:nvSpPr>
          <p:cNvPr id="184" name="Google Shape;184;p40"/>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185" name="Google Shape;185;p40"/>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6" name="Google Shape;186;p40"/>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7" name="Google Shape;187;p4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88" name="Shape 188"/>
        <p:cNvGrpSpPr/>
        <p:nvPr/>
      </p:nvGrpSpPr>
      <p:grpSpPr>
        <a:xfrm>
          <a:off x="0" y="0"/>
          <a:ext cx="0" cy="0"/>
          <a:chOff x="0" y="0"/>
          <a:chExt cx="0" cy="0"/>
        </a:xfrm>
      </p:grpSpPr>
      <p:sp>
        <p:nvSpPr>
          <p:cNvPr id="189" name="Google Shape;189;p41"/>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0" name="Google Shape;190;p41"/>
          <p:cNvSpPr txBox="1"/>
          <p:nvPr>
            <p:ph idx="1" type="body"/>
          </p:nvPr>
        </p:nvSpPr>
        <p:spPr>
          <a:xfrm rot="5400000">
            <a:off x="2396331" y="57944"/>
            <a:ext cx="4351338"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1" name="Google Shape;191;p4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2" name="Google Shape;192;p4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3" name="Google Shape;193;p4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94" name="Shape 194"/>
        <p:cNvGrpSpPr/>
        <p:nvPr/>
      </p:nvGrpSpPr>
      <p:grpSpPr>
        <a:xfrm>
          <a:off x="0" y="0"/>
          <a:ext cx="0" cy="0"/>
          <a:chOff x="0" y="0"/>
          <a:chExt cx="0" cy="0"/>
        </a:xfrm>
      </p:grpSpPr>
      <p:sp>
        <p:nvSpPr>
          <p:cNvPr id="195" name="Google Shape;195;p42"/>
          <p:cNvSpPr txBox="1"/>
          <p:nvPr>
            <p:ph type="title"/>
          </p:nvPr>
        </p:nvSpPr>
        <p:spPr>
          <a:xfrm rot="5400000">
            <a:off x="4623593" y="2285206"/>
            <a:ext cx="5811838"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6" name="Google Shape;196;p42"/>
          <p:cNvSpPr txBox="1"/>
          <p:nvPr>
            <p:ph idx="1" type="body"/>
          </p:nvPr>
        </p:nvSpPr>
        <p:spPr>
          <a:xfrm rot="5400000">
            <a:off x="623093" y="370681"/>
            <a:ext cx="5811838"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7" name="Google Shape;197;p4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8" name="Google Shape;198;p4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9" name="Google Shape;199;p4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0" name="Shape 200"/>
        <p:cNvGrpSpPr/>
        <p:nvPr/>
      </p:nvGrpSpPr>
      <p:grpSpPr>
        <a:xfrm>
          <a:off x="0" y="0"/>
          <a:ext cx="0" cy="0"/>
          <a:chOff x="0" y="0"/>
          <a:chExt cx="0" cy="0"/>
        </a:xfrm>
      </p:grpSpPr>
      <p:sp>
        <p:nvSpPr>
          <p:cNvPr id="201" name="Google Shape;201;p43"/>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2" name="Google Shape;202;p43"/>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03" name="Google Shape;203;p43"/>
          <p:cNvSpPr txBox="1"/>
          <p:nvPr>
            <p:ph idx="12" type="sldNum"/>
          </p:nvPr>
        </p:nvSpPr>
        <p:spPr>
          <a:xfrm>
            <a:off x="8556784" y="6333134"/>
            <a:ext cx="548700" cy="5250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p:cSld name="Custom">
    <p:spTree>
      <p:nvGrpSpPr>
        <p:cNvPr id="204" name="Shape 204"/>
        <p:cNvGrpSpPr/>
        <p:nvPr/>
      </p:nvGrpSpPr>
      <p:grpSpPr>
        <a:xfrm>
          <a:off x="0" y="0"/>
          <a:ext cx="0" cy="0"/>
          <a:chOff x="0" y="0"/>
          <a:chExt cx="0" cy="0"/>
        </a:xfrm>
      </p:grpSpPr>
      <p:sp>
        <p:nvSpPr>
          <p:cNvPr id="205" name="Google Shape;205;p44"/>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6" name="Google Shape;206;p44"/>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07" name="Google Shape;207;p44"/>
          <p:cNvSpPr txBox="1"/>
          <p:nvPr>
            <p:ph idx="12" type="sldNum"/>
          </p:nvPr>
        </p:nvSpPr>
        <p:spPr>
          <a:xfrm>
            <a:off x="8556784" y="6333134"/>
            <a:ext cx="548700" cy="5250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2">
  <p:cSld name="Custom 2">
    <p:spTree>
      <p:nvGrpSpPr>
        <p:cNvPr id="208" name="Shape 208"/>
        <p:cNvGrpSpPr/>
        <p:nvPr/>
      </p:nvGrpSpPr>
      <p:grpSpPr>
        <a:xfrm>
          <a:off x="0" y="0"/>
          <a:ext cx="0" cy="0"/>
          <a:chOff x="0" y="0"/>
          <a:chExt cx="0" cy="0"/>
        </a:xfrm>
      </p:grpSpPr>
      <p:sp>
        <p:nvSpPr>
          <p:cNvPr id="209" name="Google Shape;209;p45"/>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0" name="Google Shape;210;p45"/>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1" name="Google Shape;211;p45"/>
          <p:cNvSpPr txBox="1"/>
          <p:nvPr>
            <p:ph idx="12" type="sldNum"/>
          </p:nvPr>
        </p:nvSpPr>
        <p:spPr>
          <a:xfrm>
            <a:off x="8556784" y="6333134"/>
            <a:ext cx="548700" cy="5250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3">
  <p:cSld name="Custom 3">
    <p:spTree>
      <p:nvGrpSpPr>
        <p:cNvPr id="212" name="Shape 212"/>
        <p:cNvGrpSpPr/>
        <p:nvPr/>
      </p:nvGrpSpPr>
      <p:grpSpPr>
        <a:xfrm>
          <a:off x="0" y="0"/>
          <a:ext cx="0" cy="0"/>
          <a:chOff x="0" y="0"/>
          <a:chExt cx="0" cy="0"/>
        </a:xfrm>
      </p:grpSpPr>
      <p:sp>
        <p:nvSpPr>
          <p:cNvPr id="213" name="Google Shape;213;p46"/>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4" name="Google Shape;214;p46"/>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5" name="Google Shape;215;p46"/>
          <p:cNvSpPr txBox="1"/>
          <p:nvPr>
            <p:ph idx="12" type="sldNum"/>
          </p:nvPr>
        </p:nvSpPr>
        <p:spPr>
          <a:xfrm>
            <a:off x="8556784" y="6333134"/>
            <a:ext cx="548700" cy="5250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4">
  <p:cSld name="Custom 4">
    <p:spTree>
      <p:nvGrpSpPr>
        <p:cNvPr id="216" name="Shape 216"/>
        <p:cNvGrpSpPr/>
        <p:nvPr/>
      </p:nvGrpSpPr>
      <p:grpSpPr>
        <a:xfrm>
          <a:off x="0" y="0"/>
          <a:ext cx="0" cy="0"/>
          <a:chOff x="0" y="0"/>
          <a:chExt cx="0" cy="0"/>
        </a:xfrm>
      </p:grpSpPr>
      <p:sp>
        <p:nvSpPr>
          <p:cNvPr id="217" name="Google Shape;217;p47"/>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8" name="Google Shape;218;p47"/>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9" name="Google Shape;219;p47"/>
          <p:cNvSpPr txBox="1"/>
          <p:nvPr>
            <p:ph idx="12" type="sldNum"/>
          </p:nvPr>
        </p:nvSpPr>
        <p:spPr>
          <a:xfrm>
            <a:off x="8556784" y="6333134"/>
            <a:ext cx="548700" cy="5250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5">
  <p:cSld name="Custom 5">
    <p:spTree>
      <p:nvGrpSpPr>
        <p:cNvPr id="220" name="Shape 220"/>
        <p:cNvGrpSpPr/>
        <p:nvPr/>
      </p:nvGrpSpPr>
      <p:grpSpPr>
        <a:xfrm>
          <a:off x="0" y="0"/>
          <a:ext cx="0" cy="0"/>
          <a:chOff x="0" y="0"/>
          <a:chExt cx="0" cy="0"/>
        </a:xfrm>
      </p:grpSpPr>
      <p:sp>
        <p:nvSpPr>
          <p:cNvPr id="221" name="Google Shape;221;p48"/>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2" name="Google Shape;222;p48"/>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23" name="Google Shape;223;p48"/>
          <p:cNvSpPr txBox="1"/>
          <p:nvPr>
            <p:ph idx="12" type="sldNum"/>
          </p:nvPr>
        </p:nvSpPr>
        <p:spPr>
          <a:xfrm>
            <a:off x="8556784" y="6333134"/>
            <a:ext cx="548700" cy="5250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6">
  <p:cSld name="Custom 6">
    <p:spTree>
      <p:nvGrpSpPr>
        <p:cNvPr id="224" name="Shape 224"/>
        <p:cNvGrpSpPr/>
        <p:nvPr/>
      </p:nvGrpSpPr>
      <p:grpSpPr>
        <a:xfrm>
          <a:off x="0" y="0"/>
          <a:ext cx="0" cy="0"/>
          <a:chOff x="0" y="0"/>
          <a:chExt cx="0" cy="0"/>
        </a:xfrm>
      </p:grpSpPr>
      <p:sp>
        <p:nvSpPr>
          <p:cNvPr id="225" name="Google Shape;225;p49"/>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6" name="Google Shape;226;p49"/>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27" name="Google Shape;227;p49"/>
          <p:cNvSpPr txBox="1"/>
          <p:nvPr>
            <p:ph idx="12" type="sldNum"/>
          </p:nvPr>
        </p:nvSpPr>
        <p:spPr>
          <a:xfrm>
            <a:off x="8556784" y="6333134"/>
            <a:ext cx="548700" cy="5250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7">
  <p:cSld name="Custom 7">
    <p:spTree>
      <p:nvGrpSpPr>
        <p:cNvPr id="228" name="Shape 228"/>
        <p:cNvGrpSpPr/>
        <p:nvPr/>
      </p:nvGrpSpPr>
      <p:grpSpPr>
        <a:xfrm>
          <a:off x="0" y="0"/>
          <a:ext cx="0" cy="0"/>
          <a:chOff x="0" y="0"/>
          <a:chExt cx="0" cy="0"/>
        </a:xfrm>
      </p:grpSpPr>
      <p:sp>
        <p:nvSpPr>
          <p:cNvPr id="229" name="Google Shape;229;p50"/>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0" name="Google Shape;230;p50"/>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31" name="Google Shape;231;p50"/>
          <p:cNvSpPr txBox="1"/>
          <p:nvPr>
            <p:ph idx="12" type="sldNum"/>
          </p:nvPr>
        </p:nvSpPr>
        <p:spPr>
          <a:xfrm>
            <a:off x="8556784" y="6333134"/>
            <a:ext cx="548700" cy="5250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8">
  <p:cSld name="Custom 8">
    <p:spTree>
      <p:nvGrpSpPr>
        <p:cNvPr id="232" name="Shape 232"/>
        <p:cNvGrpSpPr/>
        <p:nvPr/>
      </p:nvGrpSpPr>
      <p:grpSpPr>
        <a:xfrm>
          <a:off x="0" y="0"/>
          <a:ext cx="0" cy="0"/>
          <a:chOff x="0" y="0"/>
          <a:chExt cx="0" cy="0"/>
        </a:xfrm>
      </p:grpSpPr>
      <p:sp>
        <p:nvSpPr>
          <p:cNvPr id="233" name="Google Shape;233;p51"/>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4" name="Google Shape;234;p51"/>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35" name="Google Shape;235;p51"/>
          <p:cNvSpPr txBox="1"/>
          <p:nvPr>
            <p:ph idx="12" type="sldNum"/>
          </p:nvPr>
        </p:nvSpPr>
        <p:spPr>
          <a:xfrm>
            <a:off x="8556784" y="6333134"/>
            <a:ext cx="548700" cy="5250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9">
  <p:cSld name="Custom 9">
    <p:spTree>
      <p:nvGrpSpPr>
        <p:cNvPr id="236" name="Shape 236"/>
        <p:cNvGrpSpPr/>
        <p:nvPr/>
      </p:nvGrpSpPr>
      <p:grpSpPr>
        <a:xfrm>
          <a:off x="0" y="0"/>
          <a:ext cx="0" cy="0"/>
          <a:chOff x="0" y="0"/>
          <a:chExt cx="0" cy="0"/>
        </a:xfrm>
      </p:grpSpPr>
      <p:sp>
        <p:nvSpPr>
          <p:cNvPr id="237" name="Google Shape;237;p52"/>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8" name="Google Shape;238;p52"/>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39" name="Google Shape;239;p52"/>
          <p:cNvSpPr txBox="1"/>
          <p:nvPr>
            <p:ph idx="12" type="sldNum"/>
          </p:nvPr>
        </p:nvSpPr>
        <p:spPr>
          <a:xfrm>
            <a:off x="8556784" y="6333134"/>
            <a:ext cx="548700" cy="5250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10">
  <p:cSld name="Custom 10">
    <p:spTree>
      <p:nvGrpSpPr>
        <p:cNvPr id="240" name="Shape 240"/>
        <p:cNvGrpSpPr/>
        <p:nvPr/>
      </p:nvGrpSpPr>
      <p:grpSpPr>
        <a:xfrm>
          <a:off x="0" y="0"/>
          <a:ext cx="0" cy="0"/>
          <a:chOff x="0" y="0"/>
          <a:chExt cx="0" cy="0"/>
        </a:xfrm>
      </p:grpSpPr>
      <p:sp>
        <p:nvSpPr>
          <p:cNvPr id="241" name="Google Shape;241;p53"/>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2" name="Google Shape;242;p53"/>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3" name="Google Shape;243;p53"/>
          <p:cNvSpPr txBox="1"/>
          <p:nvPr>
            <p:ph idx="12" type="sldNum"/>
          </p:nvPr>
        </p:nvSpPr>
        <p:spPr>
          <a:xfrm>
            <a:off x="8556784" y="6333134"/>
            <a:ext cx="548700" cy="5250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11">
  <p:cSld name="Custom 11">
    <p:spTree>
      <p:nvGrpSpPr>
        <p:cNvPr id="244" name="Shape 244"/>
        <p:cNvGrpSpPr/>
        <p:nvPr/>
      </p:nvGrpSpPr>
      <p:grpSpPr>
        <a:xfrm>
          <a:off x="0" y="0"/>
          <a:ext cx="0" cy="0"/>
          <a:chOff x="0" y="0"/>
          <a:chExt cx="0" cy="0"/>
        </a:xfrm>
      </p:grpSpPr>
      <p:sp>
        <p:nvSpPr>
          <p:cNvPr id="245" name="Google Shape;245;p54"/>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6" name="Google Shape;246;p54"/>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7" name="Google Shape;247;p54"/>
          <p:cNvSpPr txBox="1"/>
          <p:nvPr>
            <p:ph idx="12" type="sldNum"/>
          </p:nvPr>
        </p:nvSpPr>
        <p:spPr>
          <a:xfrm>
            <a:off x="8556784" y="6333134"/>
            <a:ext cx="548700" cy="5250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6.xml"/><Relationship Id="rId22" Type="http://schemas.openxmlformats.org/officeDocument/2006/relationships/slideLayout" Target="../slideLayouts/slideLayout38.xml"/><Relationship Id="rId21" Type="http://schemas.openxmlformats.org/officeDocument/2006/relationships/slideLayout" Target="../slideLayouts/slideLayout37.xml"/><Relationship Id="rId24" Type="http://schemas.openxmlformats.org/officeDocument/2006/relationships/slideLayout" Target="../slideLayouts/slideLayout40.xml"/><Relationship Id="rId23" Type="http://schemas.openxmlformats.org/officeDocument/2006/relationships/slideLayout" Target="../slideLayouts/slideLayout39.xml"/><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9" Type="http://schemas.openxmlformats.org/officeDocument/2006/relationships/slideLayout" Target="../slideLayouts/slideLayout25.xml"/><Relationship Id="rId26" Type="http://schemas.openxmlformats.org/officeDocument/2006/relationships/slideLayout" Target="../slideLayouts/slideLayout42.xml"/><Relationship Id="rId25" Type="http://schemas.openxmlformats.org/officeDocument/2006/relationships/slideLayout" Target="../slideLayouts/slideLayout41.xml"/><Relationship Id="rId28" Type="http://schemas.openxmlformats.org/officeDocument/2006/relationships/theme" Target="../theme/theme3.xml"/><Relationship Id="rId27" Type="http://schemas.openxmlformats.org/officeDocument/2006/relationships/slideLayout" Target="../slideLayouts/slideLayout43.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slideLayout" Target="../slideLayouts/slideLayout23.xml"/><Relationship Id="rId8" Type="http://schemas.openxmlformats.org/officeDocument/2006/relationships/slideLayout" Target="../slideLayouts/slideLayout24.xml"/><Relationship Id="rId11" Type="http://schemas.openxmlformats.org/officeDocument/2006/relationships/slideLayout" Target="../slideLayouts/slideLayout27.xml"/><Relationship Id="rId10" Type="http://schemas.openxmlformats.org/officeDocument/2006/relationships/slideLayout" Target="../slideLayouts/slideLayout26.xml"/><Relationship Id="rId13" Type="http://schemas.openxmlformats.org/officeDocument/2006/relationships/slideLayout" Target="../slideLayouts/slideLayout29.xml"/><Relationship Id="rId12" Type="http://schemas.openxmlformats.org/officeDocument/2006/relationships/slideLayout" Target="../slideLayouts/slideLayout28.xml"/><Relationship Id="rId15" Type="http://schemas.openxmlformats.org/officeDocument/2006/relationships/slideLayout" Target="../slideLayouts/slideLayout31.xml"/><Relationship Id="rId14" Type="http://schemas.openxmlformats.org/officeDocument/2006/relationships/slideLayout" Target="../slideLayouts/slideLayout30.xml"/><Relationship Id="rId17" Type="http://schemas.openxmlformats.org/officeDocument/2006/relationships/slideLayout" Target="../slideLayouts/slideLayout33.xml"/><Relationship Id="rId16" Type="http://schemas.openxmlformats.org/officeDocument/2006/relationships/slideLayout" Target="../slideLayouts/slideLayout32.xml"/><Relationship Id="rId19" Type="http://schemas.openxmlformats.org/officeDocument/2006/relationships/slideLayout" Target="../slideLayouts/slideLayout35.xml"/><Relationship Id="rId18"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4"/>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rgbClr val="BE8B60"/>
              </a:buClr>
              <a:buSzPts val="3300"/>
              <a:buFont typeface="Georgia"/>
              <a:buNone/>
              <a:defRPr b="1" i="0" sz="3300" u="none" cap="none" strike="noStrike">
                <a:solidFill>
                  <a:srgbClr val="BE8B60"/>
                </a:solidFill>
                <a:latin typeface="Georgia"/>
                <a:ea typeface="Georgia"/>
                <a:cs typeface="Georgia"/>
                <a:sym typeface="Georgi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4"/>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61950" lvl="0" marL="457200" marR="0" rtl="0" algn="l">
              <a:lnSpc>
                <a:spcPct val="90000"/>
              </a:lnSpc>
              <a:spcBef>
                <a:spcPts val="750"/>
              </a:spcBef>
              <a:spcAft>
                <a:spcPts val="0"/>
              </a:spcAft>
              <a:buClr>
                <a:schemeClr val="dk1"/>
              </a:buClr>
              <a:buSzPts val="2100"/>
              <a:buFont typeface="Georgia"/>
              <a:buChar char="•"/>
              <a:defRPr b="0" i="0" sz="2100" u="none" cap="none" strike="noStrike">
                <a:solidFill>
                  <a:schemeClr val="dk1"/>
                </a:solidFill>
                <a:latin typeface="Georgia"/>
                <a:ea typeface="Georgia"/>
                <a:cs typeface="Georgia"/>
                <a:sym typeface="Georgia"/>
              </a:defRPr>
            </a:lvl1pPr>
            <a:lvl2pPr indent="-342900" lvl="1" marL="914400" marR="0" rtl="0" algn="l">
              <a:lnSpc>
                <a:spcPct val="90000"/>
              </a:lnSpc>
              <a:spcBef>
                <a:spcPts val="375"/>
              </a:spcBef>
              <a:spcAft>
                <a:spcPts val="0"/>
              </a:spcAft>
              <a:buClr>
                <a:schemeClr val="dk1"/>
              </a:buClr>
              <a:buSzPts val="1800"/>
              <a:buFont typeface="Georgia"/>
              <a:buChar char="•"/>
              <a:defRPr b="0" i="0" sz="1800" u="none" cap="none" strike="noStrike">
                <a:solidFill>
                  <a:schemeClr val="dk1"/>
                </a:solidFill>
                <a:latin typeface="Georgia"/>
                <a:ea typeface="Georgia"/>
                <a:cs typeface="Georgia"/>
                <a:sym typeface="Georgia"/>
              </a:defRPr>
            </a:lvl2pPr>
            <a:lvl3pPr indent="-323850" lvl="2" marL="1371600" marR="0" rtl="0" algn="l">
              <a:lnSpc>
                <a:spcPct val="90000"/>
              </a:lnSpc>
              <a:spcBef>
                <a:spcPts val="375"/>
              </a:spcBef>
              <a:spcAft>
                <a:spcPts val="0"/>
              </a:spcAft>
              <a:buClr>
                <a:schemeClr val="dk1"/>
              </a:buClr>
              <a:buSzPts val="1500"/>
              <a:buFont typeface="Georgia"/>
              <a:buChar char="•"/>
              <a:defRPr b="0" i="0" sz="1500" u="none" cap="none" strike="noStrike">
                <a:solidFill>
                  <a:schemeClr val="dk1"/>
                </a:solidFill>
                <a:latin typeface="Georgia"/>
                <a:ea typeface="Georgia"/>
                <a:cs typeface="Georgia"/>
                <a:sym typeface="Georgia"/>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12" name="Google Shape;12;p1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5" name="Shape 105"/>
        <p:cNvGrpSpPr/>
        <p:nvPr/>
      </p:nvGrpSpPr>
      <p:grpSpPr>
        <a:xfrm>
          <a:off x="0" y="0"/>
          <a:ext cx="0" cy="0"/>
          <a:chOff x="0" y="0"/>
          <a:chExt cx="0" cy="0"/>
        </a:xfrm>
      </p:grpSpPr>
      <p:sp>
        <p:nvSpPr>
          <p:cNvPr id="106" name="Google Shape;106;p16"/>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7" name="Google Shape;107;p16"/>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108" name="Google Shape;108;p1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9" name="Google Shape;109;p1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10" name="Google Shape;110;p1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 id="2147483684" r:id="rId19"/>
    <p:sldLayoutId id="2147483685" r:id="rId20"/>
    <p:sldLayoutId id="2147483686" r:id="rId21"/>
    <p:sldLayoutId id="2147483687" r:id="rId22"/>
    <p:sldLayoutId id="2147483688" r:id="rId23"/>
    <p:sldLayoutId id="2147483689" r:id="rId24"/>
    <p:sldLayoutId id="2147483690" r:id="rId25"/>
    <p:sldLayoutId id="2147483691" r:id="rId26"/>
    <p:sldLayoutId id="2147483692" r:id="rId27"/>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image" Target="../media/image2.png"/><Relationship Id="rId6" Type="http://schemas.openxmlformats.org/officeDocument/2006/relationships/hyperlink" Target="https://rc.doe.state.nj.us/report.aspx?type=state&amp;lang=english&amp;schoolyear=2018-2019" TargetMode="External"/><Relationship Id="rId7"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image" Target="../media/image2.png"/><Relationship Id="rId6" Type="http://schemas.openxmlformats.org/officeDocument/2006/relationships/hyperlink" Target="https://rc.doe.state.nj.us/report.aspx?type=state&amp;lang=english&amp;schoolyear=2018-2019" TargetMode="External"/><Relationship Id="rId7"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5.jp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hyperlink" Target="https://www.nwea.org/resource-center/fact-sheet/29446/map-growth_NWEA_factsheet.pdf/" TargetMode="External"/><Relationship Id="rId4" Type="http://schemas.openxmlformats.org/officeDocument/2006/relationships/hyperlink" Target="https://www.curriculumassociates.com/products/i-ready" TargetMode="External"/><Relationship Id="rId5" Type="http://schemas.openxmlformats.org/officeDocument/2006/relationships/image" Target="../media/image7.png"/><Relationship Id="rId6" Type="http://schemas.openxmlformats.org/officeDocument/2006/relationships/image" Target="../media/image9.png"/><Relationship Id="rId7" Type="http://schemas.openxmlformats.org/officeDocument/2006/relationships/image" Target="../media/image35.png"/><Relationship Id="rId8"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3.jp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2.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4.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25.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22.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7.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7.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7.jp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9.xml"/><Relationship Id="rId3" Type="http://schemas.openxmlformats.org/officeDocument/2006/relationships/image" Target="../media/image31.png"/><Relationship Id="rId4" Type="http://schemas.openxmlformats.org/officeDocument/2006/relationships/image" Target="../media/image19.png"/><Relationship Id="rId5" Type="http://schemas.openxmlformats.org/officeDocument/2006/relationships/image" Target="../media/image21.png"/><Relationship Id="rId6" Type="http://schemas.openxmlformats.org/officeDocument/2006/relationships/image" Target="../media/image18.png"/><Relationship Id="rId7" Type="http://schemas.openxmlformats.org/officeDocument/2006/relationships/image" Target="../media/image16.png"/><Relationship Id="rId8"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0.xml"/><Relationship Id="rId3" Type="http://schemas.openxmlformats.org/officeDocument/2006/relationships/image" Target="../media/image26.pn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9.jp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3.jp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7.png"/><Relationship Id="rId4" Type="http://schemas.openxmlformats.org/officeDocument/2006/relationships/image" Target="../media/image33.png"/><Relationship Id="rId5" Type="http://schemas.openxmlformats.org/officeDocument/2006/relationships/image" Target="../media/image2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4.xml"/><Relationship Id="rId3" Type="http://schemas.openxmlformats.org/officeDocument/2006/relationships/image" Target="../media/image7.png"/><Relationship Id="rId4" Type="http://schemas.openxmlformats.org/officeDocument/2006/relationships/image" Target="../media/image32.png"/><Relationship Id="rId5" Type="http://schemas.openxmlformats.org/officeDocument/2006/relationships/image" Target="../media/image2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5.xml"/><Relationship Id="rId3" Type="http://schemas.openxmlformats.org/officeDocument/2006/relationships/image" Target="../media/image34.png"/><Relationship Id="rId4" Type="http://schemas.openxmlformats.org/officeDocument/2006/relationships/image" Target="../media/image36.png"/><Relationship Id="rId5"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pic>
        <p:nvPicPr>
          <p:cNvPr id="253" name="Google Shape;253;gc9a50ae181_0_0"/>
          <p:cNvPicPr preferRelativeResize="0"/>
          <p:nvPr/>
        </p:nvPicPr>
        <p:blipFill rotWithShape="1">
          <a:blip r:embed="rId3">
            <a:alphaModFix amt="20000"/>
          </a:blip>
          <a:srcRect b="-89" l="7201" r="0" t="89"/>
          <a:stretch/>
        </p:blipFill>
        <p:spPr>
          <a:xfrm>
            <a:off x="0" y="0"/>
            <a:ext cx="9143998" cy="6857999"/>
          </a:xfrm>
          <a:prstGeom prst="rect">
            <a:avLst/>
          </a:prstGeom>
          <a:noFill/>
          <a:ln>
            <a:noFill/>
          </a:ln>
        </p:spPr>
      </p:pic>
      <p:sp>
        <p:nvSpPr>
          <p:cNvPr id="254" name="Google Shape;254;gc9a50ae181_0_0"/>
          <p:cNvSpPr txBox="1"/>
          <p:nvPr>
            <p:ph type="ctrTitle"/>
          </p:nvPr>
        </p:nvSpPr>
        <p:spPr>
          <a:xfrm>
            <a:off x="228600" y="1635869"/>
            <a:ext cx="6350400" cy="18432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SzPct val="111111"/>
              <a:buNone/>
            </a:pPr>
            <a:r>
              <a:t/>
            </a:r>
            <a:endParaRPr/>
          </a:p>
          <a:p>
            <a:pPr indent="0" lvl="0" marL="0" rtl="0" algn="ctr">
              <a:lnSpc>
                <a:spcPct val="90000"/>
              </a:lnSpc>
              <a:spcBef>
                <a:spcPts val="0"/>
              </a:spcBef>
              <a:spcAft>
                <a:spcPts val="0"/>
              </a:spcAft>
              <a:buSzPct val="111111"/>
              <a:buNone/>
            </a:pPr>
            <a:r>
              <a:t/>
            </a:r>
            <a:endParaRPr/>
          </a:p>
          <a:p>
            <a:pPr indent="0" lvl="0" marL="0" rtl="0" algn="l">
              <a:lnSpc>
                <a:spcPct val="90000"/>
              </a:lnSpc>
              <a:spcBef>
                <a:spcPts val="0"/>
              </a:spcBef>
              <a:spcAft>
                <a:spcPts val="0"/>
              </a:spcAft>
              <a:buSzPct val="111111"/>
              <a:buNone/>
            </a:pPr>
            <a:r>
              <a:rPr lang="en-US"/>
              <a:t>A Time to Act</a:t>
            </a:r>
            <a:endParaRPr/>
          </a:p>
          <a:p>
            <a:pPr indent="0" lvl="0" marL="0" rtl="0" algn="l">
              <a:lnSpc>
                <a:spcPct val="90000"/>
              </a:lnSpc>
              <a:spcBef>
                <a:spcPts val="0"/>
              </a:spcBef>
              <a:spcAft>
                <a:spcPts val="0"/>
              </a:spcAft>
              <a:buSzPct val="216356"/>
              <a:buNone/>
            </a:pPr>
            <a:r>
              <a:rPr lang="en-US" sz="2311">
                <a:solidFill>
                  <a:srgbClr val="3C4043"/>
                </a:solidFill>
              </a:rPr>
              <a:t>COVID-19 Academic Slide in New Jersey</a:t>
            </a:r>
            <a:endParaRPr sz="2311">
              <a:solidFill>
                <a:srgbClr val="3C4043"/>
              </a:solidFill>
            </a:endParaRPr>
          </a:p>
        </p:txBody>
      </p:sp>
      <p:sp>
        <p:nvSpPr>
          <p:cNvPr id="255" name="Google Shape;255;gc9a50ae181_0_0"/>
          <p:cNvSpPr txBox="1"/>
          <p:nvPr>
            <p:ph idx="1" type="subTitle"/>
          </p:nvPr>
        </p:nvSpPr>
        <p:spPr>
          <a:xfrm>
            <a:off x="245822" y="3577165"/>
            <a:ext cx="6234900" cy="7779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750"/>
              </a:spcBef>
              <a:spcAft>
                <a:spcPts val="0"/>
              </a:spcAft>
              <a:buSzPts val="1800"/>
              <a:buNone/>
            </a:pPr>
            <a:r>
              <a:rPr lang="en-US" sz="2050">
                <a:solidFill>
                  <a:srgbClr val="3C4043"/>
                </a:solidFill>
              </a:rPr>
              <a:t>Fall 2020 - Winter 2021</a:t>
            </a:r>
            <a:endParaRPr sz="2050">
              <a:solidFill>
                <a:srgbClr val="3C4043"/>
              </a:solidFill>
            </a:endParaRPr>
          </a:p>
        </p:txBody>
      </p:sp>
      <p:sp>
        <p:nvSpPr>
          <p:cNvPr id="256" name="Google Shape;256;gc9a50ae181_0_0"/>
          <p:cNvSpPr txBox="1"/>
          <p:nvPr>
            <p:ph idx="12" type="sldNum"/>
          </p:nvPr>
        </p:nvSpPr>
        <p:spPr>
          <a:xfrm>
            <a:off x="6457950" y="6356351"/>
            <a:ext cx="20574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900"/>
              <a:buFont typeface="Arial"/>
              <a:buNone/>
            </a:pPr>
            <a:fld id="{00000000-1234-1234-1234-123412341234}" type="slidenum">
              <a:rPr lang="en-US"/>
              <a:t>‹#›</a:t>
            </a:fld>
            <a:endParaRPr/>
          </a:p>
        </p:txBody>
      </p:sp>
      <p:pic>
        <p:nvPicPr>
          <p:cNvPr id="257" name="Google Shape;257;gc9a50ae181_0_0"/>
          <p:cNvPicPr preferRelativeResize="0"/>
          <p:nvPr/>
        </p:nvPicPr>
        <p:blipFill rotWithShape="1">
          <a:blip r:embed="rId4">
            <a:alphaModFix/>
          </a:blip>
          <a:srcRect b="0" l="0" r="0" t="0"/>
          <a:stretch/>
        </p:blipFill>
        <p:spPr>
          <a:xfrm>
            <a:off x="107550" y="6087605"/>
            <a:ext cx="2057402" cy="63384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gc9a50ae181_0_16"/>
          <p:cNvSpPr txBox="1"/>
          <p:nvPr>
            <p:ph type="title"/>
          </p:nvPr>
        </p:nvSpPr>
        <p:spPr>
          <a:xfrm>
            <a:off x="628650" y="424077"/>
            <a:ext cx="7886700" cy="13257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1800"/>
              <a:buNone/>
            </a:pPr>
            <a:r>
              <a:rPr lang="en-US" sz="2050"/>
              <a:t>COVID has the potential to drastically exacerbate the educational inequities in New Jersey for an entire generation of students…. </a:t>
            </a:r>
            <a:endParaRPr sz="2050"/>
          </a:p>
        </p:txBody>
      </p:sp>
      <p:sp>
        <p:nvSpPr>
          <p:cNvPr id="264" name="Google Shape;264;gc9a50ae181_0_16"/>
          <p:cNvSpPr txBox="1"/>
          <p:nvPr>
            <p:ph idx="1" type="body"/>
          </p:nvPr>
        </p:nvSpPr>
        <p:spPr>
          <a:xfrm>
            <a:off x="628650" y="1884576"/>
            <a:ext cx="7886700" cy="43512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b="1" lang="en-US" sz="1650">
                <a:solidFill>
                  <a:srgbClr val="394A58"/>
                </a:solidFill>
              </a:rPr>
              <a:t>A Time to Act examines the impact of COVID on New Jersey student learning by using student data from grades 3-8 to answer three primary questions:</a:t>
            </a:r>
            <a:endParaRPr b="1" sz="1650">
              <a:solidFill>
                <a:srgbClr val="394A58"/>
              </a:solidFill>
            </a:endParaRPr>
          </a:p>
          <a:p>
            <a:pPr indent="-333375" lvl="0" marL="457200" rtl="0" algn="l">
              <a:lnSpc>
                <a:spcPct val="115000"/>
              </a:lnSpc>
              <a:spcBef>
                <a:spcPts val="1800"/>
              </a:spcBef>
              <a:spcAft>
                <a:spcPts val="0"/>
              </a:spcAft>
              <a:buClr>
                <a:srgbClr val="394A58"/>
              </a:buClr>
              <a:buSzPts val="1650"/>
              <a:buAutoNum type="arabicPeriod"/>
            </a:pPr>
            <a:r>
              <a:rPr lang="en-US" sz="1650">
                <a:solidFill>
                  <a:srgbClr val="394A58"/>
                </a:solidFill>
              </a:rPr>
              <a:t>How has </a:t>
            </a:r>
            <a:r>
              <a:rPr lang="en-US" sz="1650">
                <a:solidFill>
                  <a:srgbClr val="394A58"/>
                </a:solidFill>
                <a:extLst>
                  <a:ext uri="http://customooxmlschemas.google.com/">
                    <go:slidesCustomData xmlns:go="http://customooxmlschemas.google.com/" textRoundtripDataId="0"/>
                  </a:ext>
                </a:extLst>
              </a:rPr>
              <a:t>student</a:t>
            </a:r>
            <a:r>
              <a:rPr lang="en-US" sz="1650">
                <a:solidFill>
                  <a:srgbClr val="394A58"/>
                </a:solidFill>
              </a:rPr>
              <a:t> academic growth changed since schools shifted to </a:t>
            </a:r>
            <a:r>
              <a:rPr lang="en-US" sz="1650">
                <a:solidFill>
                  <a:srgbClr val="394A58"/>
                </a:solidFill>
                <a:extLst>
                  <a:ext uri="http://customooxmlschemas.google.com/">
                    <go:slidesCustomData xmlns:go="http://customooxmlschemas.google.com/" textRoundtripDataId="1"/>
                  </a:ext>
                </a:extLst>
              </a:rPr>
              <a:t>distance</a:t>
            </a:r>
            <a:r>
              <a:rPr lang="en-US" sz="1650">
                <a:solidFill>
                  <a:srgbClr val="394A58"/>
                </a:solidFill>
              </a:rPr>
              <a:t> learning due to the pandemic?</a:t>
            </a:r>
            <a:endParaRPr sz="1650">
              <a:solidFill>
                <a:srgbClr val="394A58"/>
              </a:solidFill>
            </a:endParaRPr>
          </a:p>
          <a:p>
            <a:pPr indent="-333375" lvl="0" marL="457200" rtl="0" algn="l">
              <a:lnSpc>
                <a:spcPct val="115000"/>
              </a:lnSpc>
              <a:spcBef>
                <a:spcPts val="1000"/>
              </a:spcBef>
              <a:spcAft>
                <a:spcPts val="0"/>
              </a:spcAft>
              <a:buClr>
                <a:srgbClr val="394A58"/>
              </a:buClr>
              <a:buSzPts val="1650"/>
              <a:buAutoNum type="arabicPeriod"/>
            </a:pPr>
            <a:r>
              <a:rPr lang="en-US" sz="1650">
                <a:solidFill>
                  <a:srgbClr val="394A58"/>
                </a:solidFill>
              </a:rPr>
              <a:t>Based on the 2020-21 achievement data, how many students are on track to score proficient on statewide assessments (NJSLA), if offered this Spring?</a:t>
            </a:r>
            <a:endParaRPr sz="1650">
              <a:solidFill>
                <a:srgbClr val="394A58"/>
              </a:solidFill>
            </a:endParaRPr>
          </a:p>
          <a:p>
            <a:pPr indent="-333375" lvl="0" marL="457200" rtl="0" algn="l">
              <a:lnSpc>
                <a:spcPct val="115000"/>
              </a:lnSpc>
              <a:spcBef>
                <a:spcPts val="1000"/>
              </a:spcBef>
              <a:spcAft>
                <a:spcPts val="1000"/>
              </a:spcAft>
              <a:buClr>
                <a:srgbClr val="394A58"/>
              </a:buClr>
              <a:buSzPts val="1650"/>
              <a:buAutoNum type="arabicPeriod"/>
            </a:pPr>
            <a:r>
              <a:rPr lang="en-US" sz="1650">
                <a:solidFill>
                  <a:srgbClr val="394A58"/>
                </a:solidFill>
              </a:rPr>
              <a:t>Do the results differ based on student demographic groups?</a:t>
            </a:r>
            <a:endParaRPr sz="1650">
              <a:solidFill>
                <a:srgbClr val="394A58"/>
              </a:solidFill>
            </a:endParaRPr>
          </a:p>
        </p:txBody>
      </p:sp>
      <p:sp>
        <p:nvSpPr>
          <p:cNvPr id="265" name="Google Shape;265;gc9a50ae181_0_16"/>
          <p:cNvSpPr txBox="1"/>
          <p:nvPr>
            <p:ph idx="12" type="sldNum"/>
          </p:nvPr>
        </p:nvSpPr>
        <p:spPr>
          <a:xfrm>
            <a:off x="6921675" y="6356351"/>
            <a:ext cx="20574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900"/>
              <a:buFont typeface="Arial"/>
              <a:buNone/>
            </a:pPr>
            <a:fld id="{00000000-1234-1234-1234-123412341234}" type="slidenum">
              <a:rPr lang="en-US" sz="1650">
                <a:latin typeface="Georgia"/>
                <a:ea typeface="Georgia"/>
                <a:cs typeface="Georgia"/>
                <a:sym typeface="Georgia"/>
              </a:rPr>
              <a:t>‹#›</a:t>
            </a:fld>
            <a:endParaRPr sz="1650">
              <a:latin typeface="Georgia"/>
              <a:ea typeface="Georgia"/>
              <a:cs typeface="Georgia"/>
              <a:sym typeface="Georgia"/>
            </a:endParaRPr>
          </a:p>
        </p:txBody>
      </p:sp>
      <p:pic>
        <p:nvPicPr>
          <p:cNvPr id="266" name="Google Shape;266;gc9a50ae181_0_16"/>
          <p:cNvPicPr preferRelativeResize="0"/>
          <p:nvPr/>
        </p:nvPicPr>
        <p:blipFill rotWithShape="1">
          <a:blip r:embed="rId3">
            <a:alphaModFix/>
          </a:blip>
          <a:srcRect b="0" l="0" r="0" t="0"/>
          <a:stretch/>
        </p:blipFill>
        <p:spPr>
          <a:xfrm>
            <a:off x="107550" y="6087605"/>
            <a:ext cx="2057402" cy="63384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gc973598f46_9_1"/>
          <p:cNvSpPr txBox="1"/>
          <p:nvPr>
            <p:ph type="title"/>
          </p:nvPr>
        </p:nvSpPr>
        <p:spPr>
          <a:xfrm>
            <a:off x="628650" y="306175"/>
            <a:ext cx="7886700" cy="13257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chemeClr val="dk1"/>
              </a:buClr>
              <a:buSzPts val="1100"/>
              <a:buFont typeface="Arial"/>
              <a:buNone/>
            </a:pPr>
            <a:r>
              <a:rPr lang="en-US" sz="1950"/>
              <a:t>Key Findings:  </a:t>
            </a:r>
            <a:r>
              <a:rPr lang="en-US" sz="1950"/>
              <a:t>Proficiency rates are projected to be slashed nearly in half for ELA and more than half for Math</a:t>
            </a:r>
            <a:r>
              <a:rPr lang="en-US" sz="2050"/>
              <a:t> </a:t>
            </a:r>
            <a:endParaRPr sz="2050"/>
          </a:p>
        </p:txBody>
      </p:sp>
      <p:sp>
        <p:nvSpPr>
          <p:cNvPr id="273" name="Google Shape;273;gc973598f46_9_1"/>
          <p:cNvSpPr txBox="1"/>
          <p:nvPr>
            <p:ph idx="1" type="body"/>
          </p:nvPr>
        </p:nvSpPr>
        <p:spPr>
          <a:xfrm>
            <a:off x="494086" y="1614274"/>
            <a:ext cx="7886700" cy="4351200"/>
          </a:xfrm>
          <a:prstGeom prst="rect">
            <a:avLst/>
          </a:prstGeom>
          <a:noFill/>
          <a:ln>
            <a:noFill/>
          </a:ln>
        </p:spPr>
        <p:txBody>
          <a:bodyPr anchorCtr="0" anchor="t" bIns="45700" lIns="91425" spcFirstLastPara="1" rIns="91425" wrap="square" tIns="45700">
            <a:noAutofit/>
          </a:bodyPr>
          <a:lstStyle/>
          <a:p>
            <a:pPr indent="-304800" lvl="0" marL="457200" rtl="0" algn="l">
              <a:lnSpc>
                <a:spcPct val="100000"/>
              </a:lnSpc>
              <a:spcBef>
                <a:spcPts val="0"/>
              </a:spcBef>
              <a:spcAft>
                <a:spcPts val="0"/>
              </a:spcAft>
              <a:buClr>
                <a:srgbClr val="394A58"/>
              </a:buClr>
              <a:buSzPts val="1200"/>
              <a:buChar char="●"/>
            </a:pPr>
            <a:r>
              <a:rPr b="1" lang="en-US" sz="1200">
                <a:solidFill>
                  <a:srgbClr val="394A58"/>
                </a:solidFill>
              </a:rPr>
              <a:t>A majority of New Jersey’s students in grades 3-8 started the 2020-21 school year significantly behind</a:t>
            </a:r>
            <a:endParaRPr b="1" sz="1200">
              <a:solidFill>
                <a:srgbClr val="394A58"/>
              </a:solidFill>
            </a:endParaRPr>
          </a:p>
          <a:p>
            <a:pPr indent="0" lvl="0" marL="0" rtl="0" algn="l">
              <a:lnSpc>
                <a:spcPct val="100000"/>
              </a:lnSpc>
              <a:spcBef>
                <a:spcPts val="1000"/>
              </a:spcBef>
              <a:spcAft>
                <a:spcPts val="0"/>
              </a:spcAft>
              <a:buSzPts val="1800"/>
              <a:buNone/>
            </a:pPr>
            <a:r>
              <a:t/>
            </a:r>
            <a:endParaRPr b="1" sz="100">
              <a:solidFill>
                <a:srgbClr val="394A58"/>
              </a:solidFill>
            </a:endParaRPr>
          </a:p>
          <a:p>
            <a:pPr indent="-304800" lvl="0" marL="457200" rtl="0" algn="l">
              <a:lnSpc>
                <a:spcPct val="100000"/>
              </a:lnSpc>
              <a:spcBef>
                <a:spcPts val="1000"/>
              </a:spcBef>
              <a:spcAft>
                <a:spcPts val="0"/>
              </a:spcAft>
              <a:buClr>
                <a:srgbClr val="394A58"/>
              </a:buClr>
              <a:buSzPts val="1200"/>
              <a:buChar char="●"/>
            </a:pPr>
            <a:r>
              <a:rPr b="1" lang="en-US" sz="1200">
                <a:solidFill>
                  <a:srgbClr val="394A58"/>
                </a:solidFill>
              </a:rPr>
              <a:t>And more students were pushed off co</a:t>
            </a:r>
            <a:r>
              <a:rPr b="1" lang="en-US" sz="1200">
                <a:solidFill>
                  <a:srgbClr val="394A58"/>
                </a:solidFill>
              </a:rPr>
              <a:t>urse </a:t>
            </a:r>
            <a:r>
              <a:rPr b="1" lang="en-US" sz="1200">
                <a:solidFill>
                  <a:srgbClr val="394A58"/>
                </a:solidFill>
                <a:highlight>
                  <a:srgbClr val="FFFFFF"/>
                </a:highlight>
              </a:rPr>
              <a:t>in the Fall and Winter of this school year</a:t>
            </a:r>
            <a:r>
              <a:rPr b="1" lang="en-US" sz="1200">
                <a:solidFill>
                  <a:srgbClr val="394A58"/>
                </a:solidFill>
              </a:rPr>
              <a:t> — the COVID slide deepened as students lost expected academic growth</a:t>
            </a:r>
            <a:endParaRPr b="1" sz="1200">
              <a:solidFill>
                <a:srgbClr val="394A58"/>
              </a:solidFill>
            </a:endParaRPr>
          </a:p>
          <a:p>
            <a:pPr indent="-304800" lvl="1" marL="914400" rtl="0" algn="l">
              <a:lnSpc>
                <a:spcPct val="100000"/>
              </a:lnSpc>
              <a:spcBef>
                <a:spcPts val="1000"/>
              </a:spcBef>
              <a:spcAft>
                <a:spcPts val="0"/>
              </a:spcAft>
              <a:buClr>
                <a:srgbClr val="394A58"/>
              </a:buClr>
              <a:buSzPts val="1200"/>
              <a:buChar char="○"/>
            </a:pPr>
            <a:r>
              <a:rPr lang="en-US" sz="1200">
                <a:solidFill>
                  <a:srgbClr val="394A58"/>
                </a:solidFill>
              </a:rPr>
              <a:t>ELA: 24 percentile point drop projected on New Jersey Student Learning Assessment (NJSLA) </a:t>
            </a:r>
            <a:endParaRPr sz="1200">
              <a:solidFill>
                <a:srgbClr val="394A58"/>
              </a:solidFill>
            </a:endParaRPr>
          </a:p>
          <a:p>
            <a:pPr indent="-304800" lvl="2" marL="1371600" rtl="0" algn="l">
              <a:lnSpc>
                <a:spcPct val="100000"/>
              </a:lnSpc>
              <a:spcBef>
                <a:spcPts val="1000"/>
              </a:spcBef>
              <a:spcAft>
                <a:spcPts val="0"/>
              </a:spcAft>
              <a:buClr>
                <a:srgbClr val="394A58"/>
              </a:buClr>
              <a:buSzPts val="1200"/>
              <a:buChar char="■"/>
            </a:pPr>
            <a:r>
              <a:rPr lang="en-US" sz="1200">
                <a:solidFill>
                  <a:srgbClr val="394A58"/>
                </a:solidFill>
              </a:rPr>
              <a:t>Actual Spring NJSLA 2019 proficiency: </a:t>
            </a:r>
            <a:r>
              <a:rPr lang="en-US" sz="1200">
                <a:solidFill>
                  <a:srgbClr val="394A58"/>
                </a:solidFill>
                <a:extLst>
                  <a:ext uri="http://customooxmlschemas.google.com/">
                    <go:slidesCustomData xmlns:go="http://customooxmlschemas.google.com/" textRoundtripDataId="2"/>
                  </a:ext>
                </a:extLst>
              </a:rPr>
              <a:t>58% </a:t>
            </a:r>
            <a:endParaRPr sz="1200">
              <a:solidFill>
                <a:srgbClr val="394A58"/>
              </a:solidFill>
            </a:endParaRPr>
          </a:p>
          <a:p>
            <a:pPr indent="-304800" lvl="2" marL="1371600" rtl="0" algn="l">
              <a:lnSpc>
                <a:spcPct val="100000"/>
              </a:lnSpc>
              <a:spcBef>
                <a:spcPts val="1000"/>
              </a:spcBef>
              <a:spcAft>
                <a:spcPts val="0"/>
              </a:spcAft>
              <a:buClr>
                <a:srgbClr val="394A58"/>
              </a:buClr>
              <a:buSzPts val="1200"/>
              <a:buChar char="■"/>
            </a:pPr>
            <a:r>
              <a:rPr lang="en-US" sz="1200">
                <a:solidFill>
                  <a:srgbClr val="394A58"/>
                </a:solidFill>
              </a:rPr>
              <a:t>Estimated</a:t>
            </a:r>
            <a:r>
              <a:rPr lang="en-US" sz="1200">
                <a:solidFill>
                  <a:srgbClr val="394A58"/>
                </a:solidFill>
              </a:rPr>
              <a:t> Fall 2020 proficiency: 39%</a:t>
            </a:r>
            <a:endParaRPr sz="1200">
              <a:solidFill>
                <a:srgbClr val="394A58"/>
              </a:solidFill>
            </a:endParaRPr>
          </a:p>
          <a:p>
            <a:pPr indent="-304800" lvl="2" marL="1371600" rtl="0" algn="l">
              <a:lnSpc>
                <a:spcPct val="100000"/>
              </a:lnSpc>
              <a:spcBef>
                <a:spcPts val="1000"/>
              </a:spcBef>
              <a:spcAft>
                <a:spcPts val="0"/>
              </a:spcAft>
              <a:buClr>
                <a:srgbClr val="394A58"/>
              </a:buClr>
              <a:buSzPts val="1200"/>
              <a:buChar char="■"/>
            </a:pPr>
            <a:r>
              <a:rPr lang="en-US" sz="1200">
                <a:solidFill>
                  <a:srgbClr val="394A58"/>
                </a:solidFill>
              </a:rPr>
              <a:t>Expected </a:t>
            </a:r>
            <a:r>
              <a:rPr lang="en-US" sz="1200">
                <a:solidFill>
                  <a:srgbClr val="394A58"/>
                </a:solidFill>
              </a:rPr>
              <a:t>Spring 2021 proficiency: 34%</a:t>
            </a:r>
            <a:endParaRPr sz="1200">
              <a:solidFill>
                <a:srgbClr val="394A58"/>
              </a:solidFill>
            </a:endParaRPr>
          </a:p>
          <a:p>
            <a:pPr indent="-304800" lvl="1" marL="914400" rtl="0" algn="l">
              <a:lnSpc>
                <a:spcPct val="100000"/>
              </a:lnSpc>
              <a:spcBef>
                <a:spcPts val="1000"/>
              </a:spcBef>
              <a:spcAft>
                <a:spcPts val="0"/>
              </a:spcAft>
              <a:buClr>
                <a:srgbClr val="394A58"/>
              </a:buClr>
              <a:buSzPts val="1200"/>
              <a:buChar char="○"/>
            </a:pPr>
            <a:r>
              <a:rPr lang="en-US" sz="1200">
                <a:solidFill>
                  <a:srgbClr val="394A58"/>
                </a:solidFill>
              </a:rPr>
              <a:t>Math: 23 percentile point drop projected on NJSLA</a:t>
            </a:r>
            <a:endParaRPr sz="1200">
              <a:solidFill>
                <a:srgbClr val="394A58"/>
              </a:solidFill>
            </a:endParaRPr>
          </a:p>
          <a:p>
            <a:pPr indent="-304800" lvl="2" marL="1371600" rtl="0" algn="l">
              <a:lnSpc>
                <a:spcPct val="100000"/>
              </a:lnSpc>
              <a:spcBef>
                <a:spcPts val="1000"/>
              </a:spcBef>
              <a:spcAft>
                <a:spcPts val="0"/>
              </a:spcAft>
              <a:buClr>
                <a:srgbClr val="394A58"/>
              </a:buClr>
              <a:buSzPts val="1200"/>
              <a:buChar char="■"/>
            </a:pPr>
            <a:r>
              <a:rPr lang="en-US" sz="1200">
                <a:solidFill>
                  <a:srgbClr val="394A58"/>
                </a:solidFill>
                <a:highlight>
                  <a:srgbClr val="FFFFFF"/>
                </a:highlight>
              </a:rPr>
              <a:t>Actual </a:t>
            </a:r>
            <a:r>
              <a:rPr lang="en-US" sz="1200">
                <a:solidFill>
                  <a:srgbClr val="394A58"/>
                </a:solidFill>
                <a:highlight>
                  <a:srgbClr val="FFFFFF"/>
                </a:highlight>
              </a:rPr>
              <a:t>Spring NJSLA 2019 proficiency: 45%</a:t>
            </a:r>
            <a:endParaRPr sz="1200">
              <a:solidFill>
                <a:srgbClr val="394A58"/>
              </a:solidFill>
              <a:highlight>
                <a:srgbClr val="FFFFFF"/>
              </a:highlight>
            </a:endParaRPr>
          </a:p>
          <a:p>
            <a:pPr indent="-304800" lvl="2" marL="1371600" rtl="0" algn="l">
              <a:lnSpc>
                <a:spcPct val="100000"/>
              </a:lnSpc>
              <a:spcBef>
                <a:spcPts val="1000"/>
              </a:spcBef>
              <a:spcAft>
                <a:spcPts val="0"/>
              </a:spcAft>
              <a:buClr>
                <a:srgbClr val="394A58"/>
              </a:buClr>
              <a:buSzPts val="1200"/>
              <a:buChar char="■"/>
            </a:pPr>
            <a:r>
              <a:rPr lang="en-US" sz="1200">
                <a:solidFill>
                  <a:srgbClr val="394A58"/>
                </a:solidFill>
                <a:highlight>
                  <a:srgbClr val="FFFFFF"/>
                </a:highlight>
              </a:rPr>
              <a:t>Estimated</a:t>
            </a:r>
            <a:r>
              <a:rPr lang="en-US" sz="1200">
                <a:solidFill>
                  <a:srgbClr val="394A58"/>
                </a:solidFill>
                <a:highlight>
                  <a:srgbClr val="FFFFFF"/>
                </a:highlight>
              </a:rPr>
              <a:t> Fall 2020 proficiency: 29%</a:t>
            </a:r>
            <a:endParaRPr sz="1200">
              <a:solidFill>
                <a:srgbClr val="394A58"/>
              </a:solidFill>
              <a:highlight>
                <a:srgbClr val="FFFFFF"/>
              </a:highlight>
            </a:endParaRPr>
          </a:p>
          <a:p>
            <a:pPr indent="-304800" lvl="2" marL="1371600" rtl="0" algn="l">
              <a:lnSpc>
                <a:spcPct val="100000"/>
              </a:lnSpc>
              <a:spcBef>
                <a:spcPts val="1000"/>
              </a:spcBef>
              <a:spcAft>
                <a:spcPts val="0"/>
              </a:spcAft>
              <a:buClr>
                <a:srgbClr val="394A58"/>
              </a:buClr>
              <a:buSzPts val="1200"/>
              <a:buChar char="■"/>
            </a:pPr>
            <a:r>
              <a:rPr lang="en-US" sz="1200">
                <a:solidFill>
                  <a:srgbClr val="394A58"/>
                </a:solidFill>
                <a:highlight>
                  <a:srgbClr val="FFFFFF"/>
                </a:highlight>
              </a:rPr>
              <a:t>Expected</a:t>
            </a:r>
            <a:r>
              <a:rPr lang="en-US" sz="1200">
                <a:solidFill>
                  <a:srgbClr val="394A58"/>
                </a:solidFill>
              </a:rPr>
              <a:t> Spring 2021 proficiency: 22%</a:t>
            </a:r>
            <a:endParaRPr sz="1200">
              <a:solidFill>
                <a:srgbClr val="394A58"/>
              </a:solidFill>
            </a:endParaRPr>
          </a:p>
          <a:p>
            <a:pPr indent="-304800" lvl="0" marL="457200" rtl="0" algn="l">
              <a:lnSpc>
                <a:spcPct val="100000"/>
              </a:lnSpc>
              <a:spcBef>
                <a:spcPts val="1000"/>
              </a:spcBef>
              <a:spcAft>
                <a:spcPts val="0"/>
              </a:spcAft>
              <a:buClr>
                <a:srgbClr val="394A58"/>
              </a:buClr>
              <a:buSzPts val="1200"/>
              <a:buChar char="●"/>
            </a:pPr>
            <a:r>
              <a:rPr b="1" lang="en-US" sz="1200">
                <a:solidFill>
                  <a:srgbClr val="394A58"/>
                </a:solidFill>
              </a:rPr>
              <a:t>Now, only one-third of students in ELA and less than one-fourth of our students in Math are expected to be proficient</a:t>
            </a:r>
            <a:endParaRPr b="1" sz="1200">
              <a:solidFill>
                <a:srgbClr val="394A58"/>
              </a:solidFill>
            </a:endParaRPr>
          </a:p>
          <a:p>
            <a:pPr indent="0" lvl="0" marL="0" rtl="0" algn="l">
              <a:lnSpc>
                <a:spcPct val="100000"/>
              </a:lnSpc>
              <a:spcBef>
                <a:spcPts val="1000"/>
              </a:spcBef>
              <a:spcAft>
                <a:spcPts val="0"/>
              </a:spcAft>
              <a:buSzPts val="1800"/>
              <a:buNone/>
            </a:pPr>
            <a:r>
              <a:t/>
            </a:r>
            <a:endParaRPr b="1" sz="100">
              <a:solidFill>
                <a:srgbClr val="394A58"/>
              </a:solidFill>
            </a:endParaRPr>
          </a:p>
          <a:p>
            <a:pPr indent="-304800" lvl="0" marL="457200" rtl="0" algn="l">
              <a:lnSpc>
                <a:spcPct val="100000"/>
              </a:lnSpc>
              <a:spcBef>
                <a:spcPts val="1000"/>
              </a:spcBef>
              <a:spcAft>
                <a:spcPts val="0"/>
              </a:spcAft>
              <a:buClr>
                <a:srgbClr val="394A58"/>
              </a:buClr>
              <a:buSzPts val="1200"/>
              <a:buChar char="●"/>
            </a:pPr>
            <a:r>
              <a:rPr b="1" lang="en-US" sz="1200">
                <a:solidFill>
                  <a:srgbClr val="394A58"/>
                </a:solidFill>
              </a:rPr>
              <a:t>Our low-income Black and low-income </a:t>
            </a:r>
            <a:r>
              <a:rPr b="1" lang="en-US" sz="1200">
                <a:solidFill>
                  <a:srgbClr val="394A58"/>
                </a:solidFill>
                <a:extLst>
                  <a:ext uri="http://customooxmlschemas.google.com/">
                    <go:slidesCustomData xmlns:go="http://customooxmlschemas.google.com/" textRoundtripDataId="3"/>
                  </a:ext>
                </a:extLst>
              </a:rPr>
              <a:t>Latinx</a:t>
            </a:r>
            <a:r>
              <a:rPr b="1" lang="en-US" sz="1200">
                <a:solidFill>
                  <a:srgbClr val="394A58"/>
                </a:solidFill>
              </a:rPr>
              <a:t> students are falling even further </a:t>
            </a:r>
            <a:r>
              <a:rPr b="1" lang="en-US" sz="1200">
                <a:solidFill>
                  <a:srgbClr val="394A58"/>
                </a:solidFill>
                <a:extLst>
                  <a:ext uri="http://customooxmlschemas.google.com/">
                    <go:slidesCustomData xmlns:go="http://customooxmlschemas.google.com/" textRoundtripDataId="4"/>
                  </a:ext>
                </a:extLst>
              </a:rPr>
              <a:t>behind</a:t>
            </a:r>
            <a:endParaRPr sz="1200">
              <a:solidFill>
                <a:srgbClr val="394A58"/>
              </a:solidFill>
            </a:endParaRPr>
          </a:p>
        </p:txBody>
      </p:sp>
      <p:sp>
        <p:nvSpPr>
          <p:cNvPr id="274" name="Google Shape;274;gc973598f46_9_1"/>
          <p:cNvSpPr txBox="1"/>
          <p:nvPr>
            <p:ph idx="12" type="sldNum"/>
          </p:nvPr>
        </p:nvSpPr>
        <p:spPr>
          <a:xfrm>
            <a:off x="6921675" y="6356351"/>
            <a:ext cx="20574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900"/>
              <a:buFont typeface="Arial"/>
              <a:buNone/>
            </a:pPr>
            <a:fld id="{00000000-1234-1234-1234-123412341234}" type="slidenum">
              <a:rPr lang="en-US" sz="1650">
                <a:latin typeface="Georgia"/>
                <a:ea typeface="Georgia"/>
                <a:cs typeface="Georgia"/>
                <a:sym typeface="Georgia"/>
              </a:rPr>
              <a:t>‹#›</a:t>
            </a:fld>
            <a:endParaRPr sz="1650">
              <a:latin typeface="Georgia"/>
              <a:ea typeface="Georgia"/>
              <a:cs typeface="Georgia"/>
              <a:sym typeface="Georgia"/>
            </a:endParaRPr>
          </a:p>
        </p:txBody>
      </p:sp>
      <p:pic>
        <p:nvPicPr>
          <p:cNvPr id="275" name="Google Shape;275;gc973598f46_9_1"/>
          <p:cNvPicPr preferRelativeResize="0"/>
          <p:nvPr/>
        </p:nvPicPr>
        <p:blipFill rotWithShape="1">
          <a:blip r:embed="rId3">
            <a:alphaModFix/>
          </a:blip>
          <a:srcRect b="0" l="0" r="0" t="0"/>
          <a:stretch/>
        </p:blipFill>
        <p:spPr>
          <a:xfrm>
            <a:off x="107550" y="6087605"/>
            <a:ext cx="2057402" cy="63384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gca19afd491_0_1"/>
          <p:cNvSpPr txBox="1"/>
          <p:nvPr>
            <p:ph type="title"/>
          </p:nvPr>
        </p:nvSpPr>
        <p:spPr>
          <a:xfrm>
            <a:off x="628650" y="610975"/>
            <a:ext cx="7886700" cy="13257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lang="en-US" sz="2050"/>
              <a:t>These findings estimate that if state tests were given this Spring, </a:t>
            </a:r>
            <a:r>
              <a:rPr lang="en-US" sz="2050">
                <a:solidFill>
                  <a:srgbClr val="394A58"/>
                </a:solidFill>
              </a:rPr>
              <a:t>143,132</a:t>
            </a:r>
            <a:r>
              <a:rPr lang="en-US" sz="2050">
                <a:solidFill>
                  <a:srgbClr val="394A58"/>
                </a:solidFill>
              </a:rPr>
              <a:t> </a:t>
            </a:r>
            <a:r>
              <a:rPr lang="en-US" sz="2050"/>
              <a:t>fewer NJ students in grades 3-8 would meet grade levels in </a:t>
            </a:r>
            <a:r>
              <a:rPr lang="en-US" sz="2050" u="sng"/>
              <a:t>ELA</a:t>
            </a:r>
            <a:r>
              <a:rPr lang="en-US" sz="2050"/>
              <a:t>, bringing the total number of students not proficient to </a:t>
            </a:r>
            <a:r>
              <a:rPr lang="en-US" sz="2050">
                <a:solidFill>
                  <a:srgbClr val="394A58"/>
                </a:solidFill>
              </a:rPr>
              <a:t>393,613</a:t>
            </a:r>
            <a:endParaRPr sz="2050">
              <a:solidFill>
                <a:srgbClr val="394A58"/>
              </a:solidFill>
            </a:endParaRPr>
          </a:p>
        </p:txBody>
      </p:sp>
      <p:pic>
        <p:nvPicPr>
          <p:cNvPr id="282" name="Google Shape;282;gca19afd491_0_1"/>
          <p:cNvPicPr preferRelativeResize="0"/>
          <p:nvPr/>
        </p:nvPicPr>
        <p:blipFill rotWithShape="1">
          <a:blip r:embed="rId3">
            <a:alphaModFix/>
          </a:blip>
          <a:srcRect b="0" l="0" r="0" t="0"/>
          <a:stretch/>
        </p:blipFill>
        <p:spPr>
          <a:xfrm>
            <a:off x="937550" y="2559872"/>
            <a:ext cx="3203736" cy="2905404"/>
          </a:xfrm>
          <a:prstGeom prst="rect">
            <a:avLst/>
          </a:prstGeom>
          <a:noFill/>
          <a:ln>
            <a:noFill/>
          </a:ln>
        </p:spPr>
      </p:pic>
      <p:pic>
        <p:nvPicPr>
          <p:cNvPr id="283" name="Google Shape;283;gca19afd491_0_1"/>
          <p:cNvPicPr preferRelativeResize="0"/>
          <p:nvPr/>
        </p:nvPicPr>
        <p:blipFill rotWithShape="1">
          <a:blip r:embed="rId4">
            <a:alphaModFix/>
          </a:blip>
          <a:srcRect b="59969" l="0" r="0" t="0"/>
          <a:stretch/>
        </p:blipFill>
        <p:spPr>
          <a:xfrm>
            <a:off x="937550" y="2559872"/>
            <a:ext cx="3203736" cy="1163064"/>
          </a:xfrm>
          <a:prstGeom prst="rect">
            <a:avLst/>
          </a:prstGeom>
          <a:noFill/>
          <a:ln>
            <a:noFill/>
          </a:ln>
        </p:spPr>
      </p:pic>
      <p:sp>
        <p:nvSpPr>
          <p:cNvPr id="284" name="Google Shape;284;gca19afd491_0_1"/>
          <p:cNvSpPr txBox="1"/>
          <p:nvPr/>
        </p:nvSpPr>
        <p:spPr>
          <a:xfrm>
            <a:off x="544098" y="3931075"/>
            <a:ext cx="18120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1200" u="none" cap="none" strike="noStrike">
                <a:solidFill>
                  <a:srgbClr val="394A58"/>
                </a:solidFill>
                <a:latin typeface="Georgia"/>
                <a:ea typeface="Georgia"/>
                <a:cs typeface="Georgia"/>
                <a:sym typeface="Georgia"/>
              </a:rPr>
              <a:t>58%</a:t>
            </a:r>
            <a:endParaRPr b="1" i="0" sz="1200" u="none" cap="none" strike="noStrike">
              <a:solidFill>
                <a:srgbClr val="394A58"/>
              </a:solidFill>
              <a:latin typeface="Georgia"/>
              <a:ea typeface="Georgia"/>
              <a:cs typeface="Georgia"/>
              <a:sym typeface="Georgia"/>
            </a:endParaRPr>
          </a:p>
          <a:p>
            <a:pPr indent="0" lvl="0" marL="0" rtl="0" algn="ctr">
              <a:spcBef>
                <a:spcPts val="0"/>
              </a:spcBef>
              <a:spcAft>
                <a:spcPts val="0"/>
              </a:spcAft>
              <a:buClr>
                <a:schemeClr val="dk1"/>
              </a:buClr>
              <a:buFont typeface="Arial"/>
              <a:buNone/>
            </a:pPr>
            <a:r>
              <a:rPr lang="en-US" sz="1200">
                <a:solidFill>
                  <a:srgbClr val="394A58"/>
                </a:solidFill>
                <a:latin typeface="Georgia"/>
                <a:ea typeface="Georgia"/>
                <a:cs typeface="Georgia"/>
                <a:sym typeface="Georgia"/>
              </a:rPr>
              <a:t>345,901 students</a:t>
            </a:r>
            <a:endParaRPr sz="1200">
              <a:solidFill>
                <a:srgbClr val="394A58"/>
              </a:solidFill>
              <a:latin typeface="Georgia"/>
              <a:ea typeface="Georgia"/>
              <a:cs typeface="Georgia"/>
              <a:sym typeface="Georgia"/>
            </a:endParaRPr>
          </a:p>
        </p:txBody>
      </p:sp>
      <p:sp>
        <p:nvSpPr>
          <p:cNvPr id="285" name="Google Shape;285;gca19afd491_0_1"/>
          <p:cNvSpPr txBox="1"/>
          <p:nvPr/>
        </p:nvSpPr>
        <p:spPr>
          <a:xfrm>
            <a:off x="1444885" y="2099800"/>
            <a:ext cx="22971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1200" u="none" cap="none" strike="noStrike">
                <a:solidFill>
                  <a:srgbClr val="394A58"/>
                </a:solidFill>
                <a:latin typeface="Georgia"/>
                <a:ea typeface="Georgia"/>
                <a:cs typeface="Georgia"/>
                <a:sym typeface="Georgia"/>
              </a:rPr>
              <a:t>Spring 2019 </a:t>
            </a:r>
            <a:br>
              <a:rPr i="0" lang="en-US" sz="1200" u="none" cap="none" strike="noStrike">
                <a:solidFill>
                  <a:srgbClr val="394A58"/>
                </a:solidFill>
                <a:latin typeface="Georgia"/>
                <a:ea typeface="Georgia"/>
                <a:cs typeface="Georgia"/>
                <a:sym typeface="Georgia"/>
              </a:rPr>
            </a:br>
            <a:r>
              <a:rPr i="0" lang="en-US" sz="1200" u="none" cap="none" strike="noStrike">
                <a:solidFill>
                  <a:srgbClr val="394A58"/>
                </a:solidFill>
                <a:latin typeface="Georgia"/>
                <a:ea typeface="Georgia"/>
                <a:cs typeface="Georgia"/>
                <a:sym typeface="Georgia"/>
              </a:rPr>
              <a:t>ELA Proficiency</a:t>
            </a:r>
            <a:endParaRPr sz="1200">
              <a:solidFill>
                <a:srgbClr val="394A58"/>
              </a:solidFill>
              <a:latin typeface="Georgia"/>
              <a:ea typeface="Georgia"/>
              <a:cs typeface="Georgia"/>
              <a:sym typeface="Georgia"/>
            </a:endParaRPr>
          </a:p>
        </p:txBody>
      </p:sp>
      <p:pic>
        <p:nvPicPr>
          <p:cNvPr id="286" name="Google Shape;286;gca19afd491_0_1"/>
          <p:cNvPicPr preferRelativeResize="0"/>
          <p:nvPr/>
        </p:nvPicPr>
        <p:blipFill rotWithShape="1">
          <a:blip r:embed="rId3">
            <a:alphaModFix/>
          </a:blip>
          <a:srcRect b="0" l="0" r="0" t="0"/>
          <a:stretch/>
        </p:blipFill>
        <p:spPr>
          <a:xfrm>
            <a:off x="4774113" y="2559872"/>
            <a:ext cx="3203736" cy="2905404"/>
          </a:xfrm>
          <a:prstGeom prst="rect">
            <a:avLst/>
          </a:prstGeom>
          <a:noFill/>
          <a:ln>
            <a:noFill/>
          </a:ln>
        </p:spPr>
      </p:pic>
      <p:pic>
        <p:nvPicPr>
          <p:cNvPr id="287" name="Google Shape;287;gca19afd491_0_1"/>
          <p:cNvPicPr preferRelativeResize="0"/>
          <p:nvPr/>
        </p:nvPicPr>
        <p:blipFill rotWithShape="1">
          <a:blip r:embed="rId5">
            <a:alphaModFix/>
          </a:blip>
          <a:srcRect b="33730" l="0" r="0" t="0"/>
          <a:stretch/>
        </p:blipFill>
        <p:spPr>
          <a:xfrm>
            <a:off x="4774113" y="2559872"/>
            <a:ext cx="3203736" cy="1925325"/>
          </a:xfrm>
          <a:prstGeom prst="rect">
            <a:avLst/>
          </a:prstGeom>
          <a:noFill/>
          <a:ln>
            <a:noFill/>
          </a:ln>
        </p:spPr>
      </p:pic>
      <p:sp>
        <p:nvSpPr>
          <p:cNvPr id="288" name="Google Shape;288;gca19afd491_0_1"/>
          <p:cNvSpPr txBox="1"/>
          <p:nvPr/>
        </p:nvSpPr>
        <p:spPr>
          <a:xfrm>
            <a:off x="6183400" y="4827363"/>
            <a:ext cx="19743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1200" u="none" cap="none" strike="noStrike">
                <a:solidFill>
                  <a:srgbClr val="394A58"/>
                </a:solidFill>
                <a:latin typeface="Georgia"/>
                <a:ea typeface="Georgia"/>
                <a:cs typeface="Georgia"/>
                <a:sym typeface="Georgia"/>
              </a:rPr>
              <a:t>34%</a:t>
            </a:r>
            <a:endParaRPr b="1" i="0" sz="1200" u="none" cap="none" strike="noStrike">
              <a:solidFill>
                <a:srgbClr val="394A58"/>
              </a:solidFill>
              <a:latin typeface="Georgia"/>
              <a:ea typeface="Georgia"/>
              <a:cs typeface="Georgia"/>
              <a:sym typeface="Georgia"/>
            </a:endParaRPr>
          </a:p>
          <a:p>
            <a:pPr indent="0" lvl="0" marL="0" rtl="0" algn="ctr">
              <a:spcBef>
                <a:spcPts val="0"/>
              </a:spcBef>
              <a:spcAft>
                <a:spcPts val="0"/>
              </a:spcAft>
              <a:buClr>
                <a:schemeClr val="dk1"/>
              </a:buClr>
              <a:buFont typeface="Arial"/>
              <a:buNone/>
            </a:pPr>
            <a:r>
              <a:rPr lang="en-US" sz="1200">
                <a:solidFill>
                  <a:srgbClr val="394A58"/>
                </a:solidFill>
                <a:latin typeface="Georgia"/>
                <a:ea typeface="Georgia"/>
                <a:cs typeface="Georgia"/>
                <a:sym typeface="Georgia"/>
              </a:rPr>
              <a:t>202,769 students</a:t>
            </a:r>
            <a:endParaRPr sz="1200">
              <a:solidFill>
                <a:srgbClr val="394A58"/>
              </a:solidFill>
            </a:endParaRPr>
          </a:p>
          <a:p>
            <a:pPr indent="0" lvl="0" marL="0" marR="0" rtl="0" algn="ctr">
              <a:lnSpc>
                <a:spcPct val="100000"/>
              </a:lnSpc>
              <a:spcBef>
                <a:spcPts val="0"/>
              </a:spcBef>
              <a:spcAft>
                <a:spcPts val="0"/>
              </a:spcAft>
              <a:buNone/>
            </a:pPr>
            <a:r>
              <a:t/>
            </a:r>
            <a:endParaRPr b="1" sz="1200">
              <a:solidFill>
                <a:srgbClr val="394A58"/>
              </a:solidFill>
            </a:endParaRPr>
          </a:p>
        </p:txBody>
      </p:sp>
      <p:sp>
        <p:nvSpPr>
          <p:cNvPr id="289" name="Google Shape;289;gca19afd491_0_1"/>
          <p:cNvSpPr txBox="1"/>
          <p:nvPr/>
        </p:nvSpPr>
        <p:spPr>
          <a:xfrm>
            <a:off x="4355850" y="4117688"/>
            <a:ext cx="1765500" cy="2769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Font typeface="Arial"/>
              <a:buNone/>
            </a:pPr>
            <a:r>
              <a:rPr lang="en-US" sz="1200">
                <a:solidFill>
                  <a:srgbClr val="394A58"/>
                </a:solidFill>
                <a:latin typeface="Georgia"/>
                <a:ea typeface="Georgia"/>
                <a:cs typeface="Georgia"/>
                <a:sym typeface="Georgia"/>
              </a:rPr>
              <a:t>143,132 </a:t>
            </a:r>
            <a:r>
              <a:rPr lang="en-US" sz="1200">
                <a:solidFill>
                  <a:srgbClr val="394A58"/>
                </a:solidFill>
                <a:latin typeface="Georgia"/>
                <a:ea typeface="Georgia"/>
                <a:cs typeface="Georgia"/>
                <a:sym typeface="Georgia"/>
              </a:rPr>
              <a:t>students</a:t>
            </a:r>
            <a:endParaRPr sz="1200">
              <a:solidFill>
                <a:srgbClr val="394A58"/>
              </a:solidFill>
              <a:latin typeface="Georgia"/>
              <a:ea typeface="Georgia"/>
              <a:cs typeface="Georgia"/>
              <a:sym typeface="Georgia"/>
            </a:endParaRPr>
          </a:p>
        </p:txBody>
      </p:sp>
      <p:sp>
        <p:nvSpPr>
          <p:cNvPr id="290" name="Google Shape;290;gca19afd491_0_1"/>
          <p:cNvSpPr txBox="1"/>
          <p:nvPr/>
        </p:nvSpPr>
        <p:spPr>
          <a:xfrm>
            <a:off x="4979840" y="2089075"/>
            <a:ext cx="29211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1200" u="none" cap="none" strike="noStrike">
                <a:solidFill>
                  <a:srgbClr val="394A58"/>
                </a:solidFill>
                <a:latin typeface="Georgia"/>
                <a:ea typeface="Georgia"/>
                <a:cs typeface="Georgia"/>
                <a:sym typeface="Georgia"/>
              </a:rPr>
              <a:t>Spring 2021 </a:t>
            </a:r>
            <a:r>
              <a:rPr i="0" lang="en-US" sz="1200" u="none" cap="none" strike="noStrike">
                <a:solidFill>
                  <a:srgbClr val="394A58"/>
                </a:solidFill>
                <a:latin typeface="Georgia"/>
                <a:ea typeface="Georgia"/>
                <a:cs typeface="Georgia"/>
                <a:sym typeface="Georgia"/>
              </a:rPr>
              <a:t>(Estimated)</a:t>
            </a:r>
            <a:br>
              <a:rPr i="0" lang="en-US" sz="1200" u="none" cap="none" strike="noStrike">
                <a:solidFill>
                  <a:srgbClr val="394A58"/>
                </a:solidFill>
                <a:latin typeface="Georgia"/>
                <a:ea typeface="Georgia"/>
                <a:cs typeface="Georgia"/>
                <a:sym typeface="Georgia"/>
              </a:rPr>
            </a:br>
            <a:r>
              <a:rPr i="0" lang="en-US" sz="1200" u="none" cap="none" strike="noStrike">
                <a:solidFill>
                  <a:srgbClr val="394A58"/>
                </a:solidFill>
                <a:latin typeface="Georgia"/>
                <a:ea typeface="Georgia"/>
                <a:cs typeface="Georgia"/>
                <a:sym typeface="Georgia"/>
              </a:rPr>
              <a:t>ELA Proficiency</a:t>
            </a:r>
            <a:endParaRPr sz="1200">
              <a:solidFill>
                <a:srgbClr val="394A58"/>
              </a:solidFill>
              <a:latin typeface="Georgia"/>
              <a:ea typeface="Georgia"/>
              <a:cs typeface="Georgia"/>
              <a:sym typeface="Georgia"/>
            </a:endParaRPr>
          </a:p>
        </p:txBody>
      </p:sp>
      <p:pic>
        <p:nvPicPr>
          <p:cNvPr id="291" name="Google Shape;291;gca19afd491_0_1"/>
          <p:cNvPicPr preferRelativeResize="0"/>
          <p:nvPr/>
        </p:nvPicPr>
        <p:blipFill rotWithShape="1">
          <a:blip r:embed="rId4">
            <a:alphaModFix/>
          </a:blip>
          <a:srcRect b="59969" l="0" r="0" t="0"/>
          <a:stretch/>
        </p:blipFill>
        <p:spPr>
          <a:xfrm>
            <a:off x="4774113" y="2559000"/>
            <a:ext cx="3203736" cy="1163064"/>
          </a:xfrm>
          <a:prstGeom prst="rect">
            <a:avLst/>
          </a:prstGeom>
          <a:noFill/>
          <a:ln>
            <a:noFill/>
          </a:ln>
        </p:spPr>
      </p:pic>
      <p:sp>
        <p:nvSpPr>
          <p:cNvPr id="292" name="Google Shape;292;gca19afd491_0_1"/>
          <p:cNvSpPr/>
          <p:nvPr/>
        </p:nvSpPr>
        <p:spPr>
          <a:xfrm>
            <a:off x="3815390" y="2179968"/>
            <a:ext cx="1056000" cy="279900"/>
          </a:xfrm>
          <a:prstGeom prst="rightArrow">
            <a:avLst>
              <a:gd fmla="val 50000" name="adj1"/>
              <a:gd fmla="val 80277" name="adj2"/>
            </a:avLst>
          </a:prstGeom>
          <a:solidFill>
            <a:srgbClr val="394A58"/>
          </a:solidFill>
          <a:ln cap="flat" cmpd="sng" w="25400">
            <a:solidFill>
              <a:srgbClr val="394A5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93" name="Google Shape;293;gca19afd491_0_1"/>
          <p:cNvSpPr txBox="1"/>
          <p:nvPr/>
        </p:nvSpPr>
        <p:spPr>
          <a:xfrm>
            <a:off x="800011" y="5465275"/>
            <a:ext cx="34788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b="1" lang="en-US" sz="1200">
                <a:solidFill>
                  <a:srgbClr val="394A58"/>
                </a:solidFill>
                <a:highlight>
                  <a:srgbClr val="FFFFFF"/>
                </a:highlight>
                <a:latin typeface="Georgia"/>
                <a:ea typeface="Georgia"/>
                <a:cs typeface="Georgia"/>
                <a:sym typeface="Georgia"/>
              </a:rPr>
              <a:t>596,382 students in grades 3-8 in 2019</a:t>
            </a:r>
            <a:endParaRPr b="1" sz="1200">
              <a:solidFill>
                <a:srgbClr val="394A58"/>
              </a:solidFill>
              <a:highlight>
                <a:srgbClr val="FFFFFF"/>
              </a:highlight>
              <a:latin typeface="Georgia"/>
              <a:ea typeface="Georgia"/>
              <a:cs typeface="Georgia"/>
              <a:sym typeface="Georgia"/>
            </a:endParaRPr>
          </a:p>
          <a:p>
            <a:pPr indent="0" lvl="0" marL="0" rtl="0" algn="ctr">
              <a:spcBef>
                <a:spcPts val="0"/>
              </a:spcBef>
              <a:spcAft>
                <a:spcPts val="0"/>
              </a:spcAft>
              <a:buNone/>
            </a:pPr>
            <a:r>
              <a:rPr b="1" lang="en-US" sz="1200">
                <a:solidFill>
                  <a:srgbClr val="394A58"/>
                </a:solidFill>
                <a:highlight>
                  <a:srgbClr val="FFFFFF"/>
                </a:highlight>
                <a:latin typeface="Georgia"/>
                <a:ea typeface="Georgia"/>
                <a:cs typeface="Georgia"/>
                <a:sym typeface="Georgia"/>
              </a:rPr>
              <a:t>345,901 students</a:t>
            </a:r>
            <a:r>
              <a:rPr lang="en-US" sz="1200">
                <a:solidFill>
                  <a:srgbClr val="394A58"/>
                </a:solidFill>
                <a:highlight>
                  <a:srgbClr val="FFFFFF"/>
                </a:highlight>
                <a:latin typeface="Georgia"/>
                <a:ea typeface="Georgia"/>
                <a:cs typeface="Georgia"/>
                <a:sym typeface="Georgia"/>
              </a:rPr>
              <a:t> proficient in 2019</a:t>
            </a:r>
            <a:endParaRPr sz="1200">
              <a:solidFill>
                <a:srgbClr val="394A58"/>
              </a:solidFill>
              <a:highlight>
                <a:srgbClr val="FFFFFF"/>
              </a:highlight>
              <a:latin typeface="Georgia"/>
              <a:ea typeface="Georgia"/>
              <a:cs typeface="Georgia"/>
              <a:sym typeface="Georgia"/>
            </a:endParaRPr>
          </a:p>
          <a:p>
            <a:pPr indent="0" lvl="0" marL="0" rtl="0" algn="ctr">
              <a:spcBef>
                <a:spcPts val="0"/>
              </a:spcBef>
              <a:spcAft>
                <a:spcPts val="0"/>
              </a:spcAft>
              <a:buNone/>
            </a:pPr>
            <a:r>
              <a:rPr b="1" lang="en-US" sz="1200">
                <a:solidFill>
                  <a:srgbClr val="394A58"/>
                </a:solidFill>
                <a:highlight>
                  <a:srgbClr val="FFFFFF"/>
                </a:highlight>
                <a:latin typeface="Georgia"/>
                <a:ea typeface="Georgia"/>
                <a:cs typeface="Georgia"/>
                <a:sym typeface="Georgia"/>
              </a:rPr>
              <a:t>250,481</a:t>
            </a:r>
            <a:r>
              <a:rPr lang="en-US" sz="1200">
                <a:solidFill>
                  <a:srgbClr val="394A58"/>
                </a:solidFill>
                <a:highlight>
                  <a:srgbClr val="FFFFFF"/>
                </a:highlight>
                <a:latin typeface="Georgia"/>
                <a:ea typeface="Georgia"/>
                <a:cs typeface="Georgia"/>
                <a:sym typeface="Georgia"/>
              </a:rPr>
              <a:t> </a:t>
            </a:r>
            <a:r>
              <a:rPr lang="en-US" sz="1200" u="sng">
                <a:solidFill>
                  <a:srgbClr val="394A58"/>
                </a:solidFill>
                <a:highlight>
                  <a:srgbClr val="FFFFFF"/>
                </a:highlight>
                <a:latin typeface="Georgia"/>
                <a:ea typeface="Georgia"/>
                <a:cs typeface="Georgia"/>
                <a:sym typeface="Georgia"/>
              </a:rPr>
              <a:t>not</a:t>
            </a:r>
            <a:r>
              <a:rPr lang="en-US" sz="1200">
                <a:solidFill>
                  <a:srgbClr val="394A58"/>
                </a:solidFill>
                <a:highlight>
                  <a:srgbClr val="FFFFFF"/>
                </a:highlight>
                <a:latin typeface="Georgia"/>
                <a:ea typeface="Georgia"/>
                <a:cs typeface="Georgia"/>
                <a:sym typeface="Georgia"/>
              </a:rPr>
              <a:t> proficient in 2019</a:t>
            </a:r>
            <a:endParaRPr b="1" sz="1500">
              <a:solidFill>
                <a:srgbClr val="394A58"/>
              </a:solidFill>
              <a:latin typeface="Georgia"/>
              <a:ea typeface="Georgia"/>
              <a:cs typeface="Georgia"/>
              <a:sym typeface="Georgia"/>
            </a:endParaRPr>
          </a:p>
        </p:txBody>
      </p:sp>
      <p:sp>
        <p:nvSpPr>
          <p:cNvPr id="294" name="Google Shape;294;gca19afd491_0_1"/>
          <p:cNvSpPr txBox="1"/>
          <p:nvPr/>
        </p:nvSpPr>
        <p:spPr>
          <a:xfrm>
            <a:off x="4467150" y="5465275"/>
            <a:ext cx="39465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b="1" lang="en-US" sz="1200">
                <a:solidFill>
                  <a:srgbClr val="394A58"/>
                </a:solidFill>
                <a:highlight>
                  <a:srgbClr val="FFFFFF"/>
                </a:highlight>
                <a:latin typeface="Georgia"/>
                <a:ea typeface="Georgia"/>
                <a:cs typeface="Georgia"/>
                <a:sym typeface="Georgia"/>
              </a:rPr>
              <a:t>596,382 students in grades 3-8 in 2019</a:t>
            </a:r>
            <a:endParaRPr b="1" sz="1200">
              <a:solidFill>
                <a:srgbClr val="394A58"/>
              </a:solidFill>
              <a:highlight>
                <a:srgbClr val="FFFFFF"/>
              </a:highlight>
              <a:latin typeface="Georgia"/>
              <a:ea typeface="Georgia"/>
              <a:cs typeface="Georgia"/>
              <a:sym typeface="Georgia"/>
            </a:endParaRPr>
          </a:p>
          <a:p>
            <a:pPr indent="0" lvl="0" marL="0" rtl="0" algn="ctr">
              <a:spcBef>
                <a:spcPts val="0"/>
              </a:spcBef>
              <a:spcAft>
                <a:spcPts val="0"/>
              </a:spcAft>
              <a:buNone/>
            </a:pPr>
            <a:r>
              <a:rPr b="1" lang="en-US" sz="1200">
                <a:solidFill>
                  <a:srgbClr val="394A58"/>
                </a:solidFill>
                <a:highlight>
                  <a:srgbClr val="FFFFFF"/>
                </a:highlight>
                <a:latin typeface="Georgia"/>
                <a:ea typeface="Georgia"/>
                <a:cs typeface="Georgia"/>
                <a:sym typeface="Georgia"/>
              </a:rPr>
              <a:t>202,769 </a:t>
            </a:r>
            <a:r>
              <a:rPr b="1" lang="en-US" sz="1200">
                <a:solidFill>
                  <a:srgbClr val="394A58"/>
                </a:solidFill>
                <a:highlight>
                  <a:srgbClr val="FFFFFF"/>
                </a:highlight>
                <a:latin typeface="Georgia"/>
                <a:ea typeface="Georgia"/>
                <a:cs typeface="Georgia"/>
                <a:sym typeface="Georgia"/>
              </a:rPr>
              <a:t>students</a:t>
            </a:r>
            <a:r>
              <a:rPr lang="en-US" sz="1200">
                <a:solidFill>
                  <a:srgbClr val="394A58"/>
                </a:solidFill>
                <a:highlight>
                  <a:srgbClr val="FFFFFF"/>
                </a:highlight>
                <a:latin typeface="Georgia"/>
                <a:ea typeface="Georgia"/>
                <a:cs typeface="Georgia"/>
                <a:sym typeface="Georgia"/>
              </a:rPr>
              <a:t> estimated proficient in 2021</a:t>
            </a:r>
            <a:endParaRPr sz="1200">
              <a:solidFill>
                <a:srgbClr val="394A58"/>
              </a:solidFill>
              <a:highlight>
                <a:srgbClr val="FFFFFF"/>
              </a:highlight>
              <a:latin typeface="Georgia"/>
              <a:ea typeface="Georgia"/>
              <a:cs typeface="Georgia"/>
              <a:sym typeface="Georgia"/>
            </a:endParaRPr>
          </a:p>
          <a:p>
            <a:pPr indent="0" lvl="0" marL="0" rtl="0" algn="ctr">
              <a:spcBef>
                <a:spcPts val="0"/>
              </a:spcBef>
              <a:spcAft>
                <a:spcPts val="0"/>
              </a:spcAft>
              <a:buNone/>
            </a:pPr>
            <a:r>
              <a:rPr b="1" lang="en-US" sz="1200">
                <a:solidFill>
                  <a:srgbClr val="394A58"/>
                </a:solidFill>
                <a:highlight>
                  <a:srgbClr val="FFFFFF"/>
                </a:highlight>
                <a:latin typeface="Georgia"/>
                <a:ea typeface="Georgia"/>
                <a:cs typeface="Georgia"/>
                <a:sym typeface="Georgia"/>
              </a:rPr>
              <a:t>393,612 students</a:t>
            </a:r>
            <a:r>
              <a:rPr lang="en-US" sz="1200">
                <a:solidFill>
                  <a:srgbClr val="394A58"/>
                </a:solidFill>
                <a:highlight>
                  <a:srgbClr val="FFFFFF"/>
                </a:highlight>
                <a:latin typeface="Georgia"/>
                <a:ea typeface="Georgia"/>
                <a:cs typeface="Georgia"/>
                <a:sym typeface="Georgia"/>
              </a:rPr>
              <a:t> estimated </a:t>
            </a:r>
            <a:r>
              <a:rPr lang="en-US" sz="1200" u="sng">
                <a:solidFill>
                  <a:srgbClr val="394A58"/>
                </a:solidFill>
                <a:highlight>
                  <a:srgbClr val="FFFFFF"/>
                </a:highlight>
                <a:latin typeface="Georgia"/>
                <a:ea typeface="Georgia"/>
                <a:cs typeface="Georgia"/>
                <a:sym typeface="Georgia"/>
              </a:rPr>
              <a:t>not</a:t>
            </a:r>
            <a:r>
              <a:rPr lang="en-US" sz="1200">
                <a:solidFill>
                  <a:srgbClr val="394A58"/>
                </a:solidFill>
                <a:highlight>
                  <a:srgbClr val="FFFFFF"/>
                </a:highlight>
                <a:latin typeface="Georgia"/>
                <a:ea typeface="Georgia"/>
                <a:cs typeface="Georgia"/>
                <a:sym typeface="Georgia"/>
              </a:rPr>
              <a:t> proficient in 2021</a:t>
            </a:r>
            <a:endParaRPr b="1" sz="1200">
              <a:solidFill>
                <a:srgbClr val="394A58"/>
              </a:solidFill>
              <a:latin typeface="Georgia"/>
              <a:ea typeface="Georgia"/>
              <a:cs typeface="Georgia"/>
              <a:sym typeface="Georgia"/>
            </a:endParaRPr>
          </a:p>
        </p:txBody>
      </p:sp>
      <p:cxnSp>
        <p:nvCxnSpPr>
          <p:cNvPr id="295" name="Google Shape;295;gca19afd491_0_1"/>
          <p:cNvCxnSpPr>
            <a:stCxn id="284" idx="2"/>
          </p:cNvCxnSpPr>
          <p:nvPr/>
        </p:nvCxnSpPr>
        <p:spPr>
          <a:xfrm>
            <a:off x="1450098" y="4392775"/>
            <a:ext cx="440700" cy="230100"/>
          </a:xfrm>
          <a:prstGeom prst="straightConnector1">
            <a:avLst/>
          </a:prstGeom>
          <a:noFill/>
          <a:ln cap="flat" cmpd="sng" w="9525">
            <a:solidFill>
              <a:srgbClr val="394A58"/>
            </a:solidFill>
            <a:prstDash val="solid"/>
            <a:round/>
            <a:headEnd len="med" w="med" type="none"/>
            <a:tailEnd len="med" w="med" type="none"/>
          </a:ln>
        </p:spPr>
      </p:cxnSp>
      <p:cxnSp>
        <p:nvCxnSpPr>
          <p:cNvPr id="296" name="Google Shape;296;gca19afd491_0_1"/>
          <p:cNvCxnSpPr/>
          <p:nvPr/>
        </p:nvCxnSpPr>
        <p:spPr>
          <a:xfrm>
            <a:off x="5871175" y="4266375"/>
            <a:ext cx="464400" cy="0"/>
          </a:xfrm>
          <a:prstGeom prst="straightConnector1">
            <a:avLst/>
          </a:prstGeom>
          <a:noFill/>
          <a:ln cap="flat" cmpd="sng" w="9525">
            <a:solidFill>
              <a:srgbClr val="394A58"/>
            </a:solidFill>
            <a:prstDash val="solid"/>
            <a:round/>
            <a:headEnd len="med" w="med" type="none"/>
            <a:tailEnd len="med" w="med" type="none"/>
          </a:ln>
        </p:spPr>
      </p:cxnSp>
      <p:cxnSp>
        <p:nvCxnSpPr>
          <p:cNvPr id="297" name="Google Shape;297;gca19afd491_0_1"/>
          <p:cNvCxnSpPr/>
          <p:nvPr/>
        </p:nvCxnSpPr>
        <p:spPr>
          <a:xfrm rot="10800000">
            <a:off x="6559350" y="4780400"/>
            <a:ext cx="356700" cy="240600"/>
          </a:xfrm>
          <a:prstGeom prst="straightConnector1">
            <a:avLst/>
          </a:prstGeom>
          <a:noFill/>
          <a:ln cap="flat" cmpd="sng" w="9525">
            <a:solidFill>
              <a:srgbClr val="394A58"/>
            </a:solidFill>
            <a:prstDash val="solid"/>
            <a:round/>
            <a:headEnd len="med" w="med" type="none"/>
            <a:tailEnd len="med" w="med" type="none"/>
          </a:ln>
        </p:spPr>
      </p:cxnSp>
      <p:sp>
        <p:nvSpPr>
          <p:cNvPr id="298" name="Google Shape;298;gca19afd491_0_1"/>
          <p:cNvSpPr txBox="1"/>
          <p:nvPr>
            <p:ph idx="12" type="sldNum"/>
          </p:nvPr>
        </p:nvSpPr>
        <p:spPr>
          <a:xfrm>
            <a:off x="5158000" y="6356350"/>
            <a:ext cx="38211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chemeClr val="dk1"/>
              </a:buClr>
              <a:buSzPts val="1100"/>
              <a:buFont typeface="Arial"/>
              <a:buNone/>
            </a:pPr>
            <a:r>
              <a:rPr lang="en-US" sz="1200" u="sng">
                <a:solidFill>
                  <a:srgbClr val="4C817B"/>
                </a:solidFill>
                <a:latin typeface="Georgia"/>
                <a:ea typeface="Georgia"/>
                <a:cs typeface="Georgia"/>
                <a:sym typeface="Georgia"/>
                <a:hlinkClick r:id="rId6">
                  <a:extLst>
                    <a:ext uri="{A12FA001-AC4F-418D-AE19-62706E023703}">
                      <ahyp:hlinkClr val="tx"/>
                    </a:ext>
                  </a:extLst>
                </a:hlinkClick>
              </a:rPr>
              <a:t>NJDOE School Performance Reports, 2018-2019</a:t>
            </a:r>
            <a:r>
              <a:rPr lang="en-US" sz="1000">
                <a:solidFill>
                  <a:schemeClr val="dk1"/>
                </a:solidFill>
                <a:latin typeface="Georgia"/>
                <a:ea typeface="Georgia"/>
                <a:cs typeface="Georgia"/>
                <a:sym typeface="Georgia"/>
              </a:rPr>
              <a:t>  </a:t>
            </a:r>
            <a:fld id="{00000000-1234-1234-1234-123412341234}" type="slidenum">
              <a:rPr lang="en-US" sz="1650">
                <a:latin typeface="Georgia"/>
                <a:ea typeface="Georgia"/>
                <a:cs typeface="Georgia"/>
                <a:sym typeface="Georgia"/>
              </a:rPr>
              <a:t>‹#›</a:t>
            </a:fld>
            <a:endParaRPr sz="1650">
              <a:latin typeface="Georgia"/>
              <a:ea typeface="Georgia"/>
              <a:cs typeface="Georgia"/>
              <a:sym typeface="Georgia"/>
            </a:endParaRPr>
          </a:p>
        </p:txBody>
      </p:sp>
      <p:pic>
        <p:nvPicPr>
          <p:cNvPr id="299" name="Google Shape;299;gca19afd491_0_1"/>
          <p:cNvPicPr preferRelativeResize="0"/>
          <p:nvPr/>
        </p:nvPicPr>
        <p:blipFill rotWithShape="1">
          <a:blip r:embed="rId7">
            <a:alphaModFix/>
          </a:blip>
          <a:srcRect b="0" l="0" r="0" t="0"/>
          <a:stretch/>
        </p:blipFill>
        <p:spPr>
          <a:xfrm>
            <a:off x="107550" y="6087605"/>
            <a:ext cx="2057402" cy="63384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pic>
        <p:nvPicPr>
          <p:cNvPr id="305" name="Google Shape;305;gc7a28b4cfa_2_5"/>
          <p:cNvPicPr preferRelativeResize="0"/>
          <p:nvPr/>
        </p:nvPicPr>
        <p:blipFill rotWithShape="1">
          <a:blip r:embed="rId3">
            <a:alphaModFix/>
          </a:blip>
          <a:srcRect b="0" l="0" r="0" t="0"/>
          <a:stretch/>
        </p:blipFill>
        <p:spPr>
          <a:xfrm>
            <a:off x="940650" y="2551647"/>
            <a:ext cx="3209205" cy="2922228"/>
          </a:xfrm>
          <a:prstGeom prst="rect">
            <a:avLst/>
          </a:prstGeom>
          <a:noFill/>
          <a:ln>
            <a:noFill/>
          </a:ln>
        </p:spPr>
      </p:pic>
      <p:pic>
        <p:nvPicPr>
          <p:cNvPr id="306" name="Google Shape;306;gc7a28b4cfa_2_5"/>
          <p:cNvPicPr preferRelativeResize="0"/>
          <p:nvPr/>
        </p:nvPicPr>
        <p:blipFill rotWithShape="1">
          <a:blip r:embed="rId4">
            <a:alphaModFix/>
          </a:blip>
          <a:srcRect b="49161" l="0" r="0" t="0"/>
          <a:stretch/>
        </p:blipFill>
        <p:spPr>
          <a:xfrm>
            <a:off x="940657" y="2551655"/>
            <a:ext cx="3209208" cy="1485639"/>
          </a:xfrm>
          <a:prstGeom prst="rect">
            <a:avLst/>
          </a:prstGeom>
          <a:noFill/>
          <a:ln>
            <a:noFill/>
          </a:ln>
        </p:spPr>
      </p:pic>
      <p:pic>
        <p:nvPicPr>
          <p:cNvPr id="307" name="Google Shape;307;gc7a28b4cfa_2_5"/>
          <p:cNvPicPr preferRelativeResize="0"/>
          <p:nvPr/>
        </p:nvPicPr>
        <p:blipFill rotWithShape="1">
          <a:blip r:embed="rId3">
            <a:alphaModFix/>
          </a:blip>
          <a:srcRect b="0" l="0" r="0" t="0"/>
          <a:stretch/>
        </p:blipFill>
        <p:spPr>
          <a:xfrm>
            <a:off x="4782846" y="2551647"/>
            <a:ext cx="3209205" cy="2922228"/>
          </a:xfrm>
          <a:prstGeom prst="rect">
            <a:avLst/>
          </a:prstGeom>
          <a:noFill/>
          <a:ln>
            <a:noFill/>
          </a:ln>
        </p:spPr>
      </p:pic>
      <p:pic>
        <p:nvPicPr>
          <p:cNvPr id="308" name="Google Shape;308;gc7a28b4cfa_2_5"/>
          <p:cNvPicPr preferRelativeResize="0"/>
          <p:nvPr/>
        </p:nvPicPr>
        <p:blipFill rotWithShape="1">
          <a:blip r:embed="rId5">
            <a:alphaModFix/>
          </a:blip>
          <a:srcRect b="30429" l="0" r="0" t="0"/>
          <a:stretch/>
        </p:blipFill>
        <p:spPr>
          <a:xfrm>
            <a:off x="4782841" y="2551655"/>
            <a:ext cx="3209208" cy="2032893"/>
          </a:xfrm>
          <a:prstGeom prst="rect">
            <a:avLst/>
          </a:prstGeom>
          <a:noFill/>
          <a:ln>
            <a:noFill/>
          </a:ln>
        </p:spPr>
      </p:pic>
      <p:pic>
        <p:nvPicPr>
          <p:cNvPr id="309" name="Google Shape;309;gc7a28b4cfa_2_5"/>
          <p:cNvPicPr preferRelativeResize="0"/>
          <p:nvPr/>
        </p:nvPicPr>
        <p:blipFill rotWithShape="1">
          <a:blip r:embed="rId4">
            <a:alphaModFix/>
          </a:blip>
          <a:srcRect b="49161" l="0" r="0" t="0"/>
          <a:stretch/>
        </p:blipFill>
        <p:spPr>
          <a:xfrm>
            <a:off x="4782841" y="2550775"/>
            <a:ext cx="3209208" cy="1485639"/>
          </a:xfrm>
          <a:prstGeom prst="rect">
            <a:avLst/>
          </a:prstGeom>
          <a:noFill/>
          <a:ln>
            <a:noFill/>
          </a:ln>
        </p:spPr>
      </p:pic>
      <p:sp>
        <p:nvSpPr>
          <p:cNvPr id="310" name="Google Shape;310;gc7a28b4cfa_2_5"/>
          <p:cNvSpPr txBox="1"/>
          <p:nvPr>
            <p:ph type="title"/>
          </p:nvPr>
        </p:nvSpPr>
        <p:spPr>
          <a:xfrm>
            <a:off x="628650" y="610975"/>
            <a:ext cx="7886700" cy="13257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lang="en-US" sz="2050"/>
              <a:t>These findings estimate that if state tests were given this Spring, </a:t>
            </a:r>
            <a:r>
              <a:rPr lang="en-US" sz="2050">
                <a:solidFill>
                  <a:srgbClr val="394A58"/>
                </a:solidFill>
              </a:rPr>
              <a:t>129,002 </a:t>
            </a:r>
            <a:r>
              <a:rPr lang="en-US" sz="2050"/>
              <a:t>fewer NJ students in grades 3-8 would meet grade levels in </a:t>
            </a:r>
            <a:r>
              <a:rPr lang="en-US" sz="2050" u="sng"/>
              <a:t>Math</a:t>
            </a:r>
            <a:r>
              <a:rPr lang="en-US" sz="2050"/>
              <a:t>, bringing the total number of students not proficient to </a:t>
            </a:r>
            <a:r>
              <a:rPr lang="en-US" sz="2050">
                <a:solidFill>
                  <a:srgbClr val="394A58"/>
                </a:solidFill>
              </a:rPr>
              <a:t>437,488</a:t>
            </a:r>
            <a:endParaRPr sz="2050">
              <a:solidFill>
                <a:srgbClr val="394A58"/>
              </a:solidFill>
            </a:endParaRPr>
          </a:p>
        </p:txBody>
      </p:sp>
      <p:sp>
        <p:nvSpPr>
          <p:cNvPr id="311" name="Google Shape;311;gc7a28b4cfa_2_5"/>
          <p:cNvSpPr txBox="1"/>
          <p:nvPr/>
        </p:nvSpPr>
        <p:spPr>
          <a:xfrm>
            <a:off x="544098" y="3931075"/>
            <a:ext cx="18120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lang="en-US" sz="1200">
                <a:solidFill>
                  <a:srgbClr val="394A58"/>
                </a:solidFill>
                <a:latin typeface="Georgia"/>
                <a:ea typeface="Georgia"/>
                <a:cs typeface="Georgia"/>
                <a:sym typeface="Georgia"/>
              </a:rPr>
              <a:t>45</a:t>
            </a:r>
            <a:r>
              <a:rPr b="1" i="0" lang="en-US" sz="1200" u="none" cap="none" strike="noStrike">
                <a:solidFill>
                  <a:srgbClr val="394A58"/>
                </a:solidFill>
                <a:latin typeface="Georgia"/>
                <a:ea typeface="Georgia"/>
                <a:cs typeface="Georgia"/>
                <a:sym typeface="Georgia"/>
              </a:rPr>
              <a:t>%</a:t>
            </a:r>
            <a:endParaRPr b="1" i="0" sz="1200" u="none" cap="none" strike="noStrike">
              <a:solidFill>
                <a:srgbClr val="394A58"/>
              </a:solidFill>
              <a:latin typeface="Georgia"/>
              <a:ea typeface="Georgia"/>
              <a:cs typeface="Georgia"/>
              <a:sym typeface="Georgia"/>
            </a:endParaRPr>
          </a:p>
          <a:p>
            <a:pPr indent="0" lvl="0" marL="0" rtl="0" algn="ctr">
              <a:spcBef>
                <a:spcPts val="0"/>
              </a:spcBef>
              <a:spcAft>
                <a:spcPts val="0"/>
              </a:spcAft>
              <a:buClr>
                <a:schemeClr val="dk1"/>
              </a:buClr>
              <a:buFont typeface="Arial"/>
              <a:buNone/>
            </a:pPr>
            <a:r>
              <a:rPr lang="en-US" sz="1200">
                <a:solidFill>
                  <a:srgbClr val="394A58"/>
                </a:solidFill>
                <a:latin typeface="Georgia"/>
                <a:ea typeface="Georgia"/>
                <a:cs typeface="Georgia"/>
                <a:sym typeface="Georgia"/>
              </a:rPr>
              <a:t>252,396</a:t>
            </a:r>
            <a:r>
              <a:rPr lang="en-US" sz="1200">
                <a:solidFill>
                  <a:srgbClr val="394A58"/>
                </a:solidFill>
                <a:latin typeface="Georgia"/>
                <a:ea typeface="Georgia"/>
                <a:cs typeface="Georgia"/>
                <a:sym typeface="Georgia"/>
              </a:rPr>
              <a:t> students</a:t>
            </a:r>
            <a:endParaRPr sz="1200">
              <a:solidFill>
                <a:srgbClr val="394A58"/>
              </a:solidFill>
              <a:latin typeface="Georgia"/>
              <a:ea typeface="Georgia"/>
              <a:cs typeface="Georgia"/>
              <a:sym typeface="Georgia"/>
            </a:endParaRPr>
          </a:p>
        </p:txBody>
      </p:sp>
      <p:sp>
        <p:nvSpPr>
          <p:cNvPr id="312" name="Google Shape;312;gc7a28b4cfa_2_5"/>
          <p:cNvSpPr txBox="1"/>
          <p:nvPr/>
        </p:nvSpPr>
        <p:spPr>
          <a:xfrm>
            <a:off x="1444885" y="2099800"/>
            <a:ext cx="22971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1200" u="none" cap="none" strike="noStrike">
                <a:solidFill>
                  <a:srgbClr val="394A58"/>
                </a:solidFill>
                <a:latin typeface="Georgia"/>
                <a:ea typeface="Georgia"/>
                <a:cs typeface="Georgia"/>
                <a:sym typeface="Georgia"/>
              </a:rPr>
              <a:t>Spring 2019 </a:t>
            </a:r>
            <a:br>
              <a:rPr i="0" lang="en-US" sz="1200" u="none" cap="none" strike="noStrike">
                <a:solidFill>
                  <a:srgbClr val="394A58"/>
                </a:solidFill>
                <a:latin typeface="Georgia"/>
                <a:ea typeface="Georgia"/>
                <a:cs typeface="Georgia"/>
                <a:sym typeface="Georgia"/>
              </a:rPr>
            </a:br>
            <a:r>
              <a:rPr lang="en-US" sz="1200">
                <a:solidFill>
                  <a:srgbClr val="394A58"/>
                </a:solidFill>
                <a:latin typeface="Georgia"/>
                <a:ea typeface="Georgia"/>
                <a:cs typeface="Georgia"/>
                <a:sym typeface="Georgia"/>
              </a:rPr>
              <a:t>Math</a:t>
            </a:r>
            <a:r>
              <a:rPr i="0" lang="en-US" sz="1200" u="none" cap="none" strike="noStrike">
                <a:solidFill>
                  <a:srgbClr val="394A58"/>
                </a:solidFill>
                <a:latin typeface="Georgia"/>
                <a:ea typeface="Georgia"/>
                <a:cs typeface="Georgia"/>
                <a:sym typeface="Georgia"/>
              </a:rPr>
              <a:t> Proficiency</a:t>
            </a:r>
            <a:endParaRPr sz="1200">
              <a:solidFill>
                <a:srgbClr val="394A58"/>
              </a:solidFill>
              <a:latin typeface="Georgia"/>
              <a:ea typeface="Georgia"/>
              <a:cs typeface="Georgia"/>
              <a:sym typeface="Georgia"/>
            </a:endParaRPr>
          </a:p>
        </p:txBody>
      </p:sp>
      <p:sp>
        <p:nvSpPr>
          <p:cNvPr id="313" name="Google Shape;313;gc7a28b4cfa_2_5"/>
          <p:cNvSpPr txBox="1"/>
          <p:nvPr/>
        </p:nvSpPr>
        <p:spPr>
          <a:xfrm>
            <a:off x="6183400" y="4827363"/>
            <a:ext cx="19743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lang="en-US" sz="1200">
                <a:solidFill>
                  <a:srgbClr val="394A58"/>
                </a:solidFill>
                <a:latin typeface="Georgia"/>
                <a:ea typeface="Georgia"/>
                <a:cs typeface="Georgia"/>
                <a:sym typeface="Georgia"/>
              </a:rPr>
              <a:t>22</a:t>
            </a:r>
            <a:r>
              <a:rPr b="1" i="0" lang="en-US" sz="1200" u="none" cap="none" strike="noStrike">
                <a:solidFill>
                  <a:srgbClr val="394A58"/>
                </a:solidFill>
                <a:latin typeface="Georgia"/>
                <a:ea typeface="Georgia"/>
                <a:cs typeface="Georgia"/>
                <a:sym typeface="Georgia"/>
              </a:rPr>
              <a:t>%</a:t>
            </a:r>
            <a:endParaRPr b="1" i="0" sz="1200" u="none" cap="none" strike="noStrike">
              <a:solidFill>
                <a:srgbClr val="394A58"/>
              </a:solidFill>
              <a:latin typeface="Georgia"/>
              <a:ea typeface="Georgia"/>
              <a:cs typeface="Georgia"/>
              <a:sym typeface="Georgia"/>
            </a:endParaRPr>
          </a:p>
          <a:p>
            <a:pPr indent="0" lvl="0" marL="0" rtl="0" algn="ctr">
              <a:spcBef>
                <a:spcPts val="0"/>
              </a:spcBef>
              <a:spcAft>
                <a:spcPts val="0"/>
              </a:spcAft>
              <a:buClr>
                <a:schemeClr val="dk1"/>
              </a:buClr>
              <a:buFont typeface="Arial"/>
              <a:buNone/>
            </a:pPr>
            <a:r>
              <a:rPr lang="en-US" sz="1200">
                <a:solidFill>
                  <a:srgbClr val="394A58"/>
                </a:solidFill>
                <a:latin typeface="Georgia"/>
                <a:ea typeface="Georgia"/>
                <a:cs typeface="Georgia"/>
                <a:sym typeface="Georgia"/>
              </a:rPr>
              <a:t>123,394</a:t>
            </a:r>
            <a:r>
              <a:rPr lang="en-US" sz="1200">
                <a:solidFill>
                  <a:srgbClr val="394A58"/>
                </a:solidFill>
                <a:latin typeface="Georgia"/>
                <a:ea typeface="Georgia"/>
                <a:cs typeface="Georgia"/>
                <a:sym typeface="Georgia"/>
              </a:rPr>
              <a:t> students</a:t>
            </a:r>
            <a:endParaRPr sz="1200">
              <a:solidFill>
                <a:srgbClr val="394A58"/>
              </a:solidFill>
            </a:endParaRPr>
          </a:p>
          <a:p>
            <a:pPr indent="0" lvl="0" marL="0" marR="0" rtl="0" algn="ctr">
              <a:lnSpc>
                <a:spcPct val="100000"/>
              </a:lnSpc>
              <a:spcBef>
                <a:spcPts val="0"/>
              </a:spcBef>
              <a:spcAft>
                <a:spcPts val="0"/>
              </a:spcAft>
              <a:buNone/>
            </a:pPr>
            <a:r>
              <a:t/>
            </a:r>
            <a:endParaRPr b="1" sz="1200">
              <a:solidFill>
                <a:srgbClr val="394A58"/>
              </a:solidFill>
            </a:endParaRPr>
          </a:p>
        </p:txBody>
      </p:sp>
      <p:sp>
        <p:nvSpPr>
          <p:cNvPr id="314" name="Google Shape;314;gc7a28b4cfa_2_5"/>
          <p:cNvSpPr txBox="1"/>
          <p:nvPr/>
        </p:nvSpPr>
        <p:spPr>
          <a:xfrm>
            <a:off x="4355850" y="4117688"/>
            <a:ext cx="1765500" cy="2769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Font typeface="Arial"/>
              <a:buNone/>
            </a:pPr>
            <a:r>
              <a:rPr lang="en-US" sz="1200">
                <a:solidFill>
                  <a:srgbClr val="394A58"/>
                </a:solidFill>
                <a:latin typeface="Georgia"/>
                <a:ea typeface="Georgia"/>
                <a:cs typeface="Georgia"/>
                <a:sym typeface="Georgia"/>
              </a:rPr>
              <a:t>129,002</a:t>
            </a:r>
            <a:r>
              <a:rPr lang="en-US" sz="1200">
                <a:solidFill>
                  <a:srgbClr val="394A58"/>
                </a:solidFill>
                <a:latin typeface="Georgia"/>
                <a:ea typeface="Georgia"/>
                <a:cs typeface="Georgia"/>
                <a:sym typeface="Georgia"/>
              </a:rPr>
              <a:t> students</a:t>
            </a:r>
            <a:endParaRPr sz="1200">
              <a:solidFill>
                <a:srgbClr val="394A58"/>
              </a:solidFill>
              <a:latin typeface="Georgia"/>
              <a:ea typeface="Georgia"/>
              <a:cs typeface="Georgia"/>
              <a:sym typeface="Georgia"/>
            </a:endParaRPr>
          </a:p>
        </p:txBody>
      </p:sp>
      <p:sp>
        <p:nvSpPr>
          <p:cNvPr id="315" name="Google Shape;315;gc7a28b4cfa_2_5"/>
          <p:cNvSpPr txBox="1"/>
          <p:nvPr/>
        </p:nvSpPr>
        <p:spPr>
          <a:xfrm>
            <a:off x="4979840" y="2089075"/>
            <a:ext cx="29211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1200" u="none" cap="none" strike="noStrike">
                <a:solidFill>
                  <a:srgbClr val="394A58"/>
                </a:solidFill>
                <a:latin typeface="Georgia"/>
                <a:ea typeface="Georgia"/>
                <a:cs typeface="Georgia"/>
                <a:sym typeface="Georgia"/>
              </a:rPr>
              <a:t>Spring 2021 </a:t>
            </a:r>
            <a:r>
              <a:rPr i="0" lang="en-US" sz="1200" u="none" cap="none" strike="noStrike">
                <a:solidFill>
                  <a:srgbClr val="394A58"/>
                </a:solidFill>
                <a:latin typeface="Georgia"/>
                <a:ea typeface="Georgia"/>
                <a:cs typeface="Georgia"/>
                <a:sym typeface="Georgia"/>
              </a:rPr>
              <a:t>(Estimated)</a:t>
            </a:r>
            <a:br>
              <a:rPr i="0" lang="en-US" sz="1200" u="none" cap="none" strike="noStrike">
                <a:solidFill>
                  <a:srgbClr val="394A58"/>
                </a:solidFill>
                <a:latin typeface="Georgia"/>
                <a:ea typeface="Georgia"/>
                <a:cs typeface="Georgia"/>
                <a:sym typeface="Georgia"/>
              </a:rPr>
            </a:br>
            <a:r>
              <a:rPr lang="en-US" sz="1200">
                <a:solidFill>
                  <a:srgbClr val="394A58"/>
                </a:solidFill>
                <a:latin typeface="Georgia"/>
                <a:ea typeface="Georgia"/>
                <a:cs typeface="Georgia"/>
                <a:sym typeface="Georgia"/>
              </a:rPr>
              <a:t>Math</a:t>
            </a:r>
            <a:r>
              <a:rPr i="0" lang="en-US" sz="1200" u="none" cap="none" strike="noStrike">
                <a:solidFill>
                  <a:srgbClr val="394A58"/>
                </a:solidFill>
                <a:latin typeface="Georgia"/>
                <a:ea typeface="Georgia"/>
                <a:cs typeface="Georgia"/>
                <a:sym typeface="Georgia"/>
              </a:rPr>
              <a:t> Proficiency</a:t>
            </a:r>
            <a:endParaRPr sz="1200">
              <a:solidFill>
                <a:srgbClr val="394A58"/>
              </a:solidFill>
              <a:latin typeface="Georgia"/>
              <a:ea typeface="Georgia"/>
              <a:cs typeface="Georgia"/>
              <a:sym typeface="Georgia"/>
            </a:endParaRPr>
          </a:p>
        </p:txBody>
      </p:sp>
      <p:sp>
        <p:nvSpPr>
          <p:cNvPr id="316" name="Google Shape;316;gc7a28b4cfa_2_5"/>
          <p:cNvSpPr/>
          <p:nvPr/>
        </p:nvSpPr>
        <p:spPr>
          <a:xfrm>
            <a:off x="3815390" y="2179968"/>
            <a:ext cx="1056000" cy="279900"/>
          </a:xfrm>
          <a:prstGeom prst="rightArrow">
            <a:avLst>
              <a:gd fmla="val 50000" name="adj1"/>
              <a:gd fmla="val 80277" name="adj2"/>
            </a:avLst>
          </a:prstGeom>
          <a:solidFill>
            <a:srgbClr val="394A58"/>
          </a:solidFill>
          <a:ln cap="flat" cmpd="sng" w="25400">
            <a:solidFill>
              <a:srgbClr val="394A5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17" name="Google Shape;317;gc7a28b4cfa_2_5"/>
          <p:cNvSpPr txBox="1"/>
          <p:nvPr/>
        </p:nvSpPr>
        <p:spPr>
          <a:xfrm>
            <a:off x="800011" y="5465275"/>
            <a:ext cx="34788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Font typeface="Arial"/>
              <a:buNone/>
            </a:pPr>
            <a:r>
              <a:rPr b="1" lang="en-US" sz="1200">
                <a:solidFill>
                  <a:srgbClr val="394A58"/>
                </a:solidFill>
                <a:highlight>
                  <a:schemeClr val="lt1"/>
                </a:highlight>
                <a:latin typeface="Georgia"/>
                <a:ea typeface="Georgia"/>
                <a:cs typeface="Georgia"/>
                <a:sym typeface="Georgia"/>
              </a:rPr>
              <a:t>560,882 students in grades 3-8 in 2019</a:t>
            </a:r>
            <a:endParaRPr b="1" sz="1200">
              <a:solidFill>
                <a:srgbClr val="394A58"/>
              </a:solidFill>
              <a:highlight>
                <a:schemeClr val="lt1"/>
              </a:highlight>
              <a:latin typeface="Georgia"/>
              <a:ea typeface="Georgia"/>
              <a:cs typeface="Georgia"/>
              <a:sym typeface="Georgia"/>
            </a:endParaRPr>
          </a:p>
          <a:p>
            <a:pPr indent="0" lvl="0" marL="0" rtl="0" algn="ctr">
              <a:spcBef>
                <a:spcPts val="0"/>
              </a:spcBef>
              <a:spcAft>
                <a:spcPts val="0"/>
              </a:spcAft>
              <a:buClr>
                <a:schemeClr val="dk1"/>
              </a:buClr>
              <a:buFont typeface="Arial"/>
              <a:buNone/>
            </a:pPr>
            <a:r>
              <a:rPr b="1" lang="en-US" sz="1200">
                <a:solidFill>
                  <a:srgbClr val="394A58"/>
                </a:solidFill>
                <a:highlight>
                  <a:schemeClr val="lt1"/>
                </a:highlight>
                <a:latin typeface="Georgia"/>
                <a:ea typeface="Georgia"/>
                <a:cs typeface="Georgia"/>
                <a:sym typeface="Georgia"/>
              </a:rPr>
              <a:t>252,396 </a:t>
            </a:r>
            <a:r>
              <a:rPr lang="en-US" sz="1200">
                <a:solidFill>
                  <a:srgbClr val="394A58"/>
                </a:solidFill>
                <a:highlight>
                  <a:schemeClr val="lt1"/>
                </a:highlight>
                <a:latin typeface="Georgia"/>
                <a:ea typeface="Georgia"/>
                <a:cs typeface="Georgia"/>
                <a:sym typeface="Georgia"/>
              </a:rPr>
              <a:t>students proficient in 2019</a:t>
            </a:r>
            <a:endParaRPr sz="1200">
              <a:solidFill>
                <a:srgbClr val="394A58"/>
              </a:solidFill>
              <a:highlight>
                <a:schemeClr val="lt1"/>
              </a:highlight>
              <a:latin typeface="Georgia"/>
              <a:ea typeface="Georgia"/>
              <a:cs typeface="Georgia"/>
              <a:sym typeface="Georgia"/>
            </a:endParaRPr>
          </a:p>
          <a:p>
            <a:pPr indent="0" lvl="0" marL="0" rtl="0" algn="ctr">
              <a:spcBef>
                <a:spcPts val="0"/>
              </a:spcBef>
              <a:spcAft>
                <a:spcPts val="0"/>
              </a:spcAft>
              <a:buClr>
                <a:schemeClr val="dk1"/>
              </a:buClr>
              <a:buFont typeface="Arial"/>
              <a:buNone/>
            </a:pPr>
            <a:r>
              <a:rPr b="1" lang="en-US" sz="1200">
                <a:solidFill>
                  <a:srgbClr val="394A58"/>
                </a:solidFill>
                <a:highlight>
                  <a:schemeClr val="lt1"/>
                </a:highlight>
                <a:latin typeface="Georgia"/>
                <a:ea typeface="Georgia"/>
                <a:cs typeface="Georgia"/>
                <a:sym typeface="Georgia"/>
              </a:rPr>
              <a:t>308,486</a:t>
            </a:r>
            <a:r>
              <a:rPr lang="en-US" sz="1200">
                <a:solidFill>
                  <a:srgbClr val="394A58"/>
                </a:solidFill>
                <a:highlight>
                  <a:schemeClr val="lt1"/>
                </a:highlight>
                <a:latin typeface="Georgia"/>
                <a:ea typeface="Georgia"/>
                <a:cs typeface="Georgia"/>
                <a:sym typeface="Georgia"/>
              </a:rPr>
              <a:t> </a:t>
            </a:r>
            <a:r>
              <a:rPr lang="en-US" sz="1200" u="sng">
                <a:solidFill>
                  <a:srgbClr val="394A58"/>
                </a:solidFill>
                <a:highlight>
                  <a:schemeClr val="lt1"/>
                </a:highlight>
                <a:latin typeface="Georgia"/>
                <a:ea typeface="Georgia"/>
                <a:cs typeface="Georgia"/>
                <a:sym typeface="Georgia"/>
              </a:rPr>
              <a:t>not</a:t>
            </a:r>
            <a:r>
              <a:rPr lang="en-US" sz="1200">
                <a:solidFill>
                  <a:srgbClr val="394A58"/>
                </a:solidFill>
                <a:highlight>
                  <a:schemeClr val="lt1"/>
                </a:highlight>
                <a:latin typeface="Georgia"/>
                <a:ea typeface="Georgia"/>
                <a:cs typeface="Georgia"/>
                <a:sym typeface="Georgia"/>
              </a:rPr>
              <a:t> proficient in 2019</a:t>
            </a:r>
            <a:endParaRPr b="1" sz="1300">
              <a:solidFill>
                <a:srgbClr val="394A58"/>
              </a:solidFill>
              <a:highlight>
                <a:srgbClr val="FFFFFF"/>
              </a:highlight>
              <a:latin typeface="Georgia"/>
              <a:ea typeface="Georgia"/>
              <a:cs typeface="Georgia"/>
              <a:sym typeface="Georgia"/>
            </a:endParaRPr>
          </a:p>
        </p:txBody>
      </p:sp>
      <p:sp>
        <p:nvSpPr>
          <p:cNvPr id="318" name="Google Shape;318;gc7a28b4cfa_2_5"/>
          <p:cNvSpPr txBox="1"/>
          <p:nvPr/>
        </p:nvSpPr>
        <p:spPr>
          <a:xfrm>
            <a:off x="4467150" y="5465275"/>
            <a:ext cx="39465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Font typeface="Arial"/>
              <a:buNone/>
            </a:pPr>
            <a:r>
              <a:rPr b="1" lang="en-US" sz="1200">
                <a:solidFill>
                  <a:srgbClr val="394A58"/>
                </a:solidFill>
                <a:highlight>
                  <a:schemeClr val="lt1"/>
                </a:highlight>
                <a:latin typeface="Georgia"/>
                <a:ea typeface="Georgia"/>
                <a:cs typeface="Georgia"/>
                <a:sym typeface="Georgia"/>
              </a:rPr>
              <a:t>560,882 students in grades 3-8 in 2019</a:t>
            </a:r>
            <a:endParaRPr b="1" sz="1200">
              <a:solidFill>
                <a:srgbClr val="394A58"/>
              </a:solidFill>
              <a:highlight>
                <a:schemeClr val="lt1"/>
              </a:highlight>
              <a:latin typeface="Georgia"/>
              <a:ea typeface="Georgia"/>
              <a:cs typeface="Georgia"/>
              <a:sym typeface="Georgia"/>
            </a:endParaRPr>
          </a:p>
          <a:p>
            <a:pPr indent="0" lvl="0" marL="0" rtl="0" algn="ctr">
              <a:spcBef>
                <a:spcPts val="0"/>
              </a:spcBef>
              <a:spcAft>
                <a:spcPts val="0"/>
              </a:spcAft>
              <a:buClr>
                <a:schemeClr val="dk1"/>
              </a:buClr>
              <a:buFont typeface="Arial"/>
              <a:buNone/>
            </a:pPr>
            <a:r>
              <a:rPr b="1" lang="en-US" sz="1200">
                <a:solidFill>
                  <a:srgbClr val="394A58"/>
                </a:solidFill>
                <a:highlight>
                  <a:schemeClr val="lt1"/>
                </a:highlight>
                <a:latin typeface="Georgia"/>
                <a:ea typeface="Georgia"/>
                <a:cs typeface="Georgia"/>
                <a:sym typeface="Georgia"/>
              </a:rPr>
              <a:t>123,394</a:t>
            </a:r>
            <a:r>
              <a:rPr lang="en-US" sz="1200">
                <a:solidFill>
                  <a:srgbClr val="394A58"/>
                </a:solidFill>
                <a:highlight>
                  <a:schemeClr val="lt1"/>
                </a:highlight>
                <a:latin typeface="Georgia"/>
                <a:ea typeface="Georgia"/>
                <a:cs typeface="Georgia"/>
                <a:sym typeface="Georgia"/>
              </a:rPr>
              <a:t> students estimated proficient in 2021</a:t>
            </a:r>
            <a:endParaRPr sz="1200">
              <a:solidFill>
                <a:srgbClr val="394A58"/>
              </a:solidFill>
              <a:highlight>
                <a:schemeClr val="lt1"/>
              </a:highlight>
              <a:latin typeface="Georgia"/>
              <a:ea typeface="Georgia"/>
              <a:cs typeface="Georgia"/>
              <a:sym typeface="Georgia"/>
            </a:endParaRPr>
          </a:p>
          <a:p>
            <a:pPr indent="0" lvl="0" marL="0" rtl="0" algn="ctr">
              <a:spcBef>
                <a:spcPts val="0"/>
              </a:spcBef>
              <a:spcAft>
                <a:spcPts val="0"/>
              </a:spcAft>
              <a:buNone/>
            </a:pPr>
            <a:r>
              <a:rPr b="1" lang="en-US" sz="1200">
                <a:solidFill>
                  <a:srgbClr val="394A58"/>
                </a:solidFill>
                <a:latin typeface="Georgia"/>
                <a:ea typeface="Georgia"/>
                <a:cs typeface="Georgia"/>
                <a:sym typeface="Georgia"/>
              </a:rPr>
              <a:t>437,488 </a:t>
            </a:r>
            <a:r>
              <a:rPr lang="en-US" sz="1200">
                <a:solidFill>
                  <a:srgbClr val="394A58"/>
                </a:solidFill>
                <a:highlight>
                  <a:schemeClr val="lt1"/>
                </a:highlight>
                <a:latin typeface="Georgia"/>
                <a:ea typeface="Georgia"/>
                <a:cs typeface="Georgia"/>
                <a:sym typeface="Georgia"/>
              </a:rPr>
              <a:t>students estimated </a:t>
            </a:r>
            <a:r>
              <a:rPr lang="en-US" sz="1200" u="sng">
                <a:solidFill>
                  <a:srgbClr val="394A58"/>
                </a:solidFill>
                <a:highlight>
                  <a:schemeClr val="lt1"/>
                </a:highlight>
                <a:latin typeface="Georgia"/>
                <a:ea typeface="Georgia"/>
                <a:cs typeface="Georgia"/>
                <a:sym typeface="Georgia"/>
              </a:rPr>
              <a:t>not</a:t>
            </a:r>
            <a:r>
              <a:rPr lang="en-US" sz="1200">
                <a:solidFill>
                  <a:srgbClr val="394A58"/>
                </a:solidFill>
                <a:highlight>
                  <a:schemeClr val="lt1"/>
                </a:highlight>
                <a:latin typeface="Georgia"/>
                <a:ea typeface="Georgia"/>
                <a:cs typeface="Georgia"/>
                <a:sym typeface="Georgia"/>
              </a:rPr>
              <a:t> proficient in 2021</a:t>
            </a:r>
            <a:endParaRPr b="1" sz="1200">
              <a:solidFill>
                <a:srgbClr val="394A58"/>
              </a:solidFill>
              <a:highlight>
                <a:srgbClr val="FFFFFF"/>
              </a:highlight>
              <a:latin typeface="Georgia"/>
              <a:ea typeface="Georgia"/>
              <a:cs typeface="Georgia"/>
              <a:sym typeface="Georgia"/>
            </a:endParaRPr>
          </a:p>
        </p:txBody>
      </p:sp>
      <p:cxnSp>
        <p:nvCxnSpPr>
          <p:cNvPr id="319" name="Google Shape;319;gc7a28b4cfa_2_5"/>
          <p:cNvCxnSpPr>
            <a:stCxn id="311" idx="2"/>
          </p:cNvCxnSpPr>
          <p:nvPr/>
        </p:nvCxnSpPr>
        <p:spPr>
          <a:xfrm>
            <a:off x="1450098" y="4392775"/>
            <a:ext cx="440700" cy="230100"/>
          </a:xfrm>
          <a:prstGeom prst="straightConnector1">
            <a:avLst/>
          </a:prstGeom>
          <a:noFill/>
          <a:ln cap="flat" cmpd="sng" w="9525">
            <a:solidFill>
              <a:srgbClr val="394A58"/>
            </a:solidFill>
            <a:prstDash val="solid"/>
            <a:round/>
            <a:headEnd len="med" w="med" type="none"/>
            <a:tailEnd len="med" w="med" type="none"/>
          </a:ln>
        </p:spPr>
      </p:cxnSp>
      <p:cxnSp>
        <p:nvCxnSpPr>
          <p:cNvPr id="320" name="Google Shape;320;gc7a28b4cfa_2_5"/>
          <p:cNvCxnSpPr/>
          <p:nvPr/>
        </p:nvCxnSpPr>
        <p:spPr>
          <a:xfrm>
            <a:off x="5871175" y="4266375"/>
            <a:ext cx="464400" cy="0"/>
          </a:xfrm>
          <a:prstGeom prst="straightConnector1">
            <a:avLst/>
          </a:prstGeom>
          <a:noFill/>
          <a:ln cap="flat" cmpd="sng" w="9525">
            <a:solidFill>
              <a:srgbClr val="394A58"/>
            </a:solidFill>
            <a:prstDash val="solid"/>
            <a:round/>
            <a:headEnd len="med" w="med" type="none"/>
            <a:tailEnd len="med" w="med" type="none"/>
          </a:ln>
        </p:spPr>
      </p:cxnSp>
      <p:cxnSp>
        <p:nvCxnSpPr>
          <p:cNvPr id="321" name="Google Shape;321;gc7a28b4cfa_2_5"/>
          <p:cNvCxnSpPr/>
          <p:nvPr/>
        </p:nvCxnSpPr>
        <p:spPr>
          <a:xfrm rot="10800000">
            <a:off x="6559350" y="4780400"/>
            <a:ext cx="356700" cy="240600"/>
          </a:xfrm>
          <a:prstGeom prst="straightConnector1">
            <a:avLst/>
          </a:prstGeom>
          <a:noFill/>
          <a:ln cap="flat" cmpd="sng" w="9525">
            <a:solidFill>
              <a:srgbClr val="394A58"/>
            </a:solidFill>
            <a:prstDash val="solid"/>
            <a:round/>
            <a:headEnd len="med" w="med" type="none"/>
            <a:tailEnd len="med" w="med" type="none"/>
          </a:ln>
        </p:spPr>
      </p:cxnSp>
      <p:sp>
        <p:nvSpPr>
          <p:cNvPr id="322" name="Google Shape;322;gc7a28b4cfa_2_5"/>
          <p:cNvSpPr txBox="1"/>
          <p:nvPr>
            <p:ph idx="12" type="sldNum"/>
          </p:nvPr>
        </p:nvSpPr>
        <p:spPr>
          <a:xfrm>
            <a:off x="5158000" y="6356350"/>
            <a:ext cx="38211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chemeClr val="dk1"/>
              </a:buClr>
              <a:buSzPts val="1100"/>
              <a:buFont typeface="Arial"/>
              <a:buNone/>
            </a:pPr>
            <a:r>
              <a:rPr lang="en-US" sz="1200" u="sng">
                <a:solidFill>
                  <a:srgbClr val="4C817B"/>
                </a:solidFill>
                <a:latin typeface="Georgia"/>
                <a:ea typeface="Georgia"/>
                <a:cs typeface="Georgia"/>
                <a:sym typeface="Georgia"/>
                <a:hlinkClick r:id="rId6">
                  <a:extLst>
                    <a:ext uri="{A12FA001-AC4F-418D-AE19-62706E023703}">
                      <ahyp:hlinkClr val="tx"/>
                    </a:ext>
                  </a:extLst>
                </a:hlinkClick>
              </a:rPr>
              <a:t>NJDOE School Performance Reports, 2018-2019</a:t>
            </a:r>
            <a:r>
              <a:rPr lang="en-US" sz="1000">
                <a:solidFill>
                  <a:schemeClr val="dk1"/>
                </a:solidFill>
                <a:latin typeface="Georgia"/>
                <a:ea typeface="Georgia"/>
                <a:cs typeface="Georgia"/>
                <a:sym typeface="Georgia"/>
              </a:rPr>
              <a:t> </a:t>
            </a:r>
            <a:r>
              <a:rPr lang="en-US" sz="1000">
                <a:solidFill>
                  <a:schemeClr val="dk1"/>
                </a:solidFill>
                <a:latin typeface="Georgia"/>
                <a:ea typeface="Georgia"/>
                <a:cs typeface="Georgia"/>
                <a:sym typeface="Georgia"/>
              </a:rPr>
              <a:t>  </a:t>
            </a:r>
            <a:fld id="{00000000-1234-1234-1234-123412341234}" type="slidenum">
              <a:rPr lang="en-US" sz="1650">
                <a:latin typeface="Georgia"/>
                <a:ea typeface="Georgia"/>
                <a:cs typeface="Georgia"/>
                <a:sym typeface="Georgia"/>
              </a:rPr>
              <a:t>‹#›</a:t>
            </a:fld>
            <a:endParaRPr sz="1650">
              <a:latin typeface="Georgia"/>
              <a:ea typeface="Georgia"/>
              <a:cs typeface="Georgia"/>
              <a:sym typeface="Georgia"/>
            </a:endParaRPr>
          </a:p>
        </p:txBody>
      </p:sp>
      <p:pic>
        <p:nvPicPr>
          <p:cNvPr id="323" name="Google Shape;323;gc7a28b4cfa_2_5"/>
          <p:cNvPicPr preferRelativeResize="0"/>
          <p:nvPr/>
        </p:nvPicPr>
        <p:blipFill rotWithShape="1">
          <a:blip r:embed="rId7">
            <a:alphaModFix/>
          </a:blip>
          <a:srcRect b="0" l="0" r="0" t="0"/>
          <a:stretch/>
        </p:blipFill>
        <p:spPr>
          <a:xfrm>
            <a:off x="107550" y="6087605"/>
            <a:ext cx="2057402" cy="63384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pic>
        <p:nvPicPr>
          <p:cNvPr id="328" name="Google Shape;328;gc9a50ae181_0_293"/>
          <p:cNvPicPr preferRelativeResize="0"/>
          <p:nvPr/>
        </p:nvPicPr>
        <p:blipFill rotWithShape="1">
          <a:blip r:embed="rId3">
            <a:alphaModFix amt="15000"/>
          </a:blip>
          <a:srcRect b="0" l="10992" r="0" t="0"/>
          <a:stretch/>
        </p:blipFill>
        <p:spPr>
          <a:xfrm>
            <a:off x="-1" y="0"/>
            <a:ext cx="9144004" cy="6858003"/>
          </a:xfrm>
          <a:prstGeom prst="rect">
            <a:avLst/>
          </a:prstGeom>
          <a:noFill/>
          <a:ln>
            <a:noFill/>
          </a:ln>
        </p:spPr>
      </p:pic>
      <p:sp>
        <p:nvSpPr>
          <p:cNvPr id="329" name="Google Shape;329;gc9a50ae181_0_293"/>
          <p:cNvSpPr txBox="1"/>
          <p:nvPr>
            <p:ph type="ctrTitle"/>
          </p:nvPr>
        </p:nvSpPr>
        <p:spPr>
          <a:xfrm>
            <a:off x="338000" y="1800148"/>
            <a:ext cx="7772400" cy="3257700"/>
          </a:xfrm>
          <a:prstGeom prst="rect">
            <a:avLst/>
          </a:prstGeom>
          <a:noFill/>
          <a:ln>
            <a:noFill/>
          </a:ln>
        </p:spPr>
        <p:txBody>
          <a:bodyPr anchorCtr="0" anchor="ctr" bIns="45700" lIns="91425" spcFirstLastPara="1" rIns="91425" wrap="square" tIns="45700">
            <a:normAutofit/>
          </a:bodyPr>
          <a:lstStyle/>
          <a:p>
            <a:pPr indent="0" lvl="0" marL="0" rtl="0" algn="l">
              <a:lnSpc>
                <a:spcPct val="93750"/>
              </a:lnSpc>
              <a:spcBef>
                <a:spcPts val="0"/>
              </a:spcBef>
              <a:spcAft>
                <a:spcPts val="0"/>
              </a:spcAft>
              <a:buClr>
                <a:schemeClr val="lt1"/>
              </a:buClr>
              <a:buSzPts val="9600"/>
              <a:buFont typeface="Helvetica Neue"/>
              <a:buNone/>
            </a:pPr>
            <a:r>
              <a:rPr lang="en-US" sz="4050">
                <a:latin typeface="Georgia"/>
                <a:ea typeface="Georgia"/>
                <a:cs typeface="Georgia"/>
                <a:sym typeface="Georgia"/>
              </a:rPr>
              <a:t>COVID Academic </a:t>
            </a:r>
            <a:r>
              <a:rPr lang="en-US" sz="4050">
                <a:latin typeface="Georgia"/>
                <a:ea typeface="Georgia"/>
                <a:cs typeface="Georgia"/>
                <a:sym typeface="Georgia"/>
                <a:extLst>
                  <a:ext uri="http://customooxmlschemas.google.com/">
                    <go:slidesCustomData xmlns:go="http://customooxmlschemas.google.com/" textRoundtripDataId="5"/>
                  </a:ext>
                </a:extLst>
              </a:rPr>
              <a:t>Slide</a:t>
            </a:r>
            <a:r>
              <a:rPr lang="en-US" sz="4050">
                <a:latin typeface="Georgia"/>
                <a:ea typeface="Georgia"/>
                <a:cs typeface="Georgia"/>
                <a:sym typeface="Georgia"/>
              </a:rPr>
              <a:t> M</a:t>
            </a:r>
            <a:r>
              <a:rPr lang="en-US" sz="4050">
                <a:latin typeface="Georgia"/>
                <a:ea typeface="Georgia"/>
                <a:cs typeface="Georgia"/>
                <a:sym typeface="Georgia"/>
                <a:extLst>
                  <a:ext uri="http://customooxmlschemas.google.com/">
                    <go:slidesCustomData xmlns:go="http://customooxmlschemas.google.com/" textRoundtripDataId="6"/>
                  </a:ext>
                </a:extLst>
              </a:rPr>
              <a:t>ethodology</a:t>
            </a:r>
            <a:endParaRPr sz="4050">
              <a:latin typeface="Georgia"/>
              <a:ea typeface="Georgia"/>
              <a:cs typeface="Georgia"/>
              <a:sym typeface="Georgia"/>
            </a:endParaRPr>
          </a:p>
        </p:txBody>
      </p:sp>
      <p:pic>
        <p:nvPicPr>
          <p:cNvPr id="330" name="Google Shape;330;gc9a50ae181_0_293"/>
          <p:cNvPicPr preferRelativeResize="0"/>
          <p:nvPr/>
        </p:nvPicPr>
        <p:blipFill rotWithShape="1">
          <a:blip r:embed="rId4">
            <a:alphaModFix/>
          </a:blip>
          <a:srcRect b="0" l="0" r="0" t="0"/>
          <a:stretch/>
        </p:blipFill>
        <p:spPr>
          <a:xfrm>
            <a:off x="107250" y="6098200"/>
            <a:ext cx="2057373" cy="6338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gc9a50ae181_0_755"/>
          <p:cNvSpPr txBox="1"/>
          <p:nvPr>
            <p:ph idx="1" type="subTitle"/>
          </p:nvPr>
        </p:nvSpPr>
        <p:spPr>
          <a:xfrm>
            <a:off x="376125" y="783365"/>
            <a:ext cx="8139300" cy="5520900"/>
          </a:xfrm>
          <a:prstGeom prst="rect">
            <a:avLst/>
          </a:prstGeom>
          <a:noFill/>
          <a:ln>
            <a:noFill/>
          </a:ln>
        </p:spPr>
        <p:txBody>
          <a:bodyPr anchorCtr="0" anchor="t" bIns="45700" lIns="228600" spcFirstLastPara="1" rIns="91425" wrap="square" tIns="45700">
            <a:noAutofit/>
          </a:bodyPr>
          <a:lstStyle/>
          <a:p>
            <a:pPr indent="0" lvl="0" marL="0" rtl="0" algn="l">
              <a:lnSpc>
                <a:spcPct val="120000"/>
              </a:lnSpc>
              <a:spcBef>
                <a:spcPts val="0"/>
              </a:spcBef>
              <a:spcAft>
                <a:spcPts val="0"/>
              </a:spcAft>
              <a:buSzPts val="1500"/>
              <a:buNone/>
            </a:pPr>
            <a:r>
              <a:t/>
            </a:r>
            <a:endParaRPr b="1" sz="1700">
              <a:solidFill>
                <a:srgbClr val="394A58"/>
              </a:solidFill>
            </a:endParaRPr>
          </a:p>
          <a:p>
            <a:pPr indent="0" lvl="0" marL="0" rtl="0" algn="l">
              <a:lnSpc>
                <a:spcPct val="120000"/>
              </a:lnSpc>
              <a:spcBef>
                <a:spcPts val="0"/>
              </a:spcBef>
              <a:spcAft>
                <a:spcPts val="0"/>
              </a:spcAft>
              <a:buSzPts val="1500"/>
              <a:buNone/>
            </a:pPr>
            <a:r>
              <a:t/>
            </a:r>
            <a:endParaRPr b="1" sz="1650">
              <a:solidFill>
                <a:srgbClr val="3C4043"/>
              </a:solidFill>
            </a:endParaRPr>
          </a:p>
          <a:p>
            <a:pPr indent="0" lvl="0" marL="1828800" rtl="0" algn="l">
              <a:lnSpc>
                <a:spcPct val="100000"/>
              </a:lnSpc>
              <a:spcBef>
                <a:spcPts val="0"/>
              </a:spcBef>
              <a:spcAft>
                <a:spcPts val="0"/>
              </a:spcAft>
              <a:buSzPts val="1500"/>
              <a:buNone/>
            </a:pPr>
            <a:r>
              <a:rPr b="1" lang="en-US" sz="1650">
                <a:solidFill>
                  <a:srgbClr val="394A58"/>
                </a:solidFill>
              </a:rPr>
              <a:t>EmpowerK12 </a:t>
            </a:r>
            <a:r>
              <a:rPr lang="en-US" sz="1650">
                <a:solidFill>
                  <a:srgbClr val="394A58"/>
                </a:solidFill>
              </a:rPr>
              <a:t>supported data collection and analysis for this study.  EmpowerK12 is a nonprofit specializing in education data systems, strategic analysis and research, and improvement science best practices that translate data into action.  For this study, EmpowerK12 looked at data from MAP and i-Ready, described below:</a:t>
            </a:r>
            <a:endParaRPr sz="1650">
              <a:solidFill>
                <a:srgbClr val="394A58"/>
              </a:solidFill>
            </a:endParaRPr>
          </a:p>
          <a:p>
            <a:pPr indent="0" lvl="0" marL="1828800" rtl="0" algn="l">
              <a:lnSpc>
                <a:spcPct val="100000"/>
              </a:lnSpc>
              <a:spcBef>
                <a:spcPts val="0"/>
              </a:spcBef>
              <a:spcAft>
                <a:spcPts val="0"/>
              </a:spcAft>
              <a:buSzPts val="1500"/>
              <a:buNone/>
            </a:pPr>
            <a:r>
              <a:t/>
            </a:r>
            <a:endParaRPr sz="1650">
              <a:solidFill>
                <a:srgbClr val="394A58"/>
              </a:solidFill>
            </a:endParaRPr>
          </a:p>
          <a:p>
            <a:pPr indent="0" lvl="0" marL="1828800" rtl="0" algn="l">
              <a:lnSpc>
                <a:spcPct val="100000"/>
              </a:lnSpc>
              <a:spcBef>
                <a:spcPts val="0"/>
              </a:spcBef>
              <a:spcAft>
                <a:spcPts val="0"/>
              </a:spcAft>
              <a:buSzPts val="1500"/>
              <a:buNone/>
            </a:pPr>
            <a:r>
              <a:rPr b="1" lang="en-US" sz="1650">
                <a:solidFill>
                  <a:srgbClr val="394A58"/>
                </a:solidFill>
              </a:rPr>
              <a:t>NWEA Measures of Academic Progress (</a:t>
            </a:r>
            <a:r>
              <a:rPr b="1" lang="en-US" sz="1650" u="sng">
                <a:solidFill>
                  <a:srgbClr val="4C817B"/>
                </a:solidFill>
                <a:hlinkClick r:id="rId3">
                  <a:extLst>
                    <a:ext uri="{A12FA001-AC4F-418D-AE19-62706E023703}">
                      <ahyp:hlinkClr val="tx"/>
                    </a:ext>
                  </a:extLst>
                </a:hlinkClick>
                <a:extLst>
                  <a:ext uri="http://customooxmlschemas.google.com/">
                    <go:slidesCustomData xmlns:go="http://customooxmlschemas.google.com/" textRoundtripDataId="7"/>
                  </a:ext>
                </a:extLst>
              </a:rPr>
              <a:t>MAP</a:t>
            </a:r>
            <a:r>
              <a:rPr lang="en-US" sz="1650">
                <a:solidFill>
                  <a:srgbClr val="394A58"/>
                </a:solidFill>
              </a:rPr>
              <a:t>) By dynamically adjusting to each student’s performance, MAP Growth creates a personalized assessment experience that accurately measures performance -- whether a student performs on, above, or below grade level.</a:t>
            </a:r>
            <a:endParaRPr sz="1650">
              <a:solidFill>
                <a:srgbClr val="394A58"/>
              </a:solidFill>
            </a:endParaRPr>
          </a:p>
          <a:p>
            <a:pPr indent="0" lvl="0" marL="1828800" rtl="0" algn="l">
              <a:lnSpc>
                <a:spcPct val="100000"/>
              </a:lnSpc>
              <a:spcBef>
                <a:spcPts val="0"/>
              </a:spcBef>
              <a:spcAft>
                <a:spcPts val="0"/>
              </a:spcAft>
              <a:buSzPts val="1500"/>
              <a:buNone/>
            </a:pPr>
            <a:r>
              <a:t/>
            </a:r>
            <a:endParaRPr sz="1650">
              <a:solidFill>
                <a:srgbClr val="394A58"/>
              </a:solidFill>
            </a:endParaRPr>
          </a:p>
          <a:p>
            <a:pPr indent="0" lvl="0" marL="1828800" rtl="0" algn="l">
              <a:lnSpc>
                <a:spcPct val="100000"/>
              </a:lnSpc>
              <a:spcBef>
                <a:spcPts val="0"/>
              </a:spcBef>
              <a:spcAft>
                <a:spcPts val="0"/>
              </a:spcAft>
              <a:buSzPts val="1500"/>
              <a:buNone/>
            </a:pPr>
            <a:r>
              <a:rPr b="1" lang="en-US" sz="1650">
                <a:solidFill>
                  <a:srgbClr val="394A58"/>
                </a:solidFill>
              </a:rPr>
              <a:t>i-Ready Diagnostic (</a:t>
            </a:r>
            <a:r>
              <a:rPr b="1" lang="en-US" sz="1650" u="sng">
                <a:solidFill>
                  <a:srgbClr val="4C817B"/>
                </a:solidFill>
                <a:hlinkClick r:id="rId4">
                  <a:extLst>
                    <a:ext uri="{A12FA001-AC4F-418D-AE19-62706E023703}">
                      <ahyp:hlinkClr val="tx"/>
                    </a:ext>
                  </a:extLst>
                </a:hlinkClick>
              </a:rPr>
              <a:t>i-Ready</a:t>
            </a:r>
            <a:r>
              <a:rPr b="1" lang="en-US" sz="1650">
                <a:solidFill>
                  <a:srgbClr val="394A58"/>
                </a:solidFill>
              </a:rPr>
              <a:t>)</a:t>
            </a:r>
            <a:r>
              <a:rPr lang="en-US" sz="1650">
                <a:solidFill>
                  <a:srgbClr val="394A58"/>
                </a:solidFill>
              </a:rPr>
              <a:t> is an adaptive assessment that pinpoints student ability level, identifies the specific skills students need to learn to accelerate their growth, and charts a personalized learning path for each student.</a:t>
            </a:r>
            <a:endParaRPr sz="1650">
              <a:solidFill>
                <a:srgbClr val="394A58"/>
              </a:solidFill>
            </a:endParaRPr>
          </a:p>
          <a:p>
            <a:pPr indent="0" lvl="0" marL="457200" rtl="0" algn="l">
              <a:lnSpc>
                <a:spcPct val="120000"/>
              </a:lnSpc>
              <a:spcBef>
                <a:spcPts val="0"/>
              </a:spcBef>
              <a:spcAft>
                <a:spcPts val="0"/>
              </a:spcAft>
              <a:buSzPts val="1500"/>
              <a:buNone/>
            </a:pPr>
            <a:r>
              <a:t/>
            </a:r>
            <a:endParaRPr sz="1700">
              <a:solidFill>
                <a:srgbClr val="394A58"/>
              </a:solidFill>
            </a:endParaRPr>
          </a:p>
          <a:p>
            <a:pPr indent="0" lvl="0" marL="457200" rtl="0" algn="l">
              <a:lnSpc>
                <a:spcPct val="120000"/>
              </a:lnSpc>
              <a:spcBef>
                <a:spcPts val="0"/>
              </a:spcBef>
              <a:spcAft>
                <a:spcPts val="0"/>
              </a:spcAft>
              <a:buSzPts val="1500"/>
              <a:buNone/>
            </a:pPr>
            <a:r>
              <a:t/>
            </a:r>
            <a:endParaRPr sz="1700">
              <a:solidFill>
                <a:srgbClr val="394A58"/>
              </a:solidFill>
            </a:endParaRPr>
          </a:p>
          <a:p>
            <a:pPr indent="0" lvl="0" marL="0" rtl="0" algn="l">
              <a:lnSpc>
                <a:spcPct val="90000"/>
              </a:lnSpc>
              <a:spcBef>
                <a:spcPts val="1350"/>
              </a:spcBef>
              <a:spcAft>
                <a:spcPts val="0"/>
              </a:spcAft>
              <a:buClr>
                <a:schemeClr val="lt1"/>
              </a:buClr>
              <a:buSzPts val="1500"/>
              <a:buNone/>
            </a:pPr>
            <a:r>
              <a:t/>
            </a:r>
            <a:endParaRPr>
              <a:solidFill>
                <a:srgbClr val="394A58"/>
              </a:solidFill>
              <a:latin typeface="Georgia"/>
              <a:ea typeface="Georgia"/>
              <a:cs typeface="Georgia"/>
              <a:sym typeface="Georgia"/>
            </a:endParaRPr>
          </a:p>
        </p:txBody>
      </p:sp>
      <p:sp>
        <p:nvSpPr>
          <p:cNvPr id="336" name="Google Shape;336;gc9a50ae181_0_755"/>
          <p:cNvSpPr txBox="1"/>
          <p:nvPr>
            <p:ph idx="4294967295" type="title"/>
          </p:nvPr>
        </p:nvSpPr>
        <p:spPr>
          <a:xfrm>
            <a:off x="628650" y="182043"/>
            <a:ext cx="7886700" cy="1325700"/>
          </a:xfrm>
          <a:prstGeom prst="rect">
            <a:avLst/>
          </a:prstGeom>
          <a:noFill/>
          <a:ln>
            <a:noFill/>
          </a:ln>
        </p:spPr>
        <p:txBody>
          <a:bodyPr anchorCtr="0" anchor="ctr" bIns="45700" lIns="91425" spcFirstLastPara="1" rIns="91425" wrap="square" tIns="45700">
            <a:normAutofit/>
          </a:bodyPr>
          <a:lstStyle/>
          <a:p>
            <a:pPr indent="0" lvl="0" marL="0" rtl="0" algn="just">
              <a:lnSpc>
                <a:spcPct val="100000"/>
              </a:lnSpc>
              <a:spcBef>
                <a:spcPts val="0"/>
              </a:spcBef>
              <a:spcAft>
                <a:spcPts val="0"/>
              </a:spcAft>
              <a:buSzPts val="3300"/>
              <a:buNone/>
            </a:pPr>
            <a:r>
              <a:rPr lang="en-US" sz="2050"/>
              <a:t>How we approach this</a:t>
            </a:r>
            <a:endParaRPr sz="2050"/>
          </a:p>
        </p:txBody>
      </p:sp>
      <p:sp>
        <p:nvSpPr>
          <p:cNvPr id="337" name="Google Shape;337;gc9a50ae181_0_755"/>
          <p:cNvSpPr txBox="1"/>
          <p:nvPr>
            <p:ph idx="12" type="sldNum"/>
          </p:nvPr>
        </p:nvSpPr>
        <p:spPr>
          <a:xfrm>
            <a:off x="6921675" y="6356351"/>
            <a:ext cx="20574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000000"/>
              </a:buClr>
              <a:buSzPts val="900"/>
              <a:buFont typeface="Arial"/>
              <a:buNone/>
            </a:pPr>
            <a:fld id="{00000000-1234-1234-1234-123412341234}" type="slidenum">
              <a:rPr lang="en-US" sz="1650">
                <a:solidFill>
                  <a:srgbClr val="888888"/>
                </a:solidFill>
                <a:latin typeface="Georgia"/>
                <a:ea typeface="Georgia"/>
                <a:cs typeface="Georgia"/>
                <a:sym typeface="Georgia"/>
              </a:rPr>
              <a:t>‹#›</a:t>
            </a:fld>
            <a:endParaRPr sz="1650">
              <a:solidFill>
                <a:srgbClr val="888888"/>
              </a:solidFill>
              <a:latin typeface="Georgia"/>
              <a:ea typeface="Georgia"/>
              <a:cs typeface="Georgia"/>
              <a:sym typeface="Georgia"/>
            </a:endParaRPr>
          </a:p>
        </p:txBody>
      </p:sp>
      <p:pic>
        <p:nvPicPr>
          <p:cNvPr id="338" name="Google Shape;338;gc9a50ae181_0_755"/>
          <p:cNvPicPr preferRelativeResize="0"/>
          <p:nvPr/>
        </p:nvPicPr>
        <p:blipFill rotWithShape="1">
          <a:blip r:embed="rId5">
            <a:alphaModFix/>
          </a:blip>
          <a:srcRect b="0" l="0" r="0" t="0"/>
          <a:stretch/>
        </p:blipFill>
        <p:spPr>
          <a:xfrm>
            <a:off x="107550" y="6087605"/>
            <a:ext cx="2057402" cy="633846"/>
          </a:xfrm>
          <a:prstGeom prst="rect">
            <a:avLst/>
          </a:prstGeom>
          <a:noFill/>
          <a:ln>
            <a:noFill/>
          </a:ln>
        </p:spPr>
      </p:pic>
      <p:pic>
        <p:nvPicPr>
          <p:cNvPr id="339" name="Google Shape;339;gc9a50ae181_0_755"/>
          <p:cNvPicPr preferRelativeResize="0"/>
          <p:nvPr/>
        </p:nvPicPr>
        <p:blipFill rotWithShape="1">
          <a:blip r:embed="rId6">
            <a:alphaModFix/>
          </a:blip>
          <a:srcRect b="0" l="0" r="0" t="0"/>
          <a:stretch/>
        </p:blipFill>
        <p:spPr>
          <a:xfrm>
            <a:off x="806892" y="1557241"/>
            <a:ext cx="1274974" cy="1325697"/>
          </a:xfrm>
          <a:prstGeom prst="rect">
            <a:avLst/>
          </a:prstGeom>
          <a:noFill/>
          <a:ln>
            <a:noFill/>
          </a:ln>
        </p:spPr>
      </p:pic>
      <p:pic>
        <p:nvPicPr>
          <p:cNvPr id="340" name="Google Shape;340;gc9a50ae181_0_755"/>
          <p:cNvPicPr preferRelativeResize="0"/>
          <p:nvPr/>
        </p:nvPicPr>
        <p:blipFill rotWithShape="1">
          <a:blip r:embed="rId7">
            <a:alphaModFix/>
          </a:blip>
          <a:srcRect b="0" l="0" r="0" t="0"/>
          <a:stretch/>
        </p:blipFill>
        <p:spPr>
          <a:xfrm>
            <a:off x="628650" y="3629348"/>
            <a:ext cx="1728750" cy="423167"/>
          </a:xfrm>
          <a:prstGeom prst="rect">
            <a:avLst/>
          </a:prstGeom>
          <a:noFill/>
          <a:ln>
            <a:noFill/>
          </a:ln>
        </p:spPr>
      </p:pic>
      <p:pic>
        <p:nvPicPr>
          <p:cNvPr id="341" name="Google Shape;341;gc9a50ae181_0_755"/>
          <p:cNvPicPr preferRelativeResize="0"/>
          <p:nvPr/>
        </p:nvPicPr>
        <p:blipFill rotWithShape="1">
          <a:blip r:embed="rId8">
            <a:alphaModFix/>
          </a:blip>
          <a:srcRect b="0" l="0" r="0" t="0"/>
          <a:stretch/>
        </p:blipFill>
        <p:spPr>
          <a:xfrm>
            <a:off x="712025" y="5186848"/>
            <a:ext cx="1452925" cy="1144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gc973598f46_9_39"/>
          <p:cNvSpPr txBox="1"/>
          <p:nvPr>
            <p:ph type="title"/>
          </p:nvPr>
        </p:nvSpPr>
        <p:spPr>
          <a:xfrm>
            <a:off x="628650" y="308576"/>
            <a:ext cx="7886700" cy="13257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1800"/>
              <a:buNone/>
            </a:pPr>
            <a:r>
              <a:rPr lang="en-US" sz="2050"/>
              <a:t>Focused analysis to see how students are performing halfway through the school year </a:t>
            </a:r>
            <a:endParaRPr sz="2050"/>
          </a:p>
        </p:txBody>
      </p:sp>
      <p:sp>
        <p:nvSpPr>
          <p:cNvPr id="348" name="Google Shape;348;gc973598f46_9_39"/>
          <p:cNvSpPr txBox="1"/>
          <p:nvPr>
            <p:ph idx="1" type="body"/>
          </p:nvPr>
        </p:nvSpPr>
        <p:spPr>
          <a:xfrm>
            <a:off x="532800" y="1660997"/>
            <a:ext cx="8047500" cy="3901800"/>
          </a:xfrm>
          <a:prstGeom prst="rect">
            <a:avLst/>
          </a:prstGeom>
          <a:noFill/>
          <a:ln>
            <a:noFill/>
          </a:ln>
        </p:spPr>
        <p:txBody>
          <a:bodyPr anchorCtr="0" anchor="t" bIns="45700" lIns="91425" spcFirstLastPara="1" rIns="91425" wrap="square" tIns="45700">
            <a:spAutoFit/>
          </a:bodyPr>
          <a:lstStyle/>
          <a:p>
            <a:pPr indent="-333375" lvl="0" marL="457200" rtl="0" algn="l">
              <a:lnSpc>
                <a:spcPct val="100000"/>
              </a:lnSpc>
              <a:spcBef>
                <a:spcPts val="0"/>
              </a:spcBef>
              <a:spcAft>
                <a:spcPts val="0"/>
              </a:spcAft>
              <a:buClr>
                <a:srgbClr val="394A58"/>
              </a:buClr>
              <a:buSzPts val="1650"/>
              <a:buChar char="•"/>
            </a:pPr>
            <a:r>
              <a:rPr b="1" lang="en-US" sz="1650">
                <a:solidFill>
                  <a:srgbClr val="394A58"/>
                </a:solidFill>
              </a:rPr>
              <a:t>Percent of typical Fall to Winter growth met: </a:t>
            </a:r>
            <a:r>
              <a:rPr lang="en-US" sz="1650">
                <a:solidFill>
                  <a:srgbClr val="394A58"/>
                </a:solidFill>
              </a:rPr>
              <a:t>students receive a winter growth target based on where they score in the Fall and the typical amount of growth made by similar students over 5 </a:t>
            </a:r>
            <a:r>
              <a:rPr lang="en-US" sz="1650">
                <a:solidFill>
                  <a:srgbClr val="394A58"/>
                </a:solidFill>
                <a:extLst>
                  <a:ext uri="http://customooxmlschemas.google.com/">
                    <go:slidesCustomData xmlns:go="http://customooxmlschemas.google.com/" textRoundtripDataId="8"/>
                  </a:ext>
                </a:extLst>
              </a:rPr>
              <a:t>months</a:t>
            </a:r>
            <a:endParaRPr sz="1650">
              <a:solidFill>
                <a:srgbClr val="394A58"/>
              </a:solidFill>
            </a:endParaRPr>
          </a:p>
          <a:p>
            <a:pPr indent="0" lvl="0" marL="457200" rtl="0" algn="l">
              <a:lnSpc>
                <a:spcPct val="100000"/>
              </a:lnSpc>
              <a:spcBef>
                <a:spcPts val="0"/>
              </a:spcBef>
              <a:spcAft>
                <a:spcPts val="0"/>
              </a:spcAft>
              <a:buSzPts val="1800"/>
              <a:buNone/>
            </a:pPr>
            <a:r>
              <a:t/>
            </a:r>
            <a:endParaRPr sz="1650">
              <a:solidFill>
                <a:srgbClr val="394A58"/>
              </a:solidFill>
            </a:endParaRPr>
          </a:p>
          <a:p>
            <a:pPr indent="0" lvl="0" marL="457200" rtl="0" algn="l">
              <a:lnSpc>
                <a:spcPct val="100000"/>
              </a:lnSpc>
              <a:spcBef>
                <a:spcPts val="0"/>
              </a:spcBef>
              <a:spcAft>
                <a:spcPts val="0"/>
              </a:spcAft>
              <a:buSzPts val="1800"/>
              <a:buNone/>
            </a:pPr>
            <a:r>
              <a:t/>
            </a:r>
            <a:endParaRPr sz="1650">
              <a:solidFill>
                <a:srgbClr val="394A58"/>
              </a:solidFill>
            </a:endParaRPr>
          </a:p>
          <a:p>
            <a:pPr indent="0" lvl="0" marL="457200" rtl="0" algn="l">
              <a:lnSpc>
                <a:spcPct val="100000"/>
              </a:lnSpc>
              <a:spcBef>
                <a:spcPts val="0"/>
              </a:spcBef>
              <a:spcAft>
                <a:spcPts val="0"/>
              </a:spcAft>
              <a:buSzPts val="1800"/>
              <a:buNone/>
            </a:pPr>
            <a:r>
              <a:t/>
            </a:r>
            <a:endParaRPr sz="1650">
              <a:solidFill>
                <a:srgbClr val="394A58"/>
              </a:solidFill>
            </a:endParaRPr>
          </a:p>
          <a:p>
            <a:pPr indent="0" lvl="0" marL="457200" rtl="0" algn="l">
              <a:lnSpc>
                <a:spcPct val="100000"/>
              </a:lnSpc>
              <a:spcBef>
                <a:spcPts val="0"/>
              </a:spcBef>
              <a:spcAft>
                <a:spcPts val="0"/>
              </a:spcAft>
              <a:buSzPts val="1800"/>
              <a:buNone/>
            </a:pPr>
            <a:r>
              <a:t/>
            </a:r>
            <a:endParaRPr sz="1650">
              <a:solidFill>
                <a:srgbClr val="394A58"/>
              </a:solidFill>
            </a:endParaRPr>
          </a:p>
          <a:p>
            <a:pPr indent="-333375" lvl="0" marL="457200" rtl="0" algn="l">
              <a:lnSpc>
                <a:spcPct val="100000"/>
              </a:lnSpc>
              <a:spcBef>
                <a:spcPts val="0"/>
              </a:spcBef>
              <a:spcAft>
                <a:spcPts val="0"/>
              </a:spcAft>
              <a:buClr>
                <a:srgbClr val="394A58"/>
              </a:buClr>
              <a:buSzPts val="1650"/>
              <a:buChar char="•"/>
            </a:pPr>
            <a:r>
              <a:rPr b="1" lang="en-US" sz="1650">
                <a:solidFill>
                  <a:srgbClr val="394A58"/>
                </a:solidFill>
              </a:rPr>
              <a:t>On-track for NJSLA proficiency:</a:t>
            </a:r>
            <a:r>
              <a:rPr lang="en-US" sz="1650">
                <a:solidFill>
                  <a:srgbClr val="394A58"/>
                </a:solidFill>
              </a:rPr>
              <a:t> utilizing a linking study from NWEA, we examined the percent of sample students whose Fall and Winter NWEA MAP scores put them on-track to earning NJSLA proficiency in Spring 2021</a:t>
            </a:r>
            <a:endParaRPr sz="1650">
              <a:solidFill>
                <a:srgbClr val="394A58"/>
              </a:solidFill>
            </a:endParaRPr>
          </a:p>
          <a:p>
            <a:pPr indent="0" lvl="0" marL="457200" rtl="0" algn="l">
              <a:lnSpc>
                <a:spcPct val="100000"/>
              </a:lnSpc>
              <a:spcBef>
                <a:spcPts val="0"/>
              </a:spcBef>
              <a:spcAft>
                <a:spcPts val="0"/>
              </a:spcAft>
              <a:buSzPts val="1800"/>
              <a:buNone/>
            </a:pPr>
            <a:r>
              <a:t/>
            </a:r>
            <a:endParaRPr sz="1650">
              <a:solidFill>
                <a:srgbClr val="394A58"/>
              </a:solidFill>
            </a:endParaRPr>
          </a:p>
          <a:p>
            <a:pPr indent="-333375" lvl="0" marL="457200" rtl="0" algn="l">
              <a:lnSpc>
                <a:spcPct val="100000"/>
              </a:lnSpc>
              <a:spcBef>
                <a:spcPts val="0"/>
              </a:spcBef>
              <a:spcAft>
                <a:spcPts val="0"/>
              </a:spcAft>
              <a:buClr>
                <a:srgbClr val="394A58"/>
              </a:buClr>
              <a:buSzPts val="1650"/>
              <a:buChar char="•"/>
            </a:pPr>
            <a:r>
              <a:rPr b="1" lang="en-US" sz="1650">
                <a:solidFill>
                  <a:srgbClr val="394A58"/>
                </a:solidFill>
              </a:rPr>
              <a:t>Average national percentile rank changes:</a:t>
            </a:r>
            <a:r>
              <a:rPr lang="en-US" sz="1650">
                <a:solidFill>
                  <a:srgbClr val="394A58"/>
                </a:solidFill>
              </a:rPr>
              <a:t> Fall national studies focused on change in average percentile rank from last year to this year — essentially, they compare how Fall scores would have ranked in the pre-COVID 2019-20 school year; we also analyze changes in percentile rank for key student </a:t>
            </a:r>
            <a:r>
              <a:rPr lang="en-US" sz="1650">
                <a:solidFill>
                  <a:srgbClr val="394A58"/>
                </a:solidFill>
                <a:extLst>
                  <a:ext uri="http://customooxmlschemas.google.com/">
                    <go:slidesCustomData xmlns:go="http://customooxmlschemas.google.com/" textRoundtripDataId="9"/>
                  </a:ext>
                </a:extLst>
              </a:rPr>
              <a:t>groups</a:t>
            </a:r>
            <a:endParaRPr b="1" sz="1650">
              <a:solidFill>
                <a:srgbClr val="3C4043"/>
              </a:solidFill>
            </a:endParaRPr>
          </a:p>
        </p:txBody>
      </p:sp>
      <p:sp>
        <p:nvSpPr>
          <p:cNvPr id="349" name="Google Shape;349;gc973598f46_9_39"/>
          <p:cNvSpPr txBox="1"/>
          <p:nvPr>
            <p:ph idx="12" type="sldNum"/>
          </p:nvPr>
        </p:nvSpPr>
        <p:spPr>
          <a:xfrm>
            <a:off x="6921675" y="6356351"/>
            <a:ext cx="20574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900"/>
              <a:buFont typeface="Arial"/>
              <a:buNone/>
            </a:pPr>
            <a:fld id="{00000000-1234-1234-1234-123412341234}" type="slidenum">
              <a:rPr lang="en-US" sz="1650">
                <a:latin typeface="Georgia"/>
                <a:ea typeface="Georgia"/>
                <a:cs typeface="Georgia"/>
                <a:sym typeface="Georgia"/>
              </a:rPr>
              <a:t>‹#›</a:t>
            </a:fld>
            <a:endParaRPr sz="1650">
              <a:latin typeface="Georgia"/>
              <a:ea typeface="Georgia"/>
              <a:cs typeface="Georgia"/>
              <a:sym typeface="Georgia"/>
            </a:endParaRPr>
          </a:p>
        </p:txBody>
      </p:sp>
      <p:pic>
        <p:nvPicPr>
          <p:cNvPr id="350" name="Google Shape;350;gc973598f46_9_39"/>
          <p:cNvPicPr preferRelativeResize="0"/>
          <p:nvPr/>
        </p:nvPicPr>
        <p:blipFill rotWithShape="1">
          <a:blip r:embed="rId3">
            <a:alphaModFix/>
          </a:blip>
          <a:srcRect b="0" l="0" r="0" t="0"/>
          <a:stretch/>
        </p:blipFill>
        <p:spPr>
          <a:xfrm>
            <a:off x="107550" y="6087605"/>
            <a:ext cx="2057402" cy="633846"/>
          </a:xfrm>
          <a:prstGeom prst="rect">
            <a:avLst/>
          </a:prstGeom>
          <a:noFill/>
          <a:ln>
            <a:noFill/>
          </a:ln>
        </p:spPr>
      </p:pic>
      <p:sp>
        <p:nvSpPr>
          <p:cNvPr id="351" name="Google Shape;351;gc973598f46_9_39"/>
          <p:cNvSpPr txBox="1"/>
          <p:nvPr/>
        </p:nvSpPr>
        <p:spPr>
          <a:xfrm>
            <a:off x="1083154" y="2864222"/>
            <a:ext cx="30000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394A58"/>
                </a:solidFill>
                <a:latin typeface="Georgia"/>
                <a:ea typeface="Georgia"/>
                <a:cs typeface="Georgia"/>
                <a:sym typeface="Georgia"/>
              </a:rPr>
              <a:t>Fall 2020</a:t>
            </a:r>
            <a:endParaRPr b="0" i="0" sz="1400" u="none" cap="none" strike="noStrike">
              <a:solidFill>
                <a:srgbClr val="000000"/>
              </a:solidFill>
              <a:latin typeface="Arial"/>
              <a:ea typeface="Arial"/>
              <a:cs typeface="Arial"/>
              <a:sym typeface="Arial"/>
            </a:endParaRPr>
          </a:p>
        </p:txBody>
      </p:sp>
      <p:sp>
        <p:nvSpPr>
          <p:cNvPr id="352" name="Google Shape;352;gc973598f46_9_39"/>
          <p:cNvSpPr txBox="1"/>
          <p:nvPr/>
        </p:nvSpPr>
        <p:spPr>
          <a:xfrm>
            <a:off x="5365104" y="2864222"/>
            <a:ext cx="3000000" cy="4311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394A58"/>
                </a:solidFill>
                <a:latin typeface="Georgia"/>
                <a:ea typeface="Georgia"/>
                <a:cs typeface="Georgia"/>
                <a:sym typeface="Georgia"/>
              </a:rPr>
              <a:t>Winter 2020</a:t>
            </a:r>
            <a:endParaRPr b="0" i="0" sz="1400" u="none" cap="none" strike="noStrike">
              <a:solidFill>
                <a:srgbClr val="000000"/>
              </a:solidFill>
              <a:latin typeface="Arial"/>
              <a:ea typeface="Arial"/>
              <a:cs typeface="Arial"/>
              <a:sym typeface="Arial"/>
            </a:endParaRPr>
          </a:p>
        </p:txBody>
      </p:sp>
      <p:pic>
        <p:nvPicPr>
          <p:cNvPr id="353" name="Google Shape;353;gc973598f46_9_39"/>
          <p:cNvPicPr preferRelativeResize="0"/>
          <p:nvPr/>
        </p:nvPicPr>
        <p:blipFill rotWithShape="1">
          <a:blip r:embed="rId4">
            <a:alphaModFix/>
          </a:blip>
          <a:srcRect b="0" l="0" r="0" t="0"/>
          <a:stretch/>
        </p:blipFill>
        <p:spPr>
          <a:xfrm>
            <a:off x="1083150" y="2619225"/>
            <a:ext cx="7281951" cy="245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pic>
        <p:nvPicPr>
          <p:cNvPr id="358" name="Google Shape;358;gc973598f46_9_69"/>
          <p:cNvPicPr preferRelativeResize="0"/>
          <p:nvPr/>
        </p:nvPicPr>
        <p:blipFill rotWithShape="1">
          <a:blip r:embed="rId3">
            <a:alphaModFix amt="15000"/>
          </a:blip>
          <a:srcRect b="0" l="3813" r="7297" t="0"/>
          <a:stretch/>
        </p:blipFill>
        <p:spPr>
          <a:xfrm>
            <a:off x="0" y="0"/>
            <a:ext cx="9143999" cy="6858003"/>
          </a:xfrm>
          <a:prstGeom prst="rect">
            <a:avLst/>
          </a:prstGeom>
          <a:noFill/>
          <a:ln>
            <a:noFill/>
          </a:ln>
        </p:spPr>
      </p:pic>
      <p:sp>
        <p:nvSpPr>
          <p:cNvPr id="359" name="Google Shape;359;gc973598f46_9_69"/>
          <p:cNvSpPr txBox="1"/>
          <p:nvPr>
            <p:ph type="ctrTitle"/>
          </p:nvPr>
        </p:nvSpPr>
        <p:spPr>
          <a:xfrm>
            <a:off x="338000" y="1800148"/>
            <a:ext cx="7772400" cy="3257700"/>
          </a:xfrm>
          <a:prstGeom prst="rect">
            <a:avLst/>
          </a:prstGeom>
          <a:noFill/>
          <a:ln>
            <a:noFill/>
          </a:ln>
        </p:spPr>
        <p:txBody>
          <a:bodyPr anchorCtr="0" anchor="ctr" bIns="45700" lIns="91425" spcFirstLastPara="1" rIns="91425" wrap="square" tIns="45700">
            <a:normAutofit/>
          </a:bodyPr>
          <a:lstStyle/>
          <a:p>
            <a:pPr indent="0" lvl="0" marL="0" rtl="0" algn="l">
              <a:lnSpc>
                <a:spcPct val="93750"/>
              </a:lnSpc>
              <a:spcBef>
                <a:spcPts val="0"/>
              </a:spcBef>
              <a:spcAft>
                <a:spcPts val="0"/>
              </a:spcAft>
              <a:buClr>
                <a:schemeClr val="lt1"/>
              </a:buClr>
              <a:buSzPts val="9600"/>
              <a:buFont typeface="Helvetica Neue"/>
              <a:buNone/>
            </a:pPr>
            <a:r>
              <a:rPr lang="en-US" sz="4050">
                <a:latin typeface="Georgia"/>
                <a:ea typeface="Georgia"/>
                <a:cs typeface="Georgia"/>
                <a:sym typeface="Georgia"/>
              </a:rPr>
              <a:t>COVID Academic </a:t>
            </a:r>
            <a:r>
              <a:rPr lang="en-US" sz="4050">
                <a:latin typeface="Georgia"/>
                <a:ea typeface="Georgia"/>
                <a:cs typeface="Georgia"/>
                <a:sym typeface="Georgia"/>
                <a:extLst>
                  <a:ext uri="http://customooxmlschemas.google.com/">
                    <go:slidesCustomData xmlns:go="http://customooxmlschemas.google.com/" textRoundtripDataId="10"/>
                  </a:ext>
                </a:extLst>
              </a:rPr>
              <a:t>Slide</a:t>
            </a:r>
            <a:r>
              <a:rPr lang="en-US" sz="4050">
                <a:latin typeface="Georgia"/>
                <a:ea typeface="Georgia"/>
                <a:cs typeface="Georgia"/>
                <a:sym typeface="Georgia"/>
              </a:rPr>
              <a:t> Results</a:t>
            </a:r>
            <a:endParaRPr sz="4050">
              <a:latin typeface="Georgia"/>
              <a:ea typeface="Georgia"/>
              <a:cs typeface="Georgia"/>
              <a:sym typeface="Georgia"/>
            </a:endParaRPr>
          </a:p>
        </p:txBody>
      </p:sp>
      <p:pic>
        <p:nvPicPr>
          <p:cNvPr id="360" name="Google Shape;360;gc973598f46_9_69"/>
          <p:cNvPicPr preferRelativeResize="0"/>
          <p:nvPr/>
        </p:nvPicPr>
        <p:blipFill rotWithShape="1">
          <a:blip r:embed="rId4">
            <a:alphaModFix/>
          </a:blip>
          <a:srcRect b="0" l="0" r="0" t="0"/>
          <a:stretch/>
        </p:blipFill>
        <p:spPr>
          <a:xfrm>
            <a:off x="107250" y="6098200"/>
            <a:ext cx="2057373" cy="6338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gc9a50ae181_0_434"/>
          <p:cNvSpPr txBox="1"/>
          <p:nvPr>
            <p:ph idx="1" type="subTitle"/>
          </p:nvPr>
        </p:nvSpPr>
        <p:spPr>
          <a:xfrm>
            <a:off x="514050" y="2340569"/>
            <a:ext cx="4820100" cy="3629700"/>
          </a:xfrm>
          <a:prstGeom prst="rect">
            <a:avLst/>
          </a:prstGeom>
          <a:noFill/>
          <a:ln>
            <a:noFill/>
          </a:ln>
        </p:spPr>
        <p:txBody>
          <a:bodyPr anchorCtr="0" anchor="t" bIns="45700" lIns="91425" spcFirstLastPara="1" rIns="91425" wrap="square" tIns="45700">
            <a:noAutofit/>
          </a:bodyPr>
          <a:lstStyle/>
          <a:p>
            <a:pPr indent="-333375" lvl="0" marL="457200" rtl="0" algn="l">
              <a:lnSpc>
                <a:spcPct val="100000"/>
              </a:lnSpc>
              <a:spcBef>
                <a:spcPts val="0"/>
              </a:spcBef>
              <a:spcAft>
                <a:spcPts val="0"/>
              </a:spcAft>
              <a:buClr>
                <a:srgbClr val="394A58"/>
              </a:buClr>
              <a:buSzPts val="1650"/>
              <a:buChar char="●"/>
            </a:pPr>
            <a:r>
              <a:rPr lang="en-US" sz="1650" u="sng">
                <a:solidFill>
                  <a:srgbClr val="394A58"/>
                </a:solidFill>
              </a:rPr>
              <a:t>Actual </a:t>
            </a:r>
            <a:r>
              <a:rPr lang="en-US" sz="1650" u="sng">
                <a:solidFill>
                  <a:srgbClr val="394A58"/>
                </a:solidFill>
              </a:rPr>
              <a:t>Spring 2019 NJSLA</a:t>
            </a:r>
            <a:r>
              <a:rPr lang="en-US" sz="1650">
                <a:solidFill>
                  <a:srgbClr val="394A58"/>
                </a:solidFill>
              </a:rPr>
              <a:t>:</a:t>
            </a:r>
            <a:endParaRPr sz="1650">
              <a:solidFill>
                <a:srgbClr val="394A58"/>
              </a:solidFill>
            </a:endParaRPr>
          </a:p>
          <a:p>
            <a:pPr indent="-333375" lvl="1" marL="914400" rtl="0" algn="l">
              <a:lnSpc>
                <a:spcPct val="100000"/>
              </a:lnSpc>
              <a:spcBef>
                <a:spcPts val="0"/>
              </a:spcBef>
              <a:spcAft>
                <a:spcPts val="0"/>
              </a:spcAft>
              <a:buClr>
                <a:srgbClr val="394A58"/>
              </a:buClr>
              <a:buSzPts val="1650"/>
              <a:buChar char="○"/>
            </a:pPr>
            <a:r>
              <a:rPr lang="en-US" sz="1650">
                <a:solidFill>
                  <a:srgbClr val="394A58"/>
                </a:solidFill>
              </a:rPr>
              <a:t>58% of students were proficient in ELA</a:t>
            </a:r>
            <a:endParaRPr sz="1650">
              <a:solidFill>
                <a:srgbClr val="394A58"/>
              </a:solidFill>
            </a:endParaRPr>
          </a:p>
          <a:p>
            <a:pPr indent="-333375" lvl="1" marL="914400" rtl="0" algn="l">
              <a:lnSpc>
                <a:spcPct val="100000"/>
              </a:lnSpc>
              <a:spcBef>
                <a:spcPts val="0"/>
              </a:spcBef>
              <a:spcAft>
                <a:spcPts val="0"/>
              </a:spcAft>
              <a:buClr>
                <a:srgbClr val="394A58"/>
              </a:buClr>
              <a:buSzPts val="1650"/>
              <a:buChar char="○"/>
            </a:pPr>
            <a:r>
              <a:rPr lang="en-US" sz="1650">
                <a:solidFill>
                  <a:srgbClr val="394A58"/>
                </a:solidFill>
              </a:rPr>
              <a:t>45% of students were proficient in Math</a:t>
            </a:r>
            <a:endParaRPr sz="1650">
              <a:solidFill>
                <a:srgbClr val="394A58"/>
              </a:solidFill>
            </a:endParaRPr>
          </a:p>
          <a:p>
            <a:pPr indent="0" lvl="0" marL="1371600" rtl="0" algn="l">
              <a:lnSpc>
                <a:spcPct val="100000"/>
              </a:lnSpc>
              <a:spcBef>
                <a:spcPts val="0"/>
              </a:spcBef>
              <a:spcAft>
                <a:spcPts val="0"/>
              </a:spcAft>
              <a:buSzPts val="1500"/>
              <a:buNone/>
            </a:pPr>
            <a:r>
              <a:t/>
            </a:r>
            <a:endParaRPr sz="1650">
              <a:solidFill>
                <a:srgbClr val="394A58"/>
              </a:solidFill>
            </a:endParaRPr>
          </a:p>
          <a:p>
            <a:pPr indent="-333375" lvl="0" marL="457200" rtl="0" algn="l">
              <a:lnSpc>
                <a:spcPct val="100000"/>
              </a:lnSpc>
              <a:spcBef>
                <a:spcPts val="0"/>
              </a:spcBef>
              <a:spcAft>
                <a:spcPts val="0"/>
              </a:spcAft>
              <a:buClr>
                <a:srgbClr val="394A58"/>
              </a:buClr>
              <a:buSzPts val="1650"/>
              <a:buChar char="●"/>
            </a:pPr>
            <a:r>
              <a:rPr lang="en-US" sz="1650" u="sng">
                <a:solidFill>
                  <a:srgbClr val="394A58"/>
                </a:solidFill>
              </a:rPr>
              <a:t>Fall 2020</a:t>
            </a:r>
            <a:r>
              <a:rPr lang="en-US" sz="1650">
                <a:solidFill>
                  <a:srgbClr val="394A58"/>
                </a:solidFill>
              </a:rPr>
              <a:t>: </a:t>
            </a:r>
            <a:endParaRPr sz="1650">
              <a:solidFill>
                <a:srgbClr val="394A58"/>
              </a:solidFill>
            </a:endParaRPr>
          </a:p>
          <a:p>
            <a:pPr indent="-333375" lvl="1" marL="914400" rtl="0" algn="l">
              <a:lnSpc>
                <a:spcPct val="100000"/>
              </a:lnSpc>
              <a:spcBef>
                <a:spcPts val="0"/>
              </a:spcBef>
              <a:spcAft>
                <a:spcPts val="0"/>
              </a:spcAft>
              <a:buClr>
                <a:srgbClr val="394A58"/>
              </a:buClr>
              <a:buSzPts val="1650"/>
              <a:buChar char="○"/>
            </a:pPr>
            <a:r>
              <a:rPr lang="en-US" sz="1650">
                <a:solidFill>
                  <a:srgbClr val="394A58"/>
                </a:solidFill>
              </a:rPr>
              <a:t>only 39% of stud</a:t>
            </a:r>
            <a:r>
              <a:rPr lang="en-US" sz="1650">
                <a:solidFill>
                  <a:srgbClr val="394A58"/>
                </a:solidFill>
                <a:highlight>
                  <a:srgbClr val="FFFFFF"/>
                </a:highlight>
              </a:rPr>
              <a:t>ents estimated to be proficient in ELA </a:t>
            </a:r>
            <a:endParaRPr sz="1650">
              <a:solidFill>
                <a:srgbClr val="394A58"/>
              </a:solidFill>
              <a:highlight>
                <a:srgbClr val="FFFFFF"/>
              </a:highlight>
            </a:endParaRPr>
          </a:p>
          <a:p>
            <a:pPr indent="-333375" lvl="1" marL="914400" rtl="0" algn="l">
              <a:lnSpc>
                <a:spcPct val="100000"/>
              </a:lnSpc>
              <a:spcBef>
                <a:spcPts val="0"/>
              </a:spcBef>
              <a:spcAft>
                <a:spcPts val="0"/>
              </a:spcAft>
              <a:buClr>
                <a:srgbClr val="394A58"/>
              </a:buClr>
              <a:buSzPts val="1650"/>
              <a:buChar char="○"/>
            </a:pPr>
            <a:r>
              <a:rPr lang="en-US" sz="1650">
                <a:solidFill>
                  <a:srgbClr val="394A58"/>
                </a:solidFill>
                <a:highlight>
                  <a:srgbClr val="FFFFFF"/>
                </a:highlight>
              </a:rPr>
              <a:t>only 29% of students </a:t>
            </a:r>
            <a:r>
              <a:rPr lang="en-US" sz="1650">
                <a:solidFill>
                  <a:srgbClr val="394A58"/>
                </a:solidFill>
                <a:highlight>
                  <a:srgbClr val="FFFFFF"/>
                </a:highlight>
              </a:rPr>
              <a:t>estimated</a:t>
            </a:r>
            <a:r>
              <a:rPr lang="en-US" sz="1650">
                <a:solidFill>
                  <a:srgbClr val="394A58"/>
                </a:solidFill>
                <a:highlight>
                  <a:srgbClr val="FFFFFF"/>
                </a:highlight>
              </a:rPr>
              <a:t> to be proficient in Math</a:t>
            </a:r>
            <a:endParaRPr sz="1650">
              <a:solidFill>
                <a:srgbClr val="394A58"/>
              </a:solidFill>
              <a:highlight>
                <a:srgbClr val="FFFFFF"/>
              </a:highlight>
            </a:endParaRPr>
          </a:p>
          <a:p>
            <a:pPr indent="0" lvl="0" marL="1371600" rtl="0" algn="l">
              <a:lnSpc>
                <a:spcPct val="100000"/>
              </a:lnSpc>
              <a:spcBef>
                <a:spcPts val="0"/>
              </a:spcBef>
              <a:spcAft>
                <a:spcPts val="0"/>
              </a:spcAft>
              <a:buSzPts val="1500"/>
              <a:buNone/>
            </a:pPr>
            <a:r>
              <a:t/>
            </a:r>
            <a:endParaRPr sz="1650">
              <a:solidFill>
                <a:srgbClr val="394A58"/>
              </a:solidFill>
              <a:highlight>
                <a:srgbClr val="FFFFFF"/>
              </a:highlight>
            </a:endParaRPr>
          </a:p>
          <a:p>
            <a:pPr indent="-333375" lvl="0" marL="457200" rtl="0" algn="l">
              <a:lnSpc>
                <a:spcPct val="100000"/>
              </a:lnSpc>
              <a:spcBef>
                <a:spcPts val="0"/>
              </a:spcBef>
              <a:spcAft>
                <a:spcPts val="0"/>
              </a:spcAft>
              <a:buClr>
                <a:srgbClr val="394A58"/>
              </a:buClr>
              <a:buSzPts val="1650"/>
              <a:buChar char="●"/>
            </a:pPr>
            <a:r>
              <a:rPr b="1" lang="en-US" sz="1650" u="sng">
                <a:solidFill>
                  <a:srgbClr val="394A58"/>
                </a:solidFill>
                <a:highlight>
                  <a:srgbClr val="FFFFFF"/>
                </a:highlight>
              </a:rPr>
              <a:t>Spring 2019-Fall 2020 COVID Slide:</a:t>
            </a:r>
            <a:endParaRPr b="1" sz="1650" u="sng">
              <a:solidFill>
                <a:srgbClr val="394A58"/>
              </a:solidFill>
              <a:highlight>
                <a:srgbClr val="FFFFFF"/>
              </a:highlight>
            </a:endParaRPr>
          </a:p>
          <a:p>
            <a:pPr indent="-333375" lvl="1" marL="914400" rtl="0" algn="l">
              <a:lnSpc>
                <a:spcPct val="100000"/>
              </a:lnSpc>
              <a:spcBef>
                <a:spcPts val="0"/>
              </a:spcBef>
              <a:spcAft>
                <a:spcPts val="0"/>
              </a:spcAft>
              <a:buClr>
                <a:srgbClr val="394A58"/>
              </a:buClr>
              <a:buSzPts val="1650"/>
              <a:buChar char="○"/>
            </a:pPr>
            <a:r>
              <a:rPr b="1" lang="en-US" sz="1650">
                <a:solidFill>
                  <a:srgbClr val="394A58"/>
                </a:solidFill>
                <a:highlight>
                  <a:srgbClr val="FFFFFF"/>
                </a:highlight>
              </a:rPr>
              <a:t>a drop of </a:t>
            </a:r>
            <a:r>
              <a:rPr b="1" lang="en-US" sz="1650">
                <a:solidFill>
                  <a:srgbClr val="394A58"/>
                </a:solidFill>
                <a:highlight>
                  <a:srgbClr val="FFFFFF"/>
                </a:highlight>
                <a:extLst>
                  <a:ext uri="http://customooxmlschemas.google.com/">
                    <go:slidesCustomData xmlns:go="http://customooxmlschemas.google.com/" textRoundtripDataId="11"/>
                  </a:ext>
                </a:extLst>
              </a:rPr>
              <a:t>19</a:t>
            </a:r>
            <a:r>
              <a:rPr b="1" lang="en-US" sz="1650">
                <a:solidFill>
                  <a:srgbClr val="394A58"/>
                </a:solidFill>
                <a:highlight>
                  <a:srgbClr val="FFFFFF"/>
                </a:highlight>
              </a:rPr>
              <a:t> percentile points in ELA </a:t>
            </a:r>
            <a:r>
              <a:rPr lang="en-US" sz="1650">
                <a:solidFill>
                  <a:srgbClr val="394A58"/>
                </a:solidFill>
                <a:highlight>
                  <a:srgbClr val="FFFFFF"/>
                </a:highlight>
              </a:rPr>
              <a:t>estimated </a:t>
            </a:r>
            <a:r>
              <a:rPr lang="en-US" sz="1650">
                <a:solidFill>
                  <a:srgbClr val="394A58"/>
                </a:solidFill>
                <a:highlight>
                  <a:srgbClr val="FFFFFF"/>
                </a:highlight>
              </a:rPr>
              <a:t>proficiency </a:t>
            </a:r>
            <a:endParaRPr sz="1650">
              <a:solidFill>
                <a:srgbClr val="394A58"/>
              </a:solidFill>
              <a:highlight>
                <a:srgbClr val="FFFFFF"/>
              </a:highlight>
            </a:endParaRPr>
          </a:p>
          <a:p>
            <a:pPr indent="-333375" lvl="1" marL="914400" rtl="0" algn="l">
              <a:lnSpc>
                <a:spcPct val="100000"/>
              </a:lnSpc>
              <a:spcBef>
                <a:spcPts val="0"/>
              </a:spcBef>
              <a:spcAft>
                <a:spcPts val="0"/>
              </a:spcAft>
              <a:buClr>
                <a:srgbClr val="394A58"/>
              </a:buClr>
              <a:buSzPts val="1650"/>
              <a:buChar char="○"/>
            </a:pPr>
            <a:r>
              <a:rPr b="1" lang="en-US" sz="1650">
                <a:solidFill>
                  <a:srgbClr val="394A58"/>
                </a:solidFill>
                <a:highlight>
                  <a:srgbClr val="FFFFFF"/>
                </a:highlight>
              </a:rPr>
              <a:t>a drop of 16 percentile points in </a:t>
            </a:r>
            <a:r>
              <a:rPr b="1" lang="en-US" sz="1650">
                <a:solidFill>
                  <a:srgbClr val="394A58"/>
                </a:solidFill>
                <a:highlight>
                  <a:srgbClr val="FFFFFF"/>
                </a:highlight>
                <a:extLst>
                  <a:ext uri="http://customooxmlschemas.google.com/">
                    <go:slidesCustomData xmlns:go="http://customooxmlschemas.google.com/" textRoundtripDataId="12"/>
                  </a:ext>
                </a:extLst>
              </a:rPr>
              <a:t>Math</a:t>
            </a:r>
            <a:r>
              <a:rPr b="1" lang="en-US" sz="1650">
                <a:solidFill>
                  <a:srgbClr val="394A58"/>
                </a:solidFill>
                <a:highlight>
                  <a:srgbClr val="FFFFFF"/>
                </a:highlight>
              </a:rPr>
              <a:t> </a:t>
            </a:r>
            <a:r>
              <a:rPr lang="en-US" sz="1650">
                <a:solidFill>
                  <a:srgbClr val="394A58"/>
                </a:solidFill>
                <a:highlight>
                  <a:srgbClr val="FFFFFF"/>
                </a:highlight>
              </a:rPr>
              <a:t>estimated</a:t>
            </a:r>
            <a:r>
              <a:rPr lang="en-US" sz="1650">
                <a:solidFill>
                  <a:srgbClr val="394A58"/>
                </a:solidFill>
                <a:highlight>
                  <a:srgbClr val="FFFFFF"/>
                </a:highlight>
              </a:rPr>
              <a:t> proficiency</a:t>
            </a:r>
            <a:endParaRPr sz="1650">
              <a:solidFill>
                <a:srgbClr val="394A58"/>
              </a:solidFill>
              <a:highlight>
                <a:srgbClr val="FFFFFF"/>
              </a:highlight>
            </a:endParaRPr>
          </a:p>
        </p:txBody>
      </p:sp>
      <p:sp>
        <p:nvSpPr>
          <p:cNvPr id="366" name="Google Shape;366;gc9a50ae181_0_434"/>
          <p:cNvSpPr/>
          <p:nvPr/>
        </p:nvSpPr>
        <p:spPr>
          <a:xfrm>
            <a:off x="3171482" y="6333118"/>
            <a:ext cx="5934000" cy="2925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394A58"/>
              </a:buClr>
              <a:buSzPts val="1300"/>
              <a:buFont typeface="Georgia"/>
              <a:buNone/>
            </a:pPr>
            <a:r>
              <a:t/>
            </a:r>
            <a:endParaRPr b="0" i="0" sz="1400" u="none" cap="none" strike="noStrike">
              <a:solidFill>
                <a:srgbClr val="000000"/>
              </a:solidFill>
              <a:latin typeface="Arial"/>
              <a:ea typeface="Arial"/>
              <a:cs typeface="Arial"/>
              <a:sym typeface="Arial"/>
            </a:endParaRPr>
          </a:p>
        </p:txBody>
      </p:sp>
      <p:sp>
        <p:nvSpPr>
          <p:cNvPr id="367" name="Google Shape;367;gc9a50ae181_0_434"/>
          <p:cNvSpPr txBox="1"/>
          <p:nvPr/>
        </p:nvSpPr>
        <p:spPr>
          <a:xfrm>
            <a:off x="514050" y="1102514"/>
            <a:ext cx="8280900" cy="1192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94A58"/>
              </a:solidFill>
              <a:latin typeface="Georgia"/>
              <a:ea typeface="Georgia"/>
              <a:cs typeface="Georgia"/>
              <a:sym typeface="Georgia"/>
            </a:endParaRPr>
          </a:p>
          <a:p>
            <a:pPr indent="-333375" lvl="0" marL="457200" marR="0" rtl="0" algn="l">
              <a:lnSpc>
                <a:spcPct val="100000"/>
              </a:lnSpc>
              <a:spcBef>
                <a:spcPts val="0"/>
              </a:spcBef>
              <a:spcAft>
                <a:spcPts val="0"/>
              </a:spcAft>
              <a:buClr>
                <a:srgbClr val="394A58"/>
              </a:buClr>
              <a:buSzPts val="1650"/>
              <a:buFont typeface="Georgia"/>
              <a:buChar char="●"/>
            </a:pPr>
            <a:r>
              <a:rPr b="0" i="0" lang="en-US" sz="1650" u="none" cap="none" strike="noStrike">
                <a:solidFill>
                  <a:srgbClr val="394A58"/>
                </a:solidFill>
                <a:latin typeface="Georgia"/>
                <a:ea typeface="Georgia"/>
                <a:cs typeface="Georgia"/>
                <a:sym typeface="Georgia"/>
              </a:rPr>
              <a:t>Using the achievement data collected in this study,</a:t>
            </a:r>
            <a:r>
              <a:rPr lang="en-US" sz="1650">
                <a:solidFill>
                  <a:srgbClr val="394A58"/>
                </a:solidFill>
                <a:latin typeface="Georgia"/>
                <a:ea typeface="Georgia"/>
                <a:cs typeface="Georgia"/>
                <a:sym typeface="Georgia"/>
              </a:rPr>
              <a:t> and consistent with other national studies, </a:t>
            </a:r>
            <a:r>
              <a:rPr b="0" i="0" lang="en-US" sz="1650" u="none" cap="none" strike="noStrike">
                <a:solidFill>
                  <a:srgbClr val="394A58"/>
                </a:solidFill>
                <a:latin typeface="Georgia"/>
                <a:ea typeface="Georgia"/>
                <a:cs typeface="Georgia"/>
                <a:sym typeface="Georgia"/>
              </a:rPr>
              <a:t>we know that students in Fall 2020 were already facing significant declines in</a:t>
            </a:r>
            <a:r>
              <a:rPr lang="en-US" sz="1650">
                <a:solidFill>
                  <a:srgbClr val="394A58"/>
                </a:solidFill>
                <a:latin typeface="Georgia"/>
                <a:ea typeface="Georgia"/>
                <a:cs typeface="Georgia"/>
                <a:sym typeface="Georgia"/>
              </a:rPr>
              <a:t> </a:t>
            </a:r>
            <a:r>
              <a:rPr b="0" i="0" lang="en-US" sz="1650" u="none" cap="none" strike="noStrike">
                <a:solidFill>
                  <a:srgbClr val="394A58"/>
                </a:solidFill>
                <a:latin typeface="Georgia"/>
                <a:ea typeface="Georgia"/>
                <a:cs typeface="Georgia"/>
                <a:sym typeface="Georgia"/>
              </a:rPr>
              <a:t>their academic performance</a:t>
            </a:r>
            <a:endParaRPr b="0" i="0" sz="1650" u="none" cap="none" strike="noStrike">
              <a:solidFill>
                <a:srgbClr val="000000"/>
              </a:solidFill>
              <a:latin typeface="Georgia"/>
              <a:ea typeface="Georgia"/>
              <a:cs typeface="Georgia"/>
              <a:sym typeface="Georgia"/>
            </a:endParaRPr>
          </a:p>
        </p:txBody>
      </p:sp>
      <p:sp>
        <p:nvSpPr>
          <p:cNvPr id="368" name="Google Shape;368;gc9a50ae181_0_434"/>
          <p:cNvSpPr txBox="1"/>
          <p:nvPr>
            <p:ph idx="4294967295" type="title"/>
          </p:nvPr>
        </p:nvSpPr>
        <p:spPr>
          <a:xfrm>
            <a:off x="628650" y="252027"/>
            <a:ext cx="7886700" cy="13257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rgbClr val="4C817B"/>
              </a:buClr>
              <a:buSzPts val="2400"/>
              <a:buFont typeface="Georgia"/>
              <a:buNone/>
            </a:pPr>
            <a:r>
              <a:rPr lang="en-US" sz="2050"/>
              <a:t>A majority of NJ’s students started the 2020-21 school year significantly behind due to the </a:t>
            </a:r>
            <a:r>
              <a:rPr lang="en-US" sz="2050">
                <a:extLst>
                  <a:ext uri="http://customooxmlschemas.google.com/">
                    <go:slidesCustomData xmlns:go="http://customooxmlschemas.google.com/" textRoundtripDataId="13"/>
                  </a:ext>
                </a:extLst>
              </a:rPr>
              <a:t>COVID</a:t>
            </a:r>
            <a:r>
              <a:rPr lang="en-US" sz="2050"/>
              <a:t> slide</a:t>
            </a:r>
            <a:endParaRPr sz="2050"/>
          </a:p>
        </p:txBody>
      </p:sp>
      <p:sp>
        <p:nvSpPr>
          <p:cNvPr id="369" name="Google Shape;369;gc9a50ae181_0_434"/>
          <p:cNvSpPr txBox="1"/>
          <p:nvPr>
            <p:ph idx="12" type="sldNum"/>
          </p:nvPr>
        </p:nvSpPr>
        <p:spPr>
          <a:xfrm>
            <a:off x="6921675" y="6356351"/>
            <a:ext cx="20574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000000"/>
              </a:buClr>
              <a:buSzPts val="900"/>
              <a:buFont typeface="Arial"/>
              <a:buNone/>
            </a:pPr>
            <a:fld id="{00000000-1234-1234-1234-123412341234}" type="slidenum">
              <a:rPr lang="en-US" sz="1650">
                <a:solidFill>
                  <a:srgbClr val="888888"/>
                </a:solidFill>
                <a:latin typeface="Georgia"/>
                <a:ea typeface="Georgia"/>
                <a:cs typeface="Georgia"/>
                <a:sym typeface="Georgia"/>
              </a:rPr>
              <a:t>‹#›</a:t>
            </a:fld>
            <a:endParaRPr sz="1650">
              <a:solidFill>
                <a:srgbClr val="888888"/>
              </a:solidFill>
              <a:latin typeface="Georgia"/>
              <a:ea typeface="Georgia"/>
              <a:cs typeface="Georgia"/>
              <a:sym typeface="Georgia"/>
            </a:endParaRPr>
          </a:p>
        </p:txBody>
      </p:sp>
      <p:pic>
        <p:nvPicPr>
          <p:cNvPr id="370" name="Google Shape;370;gc9a50ae181_0_434"/>
          <p:cNvPicPr preferRelativeResize="0"/>
          <p:nvPr/>
        </p:nvPicPr>
        <p:blipFill rotWithShape="1">
          <a:blip r:embed="rId3">
            <a:alphaModFix/>
          </a:blip>
          <a:srcRect b="0" l="0" r="0" t="0"/>
          <a:stretch/>
        </p:blipFill>
        <p:spPr>
          <a:xfrm>
            <a:off x="85150" y="6087605"/>
            <a:ext cx="2057402" cy="633846"/>
          </a:xfrm>
          <a:prstGeom prst="rect">
            <a:avLst/>
          </a:prstGeom>
          <a:noFill/>
          <a:ln>
            <a:noFill/>
          </a:ln>
        </p:spPr>
      </p:pic>
      <p:pic>
        <p:nvPicPr>
          <p:cNvPr id="371" name="Google Shape;371;gc9a50ae181_0_434"/>
          <p:cNvPicPr preferRelativeResize="0"/>
          <p:nvPr/>
        </p:nvPicPr>
        <p:blipFill>
          <a:blip r:embed="rId4">
            <a:alphaModFix/>
          </a:blip>
          <a:stretch>
            <a:fillRect/>
          </a:stretch>
        </p:blipFill>
        <p:spPr>
          <a:xfrm>
            <a:off x="5334152" y="3152552"/>
            <a:ext cx="3181200" cy="266358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gc9a50ae181_0_445"/>
          <p:cNvSpPr txBox="1"/>
          <p:nvPr>
            <p:ph idx="1" type="body"/>
          </p:nvPr>
        </p:nvSpPr>
        <p:spPr>
          <a:xfrm>
            <a:off x="628650" y="1592150"/>
            <a:ext cx="4624200" cy="3507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350"/>
              <a:buNone/>
            </a:pPr>
            <a:r>
              <a:rPr lang="en-US" sz="1450">
                <a:solidFill>
                  <a:srgbClr val="394A58"/>
                </a:solidFill>
                <a:extLst>
                  <a:ext uri="http://customooxmlschemas.google.com/">
                    <go:slidesCustomData xmlns:go="http://customooxmlschemas.google.com/" textRoundtripDataId="14"/>
                  </a:ext>
                </a:extLst>
              </a:rPr>
              <a:t>Using MAP and iREADY assessments, s</a:t>
            </a:r>
            <a:r>
              <a:rPr lang="en-US" sz="1450">
                <a:solidFill>
                  <a:srgbClr val="394A58"/>
                </a:solidFill>
                <a:latin typeface="Georgia"/>
                <a:ea typeface="Georgia"/>
                <a:cs typeface="Georgia"/>
                <a:sym typeface="Georgia"/>
                <a:extLst>
                  <a:ext uri="http://customooxmlschemas.google.com/">
                    <go:slidesCustomData xmlns:go="http://customooxmlschemas.google.com/" textRoundtripDataId="15"/>
                  </a:ext>
                </a:extLst>
              </a:rPr>
              <a:t>tudents receive a winter growth target based on where they score in the fall and the typical amount</a:t>
            </a:r>
            <a:br>
              <a:rPr lang="en-US" sz="1450">
                <a:solidFill>
                  <a:srgbClr val="394A58"/>
                </a:solidFill>
                <a:extLst>
                  <a:ext uri="http://customooxmlschemas.google.com/">
                    <go:slidesCustomData xmlns:go="http://customooxmlschemas.google.com/" textRoundtripDataId="16"/>
                  </a:ext>
                </a:extLst>
              </a:rPr>
            </a:br>
            <a:r>
              <a:rPr lang="en-US" sz="1450">
                <a:solidFill>
                  <a:srgbClr val="394A58"/>
                </a:solidFill>
                <a:latin typeface="Georgia"/>
                <a:ea typeface="Georgia"/>
                <a:cs typeface="Georgia"/>
                <a:sym typeface="Georgia"/>
                <a:extLst>
                  <a:ext uri="http://customooxmlschemas.google.com/">
                    <go:slidesCustomData xmlns:go="http://customooxmlschemas.google.com/" textRoundtripDataId="17"/>
                  </a:ext>
                </a:extLst>
              </a:rPr>
              <a:t>of growth made by similar students </a:t>
            </a:r>
            <a:r>
              <a:rPr b="1" lang="en-US" sz="1450">
                <a:solidFill>
                  <a:srgbClr val="394A58"/>
                </a:solidFill>
                <a:extLst>
                  <a:ext uri="http://customooxmlschemas.google.com/">
                    <go:slidesCustomData xmlns:go="http://customooxmlschemas.google.com/" textRoundtripDataId="18"/>
                  </a:ext>
                </a:extLst>
              </a:rPr>
              <a:t>over 5 months</a:t>
            </a:r>
            <a:r>
              <a:rPr lang="en-US" sz="1450">
                <a:solidFill>
                  <a:srgbClr val="394A58"/>
                </a:solidFill>
                <a:latin typeface="Georgia"/>
                <a:ea typeface="Georgia"/>
                <a:cs typeface="Georgia"/>
                <a:sym typeface="Georgia"/>
                <a:extLst>
                  <a:ext uri="http://customooxmlschemas.google.com/">
                    <go:slidesCustomData xmlns:go="http://customooxmlschemas.google.com/" textRoundtripDataId="19"/>
                  </a:ext>
                </a:extLst>
              </a:rPr>
              <a:t>. </a:t>
            </a:r>
            <a:endParaRPr sz="1450">
              <a:solidFill>
                <a:srgbClr val="394A58"/>
              </a:solidFill>
              <a:latin typeface="Georgia"/>
              <a:ea typeface="Georgia"/>
              <a:cs typeface="Georgia"/>
              <a:sym typeface="Georgia"/>
            </a:endParaRPr>
          </a:p>
          <a:p>
            <a:pPr indent="0" lvl="0" marL="0" rtl="0" algn="l">
              <a:lnSpc>
                <a:spcPct val="100000"/>
              </a:lnSpc>
              <a:spcBef>
                <a:spcPts val="1000"/>
              </a:spcBef>
              <a:spcAft>
                <a:spcPts val="0"/>
              </a:spcAft>
              <a:buSzPts val="1350"/>
              <a:buNone/>
            </a:pPr>
            <a:r>
              <a:t/>
            </a:r>
            <a:endParaRPr sz="1050">
              <a:solidFill>
                <a:srgbClr val="394A58"/>
              </a:solidFill>
            </a:endParaRPr>
          </a:p>
          <a:p>
            <a:pPr indent="0" lvl="0" marL="0" rtl="0" algn="l">
              <a:lnSpc>
                <a:spcPct val="100000"/>
              </a:lnSpc>
              <a:spcBef>
                <a:spcPts val="1000"/>
              </a:spcBef>
              <a:spcAft>
                <a:spcPts val="0"/>
              </a:spcAft>
              <a:buSzPts val="1350"/>
              <a:buNone/>
            </a:pPr>
            <a:r>
              <a:rPr b="1" lang="en-US" sz="1650">
                <a:solidFill>
                  <a:srgbClr val="394A58"/>
                </a:solidFill>
              </a:rPr>
              <a:t>This Fall 2020 to Winter 2021:</a:t>
            </a:r>
            <a:endParaRPr b="1" sz="1650">
              <a:solidFill>
                <a:srgbClr val="394A58"/>
              </a:solidFill>
            </a:endParaRPr>
          </a:p>
          <a:p>
            <a:pPr indent="-333375" lvl="0" marL="457200" rtl="0" algn="l">
              <a:lnSpc>
                <a:spcPct val="100000"/>
              </a:lnSpc>
              <a:spcBef>
                <a:spcPts val="1000"/>
              </a:spcBef>
              <a:spcAft>
                <a:spcPts val="0"/>
              </a:spcAft>
              <a:buClr>
                <a:srgbClr val="394A58"/>
              </a:buClr>
              <a:buSzPts val="1650"/>
              <a:buChar char="•"/>
            </a:pPr>
            <a:r>
              <a:rPr b="1" lang="en-US" sz="1650" u="sng">
                <a:solidFill>
                  <a:srgbClr val="394A58"/>
                </a:solidFill>
              </a:rPr>
              <a:t>On average</a:t>
            </a:r>
            <a:r>
              <a:rPr b="1" lang="en-US" sz="1650">
                <a:solidFill>
                  <a:srgbClr val="394A58"/>
                </a:solidFill>
              </a:rPr>
              <a:t>, students in grades 3-8 </a:t>
            </a:r>
            <a:r>
              <a:rPr b="1" lang="en-US" sz="1650">
                <a:solidFill>
                  <a:srgbClr val="BE8B60"/>
                </a:solidFill>
              </a:rPr>
              <a:t>lost 30% of expected learning in ELA</a:t>
            </a:r>
            <a:endParaRPr b="1" sz="1650">
              <a:solidFill>
                <a:srgbClr val="BE8B60"/>
              </a:solidFill>
            </a:endParaRPr>
          </a:p>
          <a:p>
            <a:pPr indent="-333375" lvl="0" marL="457200" rtl="0" algn="l">
              <a:lnSpc>
                <a:spcPct val="100000"/>
              </a:lnSpc>
              <a:spcBef>
                <a:spcPts val="0"/>
              </a:spcBef>
              <a:spcAft>
                <a:spcPts val="0"/>
              </a:spcAft>
              <a:buClr>
                <a:srgbClr val="394A58"/>
              </a:buClr>
              <a:buSzPts val="1650"/>
              <a:buChar char="•"/>
            </a:pPr>
            <a:r>
              <a:rPr b="1" lang="en-US" sz="1650" u="sng">
                <a:solidFill>
                  <a:srgbClr val="394A58"/>
                </a:solidFill>
              </a:rPr>
              <a:t>On average</a:t>
            </a:r>
            <a:r>
              <a:rPr b="1" lang="en-US" sz="1650">
                <a:solidFill>
                  <a:srgbClr val="394A58"/>
                </a:solidFill>
              </a:rPr>
              <a:t>, students in grades 3-8 </a:t>
            </a:r>
            <a:r>
              <a:rPr b="1" lang="en-US" sz="1650">
                <a:solidFill>
                  <a:srgbClr val="BE8B60"/>
                </a:solidFill>
              </a:rPr>
              <a:t>lost 36% of expected learning in Math</a:t>
            </a:r>
            <a:endParaRPr sz="1650">
              <a:solidFill>
                <a:srgbClr val="BE8B60"/>
              </a:solidFill>
            </a:endParaRPr>
          </a:p>
          <a:p>
            <a:pPr indent="0" lvl="0" marL="0" rtl="0" algn="l">
              <a:lnSpc>
                <a:spcPct val="100000"/>
              </a:lnSpc>
              <a:spcBef>
                <a:spcPts val="1000"/>
              </a:spcBef>
              <a:spcAft>
                <a:spcPts val="1000"/>
              </a:spcAft>
              <a:buSzPts val="1350"/>
              <a:buNone/>
            </a:pPr>
            <a:r>
              <a:t/>
            </a:r>
            <a:endParaRPr b="1" sz="1600">
              <a:solidFill>
                <a:srgbClr val="394A58"/>
              </a:solidFill>
            </a:endParaRPr>
          </a:p>
        </p:txBody>
      </p:sp>
      <p:sp>
        <p:nvSpPr>
          <p:cNvPr id="377" name="Google Shape;377;gc9a50ae181_0_445"/>
          <p:cNvSpPr txBox="1"/>
          <p:nvPr/>
        </p:nvSpPr>
        <p:spPr>
          <a:xfrm>
            <a:off x="212100" y="5263398"/>
            <a:ext cx="8719800" cy="554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200"/>
              <a:buFont typeface="Arial"/>
              <a:buNone/>
            </a:pPr>
            <a:r>
              <a:rPr b="1" i="1" lang="en-US" sz="1200" u="none" cap="none" strike="noStrike">
                <a:solidFill>
                  <a:srgbClr val="394A58"/>
                </a:solidFill>
                <a:latin typeface="Georgia"/>
                <a:ea typeface="Georgia"/>
                <a:cs typeface="Georgia"/>
                <a:sym typeface="Georgia"/>
              </a:rPr>
              <a:t>Pre-pandemic there were already learning gaps across NJ based on subgroups.</a:t>
            </a:r>
            <a:br>
              <a:rPr b="1" i="1" lang="en-US" sz="1200" u="none" cap="none" strike="noStrike">
                <a:solidFill>
                  <a:srgbClr val="394A58"/>
                </a:solidFill>
                <a:latin typeface="Georgia"/>
                <a:ea typeface="Georgia"/>
                <a:cs typeface="Georgia"/>
                <a:sym typeface="Georgia"/>
              </a:rPr>
            </a:br>
            <a:r>
              <a:rPr b="1" i="1" lang="en-US" sz="1200" u="none" cap="none" strike="noStrike">
                <a:solidFill>
                  <a:srgbClr val="394A58"/>
                </a:solidFill>
                <a:latin typeface="Georgia"/>
                <a:ea typeface="Georgia"/>
                <a:cs typeface="Georgia"/>
                <a:sym typeface="Georgia"/>
              </a:rPr>
              <a:t>The following slides drill down into what this sample shows us is happening in those subgroups. </a:t>
            </a:r>
            <a:endParaRPr b="1" i="1" sz="1200" u="none" cap="none" strike="noStrike">
              <a:solidFill>
                <a:srgbClr val="394A58"/>
              </a:solidFill>
              <a:latin typeface="Georgia"/>
              <a:ea typeface="Georgia"/>
              <a:cs typeface="Georgia"/>
              <a:sym typeface="Georgia"/>
            </a:endParaRPr>
          </a:p>
        </p:txBody>
      </p:sp>
      <p:sp>
        <p:nvSpPr>
          <p:cNvPr id="378" name="Google Shape;378;gc9a50ae181_0_445"/>
          <p:cNvSpPr txBox="1"/>
          <p:nvPr>
            <p:ph type="title"/>
          </p:nvPr>
        </p:nvSpPr>
        <p:spPr>
          <a:xfrm>
            <a:off x="628650" y="328227"/>
            <a:ext cx="7886700" cy="13257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1800"/>
              <a:buNone/>
            </a:pPr>
            <a:r>
              <a:rPr lang="en-US" sz="2000">
                <a:solidFill>
                  <a:srgbClr val="BE8B60"/>
                </a:solidFill>
              </a:rPr>
              <a:t>The COVID slide has deepened for New Jersey studen</a:t>
            </a:r>
            <a:r>
              <a:rPr lang="en-US" sz="2000">
                <a:solidFill>
                  <a:srgbClr val="BE8B60"/>
                </a:solidFill>
              </a:rPr>
              <a:t>ts </a:t>
            </a:r>
            <a:r>
              <a:rPr lang="en-US" sz="2000">
                <a:solidFill>
                  <a:srgbClr val="BE8B60"/>
                </a:solidFill>
                <a:highlight>
                  <a:srgbClr val="FFFFFF"/>
                </a:highlight>
              </a:rPr>
              <a:t>due to slowed growth during the Fall and Winter of this school year</a:t>
            </a:r>
            <a:endParaRPr sz="2000">
              <a:solidFill>
                <a:srgbClr val="BE8B60"/>
              </a:solidFill>
            </a:endParaRPr>
          </a:p>
        </p:txBody>
      </p:sp>
      <p:sp>
        <p:nvSpPr>
          <p:cNvPr id="379" name="Google Shape;379;gc9a50ae181_0_445"/>
          <p:cNvSpPr txBox="1"/>
          <p:nvPr>
            <p:ph idx="4294967295" type="sldNum"/>
          </p:nvPr>
        </p:nvSpPr>
        <p:spPr>
          <a:xfrm>
            <a:off x="6921675" y="6356351"/>
            <a:ext cx="20574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900"/>
              <a:buFont typeface="Arial"/>
              <a:buNone/>
            </a:pPr>
            <a:fld id="{00000000-1234-1234-1234-123412341234}" type="slidenum">
              <a:rPr lang="en-US" sz="1650">
                <a:solidFill>
                  <a:srgbClr val="888888"/>
                </a:solidFill>
                <a:latin typeface="Georgia"/>
                <a:ea typeface="Georgia"/>
                <a:cs typeface="Georgia"/>
                <a:sym typeface="Georgia"/>
              </a:rPr>
              <a:t>‹#›</a:t>
            </a:fld>
            <a:endParaRPr sz="1650">
              <a:solidFill>
                <a:srgbClr val="888888"/>
              </a:solidFill>
              <a:latin typeface="Georgia"/>
              <a:ea typeface="Georgia"/>
              <a:cs typeface="Georgia"/>
              <a:sym typeface="Georgia"/>
            </a:endParaRPr>
          </a:p>
        </p:txBody>
      </p:sp>
      <p:pic>
        <p:nvPicPr>
          <p:cNvPr id="380" name="Google Shape;380;gc9a50ae181_0_445"/>
          <p:cNvPicPr preferRelativeResize="0"/>
          <p:nvPr/>
        </p:nvPicPr>
        <p:blipFill rotWithShape="1">
          <a:blip r:embed="rId3">
            <a:alphaModFix/>
          </a:blip>
          <a:srcRect b="0" l="0" r="0" t="0"/>
          <a:stretch/>
        </p:blipFill>
        <p:spPr>
          <a:xfrm>
            <a:off x="107550" y="6087605"/>
            <a:ext cx="2057402" cy="633846"/>
          </a:xfrm>
          <a:prstGeom prst="rect">
            <a:avLst/>
          </a:prstGeom>
          <a:noFill/>
          <a:ln>
            <a:noFill/>
          </a:ln>
        </p:spPr>
      </p:pic>
      <p:pic>
        <p:nvPicPr>
          <p:cNvPr id="381" name="Google Shape;381;gc9a50ae181_0_445"/>
          <p:cNvPicPr preferRelativeResize="0"/>
          <p:nvPr/>
        </p:nvPicPr>
        <p:blipFill rotWithShape="1">
          <a:blip r:embed="rId4">
            <a:alphaModFix/>
          </a:blip>
          <a:srcRect b="0" l="0" r="0" t="0"/>
          <a:stretch/>
        </p:blipFill>
        <p:spPr>
          <a:xfrm>
            <a:off x="5314950" y="2457600"/>
            <a:ext cx="3200400" cy="23431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gc9a50ae181_0_454"/>
          <p:cNvSpPr txBox="1"/>
          <p:nvPr>
            <p:ph idx="1" type="body"/>
          </p:nvPr>
        </p:nvSpPr>
        <p:spPr>
          <a:xfrm>
            <a:off x="380375" y="1074388"/>
            <a:ext cx="8169300" cy="1885800"/>
          </a:xfrm>
          <a:prstGeom prst="rect">
            <a:avLst/>
          </a:prstGeom>
          <a:noFill/>
          <a:ln>
            <a:noFill/>
          </a:ln>
        </p:spPr>
        <p:txBody>
          <a:bodyPr anchorCtr="0" anchor="t" bIns="45700" lIns="91425" spcFirstLastPara="1" rIns="91425" wrap="square" tIns="45700">
            <a:noAutofit/>
          </a:bodyPr>
          <a:lstStyle/>
          <a:p>
            <a:pPr indent="0" lvl="0" marL="914400" rtl="0" algn="l">
              <a:lnSpc>
                <a:spcPct val="100000"/>
              </a:lnSpc>
              <a:spcBef>
                <a:spcPts val="1000"/>
              </a:spcBef>
              <a:spcAft>
                <a:spcPts val="0"/>
              </a:spcAft>
              <a:buSzPts val="1350"/>
              <a:buNone/>
            </a:pPr>
            <a:r>
              <a:t/>
            </a:r>
            <a:endParaRPr sz="1800">
              <a:solidFill>
                <a:srgbClr val="394A58"/>
              </a:solidFill>
              <a:extLst>
                <a:ext uri="http://customooxmlschemas.google.com/">
                  <go:slidesCustomData xmlns:go="http://customooxmlschemas.google.com/" textRoundtripDataId="20"/>
                </a:ext>
              </a:extLst>
            </a:endParaRPr>
          </a:p>
          <a:p>
            <a:pPr indent="-333375" lvl="0" marL="457200" rtl="0" algn="l">
              <a:lnSpc>
                <a:spcPct val="100000"/>
              </a:lnSpc>
              <a:spcBef>
                <a:spcPts val="1000"/>
              </a:spcBef>
              <a:spcAft>
                <a:spcPts val="0"/>
              </a:spcAft>
              <a:buClr>
                <a:srgbClr val="394A58"/>
              </a:buClr>
              <a:buSzPts val="1650"/>
              <a:buChar char="●"/>
            </a:pPr>
            <a:r>
              <a:rPr lang="en-US" sz="1650">
                <a:solidFill>
                  <a:srgbClr val="394A58"/>
                </a:solidFill>
              </a:rPr>
              <a:t>Economically disadvantaged students experienced a similar loss in ELA as compared to their non-economically disadvantaged peers -- </a:t>
            </a:r>
            <a:r>
              <a:rPr b="1" lang="en-US" sz="1650">
                <a:solidFill>
                  <a:srgbClr val="BE8B60"/>
                </a:solidFill>
              </a:rPr>
              <a:t>losing approximately 40% of expected learning </a:t>
            </a:r>
            <a:endParaRPr sz="1650"/>
          </a:p>
          <a:p>
            <a:pPr indent="-333375" lvl="0" marL="457200" rtl="0" algn="l">
              <a:lnSpc>
                <a:spcPct val="100000"/>
              </a:lnSpc>
              <a:spcBef>
                <a:spcPts val="1000"/>
              </a:spcBef>
              <a:spcAft>
                <a:spcPts val="0"/>
              </a:spcAft>
              <a:buClr>
                <a:srgbClr val="394A58"/>
              </a:buClr>
              <a:buSzPts val="1650"/>
              <a:buChar char="●"/>
            </a:pPr>
            <a:r>
              <a:rPr lang="en-US" sz="1650">
                <a:solidFill>
                  <a:srgbClr val="394A58"/>
                </a:solidFill>
                <a:extLst>
                  <a:ext uri="http://customooxmlschemas.google.com/">
                    <go:slidesCustomData xmlns:go="http://customooxmlschemas.google.com/" textRoundtripDataId="21"/>
                  </a:ext>
                </a:extLst>
              </a:rPr>
              <a:t>Economically disadvantaged students </a:t>
            </a:r>
            <a:r>
              <a:rPr b="1" lang="en-US" sz="1650">
                <a:solidFill>
                  <a:srgbClr val="BE8B60"/>
                </a:solidFill>
                <a:extLst>
                  <a:ext uri="http://customooxmlschemas.google.com/">
                    <go:slidesCustomData xmlns:go="http://customooxmlschemas.google.com/" textRoundtripDataId="22"/>
                  </a:ext>
                </a:extLst>
              </a:rPr>
              <a:t>lost 43% of expected learning in Math </a:t>
            </a:r>
            <a:r>
              <a:rPr lang="en-US" sz="1650">
                <a:solidFill>
                  <a:srgbClr val="394A58"/>
                </a:solidFill>
                <a:extLst>
                  <a:ext uri="http://customooxmlschemas.google.com/">
                    <go:slidesCustomData xmlns:go="http://customooxmlschemas.google.com/" textRoundtripDataId="23"/>
                  </a:ext>
                </a:extLst>
              </a:rPr>
              <a:t>this year compared to their more advantaged peers</a:t>
            </a:r>
            <a:endParaRPr sz="1650">
              <a:solidFill>
                <a:srgbClr val="394A58"/>
              </a:solidFill>
            </a:endParaRPr>
          </a:p>
          <a:p>
            <a:pPr indent="-85725" lvl="0" marL="171450" rtl="0" algn="l">
              <a:lnSpc>
                <a:spcPct val="100000"/>
              </a:lnSpc>
              <a:spcBef>
                <a:spcPts val="1000"/>
              </a:spcBef>
              <a:spcAft>
                <a:spcPts val="0"/>
              </a:spcAft>
              <a:buSzPts val="1350"/>
              <a:buNone/>
            </a:pPr>
            <a:r>
              <a:t/>
            </a:r>
            <a:endParaRPr sz="1400">
              <a:latin typeface="Georgia"/>
              <a:ea typeface="Georgia"/>
              <a:cs typeface="Georgia"/>
              <a:sym typeface="Georgia"/>
            </a:endParaRPr>
          </a:p>
        </p:txBody>
      </p:sp>
      <p:pic>
        <p:nvPicPr>
          <p:cNvPr id="387" name="Google Shape;387;gc9a50ae181_0_454"/>
          <p:cNvPicPr preferRelativeResize="0"/>
          <p:nvPr/>
        </p:nvPicPr>
        <p:blipFill rotWithShape="1">
          <a:blip r:embed="rId3">
            <a:alphaModFix/>
          </a:blip>
          <a:srcRect b="0" l="0" r="0" t="0"/>
          <a:stretch/>
        </p:blipFill>
        <p:spPr>
          <a:xfrm>
            <a:off x="597650" y="3227757"/>
            <a:ext cx="7952024" cy="2966325"/>
          </a:xfrm>
          <a:prstGeom prst="rect">
            <a:avLst/>
          </a:prstGeom>
          <a:noFill/>
          <a:ln>
            <a:noFill/>
          </a:ln>
        </p:spPr>
      </p:pic>
      <p:sp>
        <p:nvSpPr>
          <p:cNvPr id="388" name="Google Shape;388;gc9a50ae181_0_454"/>
          <p:cNvSpPr txBox="1"/>
          <p:nvPr>
            <p:ph type="title"/>
          </p:nvPr>
        </p:nvSpPr>
        <p:spPr>
          <a:xfrm>
            <a:off x="628650" y="404427"/>
            <a:ext cx="7886700" cy="1325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100000"/>
              </a:lnSpc>
              <a:spcBef>
                <a:spcPts val="0"/>
              </a:spcBef>
              <a:spcAft>
                <a:spcPts val="0"/>
              </a:spcAft>
              <a:buSzPct val="88888"/>
              <a:buNone/>
            </a:pPr>
            <a:r>
              <a:rPr lang="en-US" sz="2250"/>
              <a:t>New Jersey’s economically disadvantaged students lost more ground in Math than their more affluent peers</a:t>
            </a:r>
            <a:endParaRPr sz="2250">
              <a:solidFill>
                <a:schemeClr val="dk1"/>
              </a:solidFill>
            </a:endParaRPr>
          </a:p>
          <a:p>
            <a:pPr indent="0" lvl="0" marL="0" rtl="0" algn="l">
              <a:lnSpc>
                <a:spcPct val="100000"/>
              </a:lnSpc>
              <a:spcBef>
                <a:spcPts val="0"/>
              </a:spcBef>
              <a:spcAft>
                <a:spcPts val="0"/>
              </a:spcAft>
              <a:buSzPct val="97560"/>
              <a:buNone/>
            </a:pPr>
            <a:r>
              <a:t/>
            </a:r>
            <a:endParaRPr sz="2050"/>
          </a:p>
        </p:txBody>
      </p:sp>
      <p:sp>
        <p:nvSpPr>
          <p:cNvPr id="389" name="Google Shape;389;gc9a50ae181_0_454"/>
          <p:cNvSpPr txBox="1"/>
          <p:nvPr>
            <p:ph idx="12" type="sldNum"/>
          </p:nvPr>
        </p:nvSpPr>
        <p:spPr>
          <a:xfrm>
            <a:off x="6921675" y="6356351"/>
            <a:ext cx="20574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000000"/>
              </a:buClr>
              <a:buSzPts val="900"/>
              <a:buFont typeface="Arial"/>
              <a:buNone/>
            </a:pPr>
            <a:fld id="{00000000-1234-1234-1234-123412341234}" type="slidenum">
              <a:rPr lang="en-US" sz="1650">
                <a:solidFill>
                  <a:srgbClr val="888888"/>
                </a:solidFill>
                <a:latin typeface="Georgia"/>
                <a:ea typeface="Georgia"/>
                <a:cs typeface="Georgia"/>
                <a:sym typeface="Georgia"/>
              </a:rPr>
              <a:t>‹#›</a:t>
            </a:fld>
            <a:endParaRPr sz="1650">
              <a:solidFill>
                <a:srgbClr val="888888"/>
              </a:solidFill>
              <a:latin typeface="Georgia"/>
              <a:ea typeface="Georgia"/>
              <a:cs typeface="Georgia"/>
              <a:sym typeface="Georgia"/>
            </a:endParaRPr>
          </a:p>
        </p:txBody>
      </p:sp>
      <p:pic>
        <p:nvPicPr>
          <p:cNvPr id="390" name="Google Shape;390;gc9a50ae181_0_454"/>
          <p:cNvPicPr preferRelativeResize="0"/>
          <p:nvPr/>
        </p:nvPicPr>
        <p:blipFill rotWithShape="1">
          <a:blip r:embed="rId4">
            <a:alphaModFix/>
          </a:blip>
          <a:srcRect b="0" l="0" r="0" t="0"/>
          <a:stretch/>
        </p:blipFill>
        <p:spPr>
          <a:xfrm>
            <a:off x="107550" y="6087605"/>
            <a:ext cx="2057402" cy="63384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gc9a50ae181_0_463"/>
          <p:cNvSpPr txBox="1"/>
          <p:nvPr>
            <p:ph idx="1" type="body"/>
          </p:nvPr>
        </p:nvSpPr>
        <p:spPr>
          <a:xfrm>
            <a:off x="355957" y="1104298"/>
            <a:ext cx="8322600" cy="3257700"/>
          </a:xfrm>
          <a:prstGeom prst="rect">
            <a:avLst/>
          </a:prstGeom>
          <a:noFill/>
          <a:ln>
            <a:noFill/>
          </a:ln>
        </p:spPr>
        <p:txBody>
          <a:bodyPr anchorCtr="0" anchor="t" bIns="45700" lIns="285750" spcFirstLastPara="1" rIns="91425" wrap="square" tIns="45700">
            <a:normAutofit/>
          </a:bodyPr>
          <a:lstStyle/>
          <a:p>
            <a:pPr indent="0" lvl="0" marL="0" rtl="0" algn="l">
              <a:lnSpc>
                <a:spcPct val="90000"/>
              </a:lnSpc>
              <a:spcBef>
                <a:spcPts val="0"/>
              </a:spcBef>
              <a:spcAft>
                <a:spcPts val="0"/>
              </a:spcAft>
              <a:buSzPts val="1350"/>
              <a:buNone/>
            </a:pPr>
            <a:r>
              <a:t/>
            </a:r>
            <a:endParaRPr sz="1800">
              <a:solidFill>
                <a:srgbClr val="394A58"/>
              </a:solidFill>
              <a:latin typeface="Georgia"/>
              <a:ea typeface="Georgia"/>
              <a:cs typeface="Georgia"/>
              <a:sym typeface="Georgia"/>
            </a:endParaRPr>
          </a:p>
          <a:p>
            <a:pPr indent="-333375" lvl="0" marL="457200" rtl="0" algn="l">
              <a:lnSpc>
                <a:spcPct val="100000"/>
              </a:lnSpc>
              <a:spcBef>
                <a:spcPts val="0"/>
              </a:spcBef>
              <a:spcAft>
                <a:spcPts val="0"/>
              </a:spcAft>
              <a:buClr>
                <a:srgbClr val="394A58"/>
              </a:buClr>
              <a:buSzPts val="1650"/>
              <a:buChar char="●"/>
            </a:pPr>
            <a:r>
              <a:rPr lang="en-US" sz="1650">
                <a:solidFill>
                  <a:srgbClr val="394A58"/>
                </a:solidFill>
              </a:rPr>
              <a:t>ELA</a:t>
            </a:r>
            <a:endParaRPr b="1" sz="1650">
              <a:solidFill>
                <a:srgbClr val="BE8B60"/>
              </a:solidFill>
            </a:endParaRPr>
          </a:p>
          <a:p>
            <a:pPr indent="-333375" lvl="1" marL="914400" rtl="0" algn="l">
              <a:lnSpc>
                <a:spcPct val="100000"/>
              </a:lnSpc>
              <a:spcBef>
                <a:spcPts val="0"/>
              </a:spcBef>
              <a:spcAft>
                <a:spcPts val="0"/>
              </a:spcAft>
              <a:buSzPts val="1650"/>
              <a:buChar char="○"/>
            </a:pPr>
            <a:r>
              <a:rPr lang="en-US" sz="1650">
                <a:solidFill>
                  <a:srgbClr val="394A58"/>
                </a:solidFill>
                <a:extLst>
                  <a:ext uri="http://customooxmlschemas.google.com/">
                    <go:slidesCustomData xmlns:go="http://customooxmlschemas.google.com/" textRoundtripDataId="24"/>
                  </a:ext>
                </a:extLst>
              </a:rPr>
              <a:t>Black students on average </a:t>
            </a:r>
            <a:r>
              <a:rPr b="1" lang="en-US" sz="1650">
                <a:solidFill>
                  <a:srgbClr val="BE8B60"/>
                </a:solidFill>
                <a:extLst>
                  <a:ext uri="http://customooxmlschemas.google.com/">
                    <go:slidesCustomData xmlns:go="http://customooxmlschemas.google.com/" textRoundtripDataId="25"/>
                  </a:ext>
                </a:extLst>
              </a:rPr>
              <a:t>lost 43% of expected learning this year</a:t>
            </a:r>
            <a:endParaRPr sz="1650">
              <a:solidFill>
                <a:srgbClr val="394A58"/>
              </a:solidFill>
              <a:extLst>
                <a:ext uri="http://customooxmlschemas.google.com/">
                  <go:slidesCustomData xmlns:go="http://customooxmlschemas.google.com/" textRoundtripDataId="26"/>
                </a:ext>
              </a:extLst>
            </a:endParaRPr>
          </a:p>
          <a:p>
            <a:pPr indent="-333375" lvl="1" marL="914400" rtl="0" algn="l">
              <a:lnSpc>
                <a:spcPct val="100000"/>
              </a:lnSpc>
              <a:spcBef>
                <a:spcPts val="0"/>
              </a:spcBef>
              <a:spcAft>
                <a:spcPts val="0"/>
              </a:spcAft>
              <a:buSzPts val="1650"/>
              <a:buChar char="○"/>
            </a:pPr>
            <a:r>
              <a:rPr lang="en-US" sz="1650">
                <a:solidFill>
                  <a:srgbClr val="394A58"/>
                </a:solidFill>
                <a:extLst>
                  <a:ext uri="http://customooxmlschemas.google.com/">
                    <go:slidesCustomData xmlns:go="http://customooxmlschemas.google.com/" textRoundtripDataId="27"/>
                  </a:ext>
                </a:extLst>
              </a:rPr>
              <a:t>Latinx students on average  </a:t>
            </a:r>
            <a:r>
              <a:rPr b="1" lang="en-US" sz="1650">
                <a:solidFill>
                  <a:srgbClr val="BE8B60"/>
                </a:solidFill>
                <a:extLst>
                  <a:ext uri="http://customooxmlschemas.google.com/">
                    <go:slidesCustomData xmlns:go="http://customooxmlschemas.google.com/" textRoundtripDataId="28"/>
                  </a:ext>
                </a:extLst>
              </a:rPr>
              <a:t>lost 37% </a:t>
            </a:r>
            <a:r>
              <a:rPr b="1" lang="en-US" sz="1650">
                <a:solidFill>
                  <a:srgbClr val="BE8B60"/>
                </a:solidFill>
              </a:rPr>
              <a:t>of expected learning this year</a:t>
            </a:r>
            <a:endParaRPr sz="1650">
              <a:solidFill>
                <a:srgbClr val="394A58"/>
              </a:solidFill>
            </a:endParaRPr>
          </a:p>
          <a:p>
            <a:pPr indent="-333375" lvl="0" marL="457200" rtl="0" algn="l">
              <a:lnSpc>
                <a:spcPct val="100000"/>
              </a:lnSpc>
              <a:spcBef>
                <a:spcPts val="0"/>
              </a:spcBef>
              <a:spcAft>
                <a:spcPts val="0"/>
              </a:spcAft>
              <a:buClr>
                <a:srgbClr val="394A58"/>
              </a:buClr>
              <a:buSzPts val="1650"/>
              <a:buFont typeface="Georgia"/>
              <a:buChar char="●"/>
            </a:pPr>
            <a:r>
              <a:rPr lang="en-US" sz="1650">
                <a:solidFill>
                  <a:srgbClr val="394A58"/>
                </a:solidFill>
                <a:latin typeface="Georgia"/>
                <a:ea typeface="Georgia"/>
                <a:cs typeface="Georgia"/>
                <a:sym typeface="Georgia"/>
              </a:rPr>
              <a:t>Math</a:t>
            </a:r>
            <a:endParaRPr sz="1650">
              <a:solidFill>
                <a:srgbClr val="394A58"/>
              </a:solidFill>
              <a:latin typeface="Georgia"/>
              <a:ea typeface="Georgia"/>
              <a:cs typeface="Georgia"/>
              <a:sym typeface="Georgia"/>
            </a:endParaRPr>
          </a:p>
          <a:p>
            <a:pPr indent="-333375" lvl="1" marL="914400" rtl="0" algn="l">
              <a:lnSpc>
                <a:spcPct val="100000"/>
              </a:lnSpc>
              <a:spcBef>
                <a:spcPts val="0"/>
              </a:spcBef>
              <a:spcAft>
                <a:spcPts val="0"/>
              </a:spcAft>
              <a:buSzPts val="1650"/>
              <a:buChar char="○"/>
            </a:pPr>
            <a:r>
              <a:rPr lang="en-US" sz="1650">
                <a:solidFill>
                  <a:srgbClr val="394A58"/>
                </a:solidFill>
                <a:latin typeface="Georgia"/>
                <a:ea typeface="Georgia"/>
                <a:cs typeface="Georgia"/>
                <a:sym typeface="Georgia"/>
              </a:rPr>
              <a:t>Black students on average</a:t>
            </a:r>
            <a:r>
              <a:rPr lang="en-US" sz="1650">
                <a:solidFill>
                  <a:srgbClr val="394A58"/>
                </a:solidFill>
              </a:rPr>
              <a:t> </a:t>
            </a:r>
            <a:r>
              <a:rPr b="1" lang="en-US" sz="1650">
                <a:solidFill>
                  <a:srgbClr val="BE8B60"/>
                </a:solidFill>
              </a:rPr>
              <a:t>lost 50%</a:t>
            </a:r>
            <a:r>
              <a:rPr b="1" lang="en-US" sz="1650">
                <a:solidFill>
                  <a:srgbClr val="BE8B60"/>
                </a:solidFill>
                <a:latin typeface="Georgia"/>
                <a:ea typeface="Georgia"/>
                <a:cs typeface="Georgia"/>
                <a:sym typeface="Georgia"/>
              </a:rPr>
              <a:t> of expected learning </a:t>
            </a:r>
            <a:r>
              <a:rPr b="1" lang="en-US" sz="1650">
                <a:solidFill>
                  <a:srgbClr val="BE8B60"/>
                </a:solidFill>
              </a:rPr>
              <a:t>this year</a:t>
            </a:r>
            <a:endParaRPr b="1" sz="1650">
              <a:solidFill>
                <a:srgbClr val="BE8B60"/>
              </a:solidFill>
              <a:latin typeface="Georgia"/>
              <a:ea typeface="Georgia"/>
              <a:cs typeface="Georgia"/>
              <a:sym typeface="Georgia"/>
            </a:endParaRPr>
          </a:p>
          <a:p>
            <a:pPr indent="-333375" lvl="1" marL="914400" rtl="0" algn="l">
              <a:lnSpc>
                <a:spcPct val="100000"/>
              </a:lnSpc>
              <a:spcBef>
                <a:spcPts val="0"/>
              </a:spcBef>
              <a:spcAft>
                <a:spcPts val="0"/>
              </a:spcAft>
              <a:buSzPts val="1650"/>
              <a:buChar char="○"/>
            </a:pPr>
            <a:r>
              <a:rPr lang="en-US" sz="1650">
                <a:solidFill>
                  <a:srgbClr val="394A58"/>
                </a:solidFill>
                <a:latin typeface="Georgia"/>
                <a:ea typeface="Georgia"/>
                <a:cs typeface="Georgia"/>
                <a:sym typeface="Georgia"/>
              </a:rPr>
              <a:t>Latinx students on average </a:t>
            </a:r>
            <a:r>
              <a:rPr b="1" lang="en-US" sz="1650">
                <a:solidFill>
                  <a:srgbClr val="BE8B60"/>
                </a:solidFill>
              </a:rPr>
              <a:t>lost 40%</a:t>
            </a:r>
            <a:r>
              <a:rPr b="1" lang="en-US" sz="1650">
                <a:solidFill>
                  <a:srgbClr val="BE8B60"/>
                </a:solidFill>
                <a:latin typeface="Georgia"/>
                <a:ea typeface="Georgia"/>
                <a:cs typeface="Georgia"/>
                <a:sym typeface="Georgia"/>
              </a:rPr>
              <a:t> of expected </a:t>
            </a:r>
            <a:r>
              <a:rPr b="1" lang="en-US" sz="1650">
                <a:solidFill>
                  <a:srgbClr val="BE8B60"/>
                </a:solidFill>
              </a:rPr>
              <a:t>learning this year</a:t>
            </a:r>
            <a:endParaRPr sz="1650">
              <a:solidFill>
                <a:srgbClr val="394A58"/>
              </a:solidFill>
            </a:endParaRPr>
          </a:p>
          <a:p>
            <a:pPr indent="0" lvl="0" marL="457200" rtl="0" algn="l">
              <a:lnSpc>
                <a:spcPct val="100000"/>
              </a:lnSpc>
              <a:spcBef>
                <a:spcPts val="0"/>
              </a:spcBef>
              <a:spcAft>
                <a:spcPts val="0"/>
              </a:spcAft>
              <a:buNone/>
            </a:pPr>
            <a:r>
              <a:t/>
            </a:r>
            <a:endParaRPr sz="1650">
              <a:solidFill>
                <a:srgbClr val="394A58"/>
              </a:solidFill>
            </a:endParaRPr>
          </a:p>
        </p:txBody>
      </p:sp>
      <p:sp>
        <p:nvSpPr>
          <p:cNvPr id="396" name="Google Shape;396;gc9a50ae181_0_463"/>
          <p:cNvSpPr txBox="1"/>
          <p:nvPr>
            <p:ph type="title"/>
          </p:nvPr>
        </p:nvSpPr>
        <p:spPr>
          <a:xfrm>
            <a:off x="628650" y="404427"/>
            <a:ext cx="7886700" cy="13257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1800"/>
              <a:buNone/>
            </a:pPr>
            <a:r>
              <a:rPr lang="en-US" sz="2050"/>
              <a:t>New Jersey’s Black and Latinx students lost more learning in </a:t>
            </a:r>
            <a:r>
              <a:rPr lang="en-US" sz="2050" u="sng"/>
              <a:t>both</a:t>
            </a:r>
            <a:r>
              <a:rPr lang="en-US" sz="2050"/>
              <a:t> ELA and Math than their peers</a:t>
            </a:r>
            <a:endParaRPr sz="2050"/>
          </a:p>
          <a:p>
            <a:pPr indent="0" lvl="0" marL="0" rtl="0" algn="l">
              <a:lnSpc>
                <a:spcPct val="100000"/>
              </a:lnSpc>
              <a:spcBef>
                <a:spcPts val="0"/>
              </a:spcBef>
              <a:spcAft>
                <a:spcPts val="0"/>
              </a:spcAft>
              <a:buSzPts val="1800"/>
              <a:buNone/>
            </a:pPr>
            <a:r>
              <a:t/>
            </a:r>
            <a:endParaRPr sz="2050"/>
          </a:p>
        </p:txBody>
      </p:sp>
      <p:pic>
        <p:nvPicPr>
          <p:cNvPr id="397" name="Google Shape;397;gc9a50ae181_0_463"/>
          <p:cNvPicPr preferRelativeResize="0"/>
          <p:nvPr/>
        </p:nvPicPr>
        <p:blipFill rotWithShape="1">
          <a:blip r:embed="rId3">
            <a:alphaModFix/>
          </a:blip>
          <a:srcRect b="0" l="0" r="0" t="0"/>
          <a:stretch/>
        </p:blipFill>
        <p:spPr>
          <a:xfrm>
            <a:off x="628650" y="3167768"/>
            <a:ext cx="7886700" cy="2783543"/>
          </a:xfrm>
          <a:prstGeom prst="rect">
            <a:avLst/>
          </a:prstGeom>
          <a:noFill/>
          <a:ln>
            <a:noFill/>
          </a:ln>
        </p:spPr>
      </p:pic>
      <p:sp>
        <p:nvSpPr>
          <p:cNvPr id="398" name="Google Shape;398;gc9a50ae181_0_463"/>
          <p:cNvSpPr txBox="1"/>
          <p:nvPr>
            <p:ph idx="12" type="sldNum"/>
          </p:nvPr>
        </p:nvSpPr>
        <p:spPr>
          <a:xfrm>
            <a:off x="6921675" y="6356351"/>
            <a:ext cx="20574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000000"/>
              </a:buClr>
              <a:buSzPts val="900"/>
              <a:buFont typeface="Arial"/>
              <a:buNone/>
            </a:pPr>
            <a:fld id="{00000000-1234-1234-1234-123412341234}" type="slidenum">
              <a:rPr lang="en-US" sz="1650">
                <a:solidFill>
                  <a:srgbClr val="888888"/>
                </a:solidFill>
                <a:latin typeface="Georgia"/>
                <a:ea typeface="Georgia"/>
                <a:cs typeface="Georgia"/>
                <a:sym typeface="Georgia"/>
              </a:rPr>
              <a:t>‹#›</a:t>
            </a:fld>
            <a:endParaRPr sz="1650">
              <a:solidFill>
                <a:srgbClr val="888888"/>
              </a:solidFill>
              <a:latin typeface="Georgia"/>
              <a:ea typeface="Georgia"/>
              <a:cs typeface="Georgia"/>
              <a:sym typeface="Georgia"/>
            </a:endParaRPr>
          </a:p>
        </p:txBody>
      </p:sp>
      <p:pic>
        <p:nvPicPr>
          <p:cNvPr id="399" name="Google Shape;399;gc9a50ae181_0_463"/>
          <p:cNvPicPr preferRelativeResize="0"/>
          <p:nvPr/>
        </p:nvPicPr>
        <p:blipFill rotWithShape="1">
          <a:blip r:embed="rId4">
            <a:alphaModFix/>
          </a:blip>
          <a:srcRect b="0" l="0" r="0" t="0"/>
          <a:stretch/>
        </p:blipFill>
        <p:spPr>
          <a:xfrm>
            <a:off x="107550" y="6087605"/>
            <a:ext cx="2057402" cy="63384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gc9a50ae181_0_472"/>
          <p:cNvSpPr txBox="1"/>
          <p:nvPr>
            <p:ph idx="1" type="body"/>
          </p:nvPr>
        </p:nvSpPr>
        <p:spPr>
          <a:xfrm>
            <a:off x="510872" y="1451075"/>
            <a:ext cx="7274400" cy="1524000"/>
          </a:xfrm>
          <a:prstGeom prst="rect">
            <a:avLst/>
          </a:prstGeom>
          <a:noFill/>
          <a:ln>
            <a:noFill/>
          </a:ln>
        </p:spPr>
        <p:txBody>
          <a:bodyPr anchorCtr="0" anchor="t" bIns="45700" lIns="91425" spcFirstLastPara="1" rIns="91425" wrap="square" tIns="45700">
            <a:noAutofit/>
          </a:bodyPr>
          <a:lstStyle/>
          <a:p>
            <a:pPr indent="-333375" lvl="0" marL="457200" rtl="0" algn="l">
              <a:lnSpc>
                <a:spcPct val="100000"/>
              </a:lnSpc>
              <a:spcBef>
                <a:spcPts val="1000"/>
              </a:spcBef>
              <a:spcAft>
                <a:spcPts val="0"/>
              </a:spcAft>
              <a:buClr>
                <a:srgbClr val="394A58"/>
              </a:buClr>
              <a:buSzPts val="1650"/>
              <a:buChar char="•"/>
            </a:pPr>
            <a:r>
              <a:rPr lang="en-US" sz="1650">
                <a:solidFill>
                  <a:srgbClr val="394A58"/>
                </a:solidFill>
              </a:rPr>
              <a:t>Students with IEPs </a:t>
            </a:r>
            <a:r>
              <a:rPr b="1" lang="en-US" sz="1650">
                <a:solidFill>
                  <a:srgbClr val="BE8B60"/>
                </a:solidFill>
              </a:rPr>
              <a:t>lost 44% of expected learning in ELA this year </a:t>
            </a:r>
            <a:r>
              <a:rPr lang="en-US" sz="1650">
                <a:solidFill>
                  <a:srgbClr val="394A58"/>
                </a:solidFill>
              </a:rPr>
              <a:t>as compared to their peers without IEPs</a:t>
            </a:r>
            <a:endParaRPr sz="1650">
              <a:solidFill>
                <a:srgbClr val="394A58"/>
              </a:solidFill>
            </a:endParaRPr>
          </a:p>
          <a:p>
            <a:pPr indent="-333375" lvl="0" marL="457200" rtl="0" algn="l">
              <a:lnSpc>
                <a:spcPct val="100000"/>
              </a:lnSpc>
              <a:spcBef>
                <a:spcPts val="1000"/>
              </a:spcBef>
              <a:spcAft>
                <a:spcPts val="0"/>
              </a:spcAft>
              <a:buClr>
                <a:srgbClr val="394A58"/>
              </a:buClr>
              <a:buSzPts val="1650"/>
              <a:buChar char="•"/>
            </a:pPr>
            <a:r>
              <a:rPr lang="en-US" sz="1650">
                <a:solidFill>
                  <a:srgbClr val="394A58"/>
                </a:solidFill>
              </a:rPr>
              <a:t>Students with IEPs </a:t>
            </a:r>
            <a:r>
              <a:rPr b="1" lang="en-US" sz="1650">
                <a:solidFill>
                  <a:srgbClr val="BE8B60"/>
                </a:solidFill>
              </a:rPr>
              <a:t>lost 50% of expected learning in Math this year </a:t>
            </a:r>
            <a:r>
              <a:rPr lang="en-US" sz="1650">
                <a:solidFill>
                  <a:srgbClr val="394A58"/>
                </a:solidFill>
              </a:rPr>
              <a:t>as compared to their peers without IEPs</a:t>
            </a:r>
            <a:endParaRPr sz="1650">
              <a:solidFill>
                <a:srgbClr val="394A58"/>
              </a:solidFill>
            </a:endParaRPr>
          </a:p>
          <a:p>
            <a:pPr indent="-263525" lvl="0" marL="457200" rtl="0" algn="l">
              <a:lnSpc>
                <a:spcPct val="100000"/>
              </a:lnSpc>
              <a:spcBef>
                <a:spcPts val="0"/>
              </a:spcBef>
              <a:spcAft>
                <a:spcPts val="0"/>
              </a:spcAft>
              <a:buClr>
                <a:srgbClr val="394A58"/>
              </a:buClr>
              <a:buSzPts val="550"/>
              <a:buChar char="•"/>
            </a:pPr>
            <a:r>
              <a:t/>
            </a:r>
            <a:endParaRPr sz="550">
              <a:solidFill>
                <a:srgbClr val="394A58"/>
              </a:solidFill>
            </a:endParaRPr>
          </a:p>
          <a:p>
            <a:pPr indent="0" lvl="0" marL="457200" rtl="0" algn="l">
              <a:lnSpc>
                <a:spcPct val="100000"/>
              </a:lnSpc>
              <a:spcBef>
                <a:spcPts val="0"/>
              </a:spcBef>
              <a:spcAft>
                <a:spcPts val="0"/>
              </a:spcAft>
              <a:buNone/>
            </a:pPr>
            <a:r>
              <a:t/>
            </a:r>
            <a:endParaRPr sz="1650">
              <a:solidFill>
                <a:srgbClr val="394A58"/>
              </a:solidFill>
              <a:latin typeface="Georgia"/>
              <a:ea typeface="Georgia"/>
              <a:cs typeface="Georgia"/>
              <a:sym typeface="Georgia"/>
            </a:endParaRPr>
          </a:p>
          <a:p>
            <a:pPr indent="0" lvl="0" marL="914400" rtl="0" algn="l">
              <a:lnSpc>
                <a:spcPct val="100000"/>
              </a:lnSpc>
              <a:spcBef>
                <a:spcPts val="1000"/>
              </a:spcBef>
              <a:spcAft>
                <a:spcPts val="0"/>
              </a:spcAft>
              <a:buSzPts val="1350"/>
              <a:buNone/>
            </a:pPr>
            <a:r>
              <a:t/>
            </a:r>
            <a:endParaRPr sz="1800">
              <a:solidFill>
                <a:srgbClr val="394A58"/>
              </a:solidFill>
              <a:latin typeface="Georgia"/>
              <a:ea typeface="Georgia"/>
              <a:cs typeface="Georgia"/>
              <a:sym typeface="Georgia"/>
            </a:endParaRPr>
          </a:p>
          <a:p>
            <a:pPr indent="0" lvl="0" marL="1371600" rtl="0" algn="l">
              <a:lnSpc>
                <a:spcPct val="100000"/>
              </a:lnSpc>
              <a:spcBef>
                <a:spcPts val="1000"/>
              </a:spcBef>
              <a:spcAft>
                <a:spcPts val="1000"/>
              </a:spcAft>
              <a:buSzPts val="1350"/>
              <a:buNone/>
            </a:pPr>
            <a:r>
              <a:t/>
            </a:r>
            <a:endParaRPr sz="1800"/>
          </a:p>
        </p:txBody>
      </p:sp>
      <p:sp>
        <p:nvSpPr>
          <p:cNvPr id="405" name="Google Shape;405;gc9a50ae181_0_472"/>
          <p:cNvSpPr txBox="1"/>
          <p:nvPr>
            <p:ph type="title"/>
          </p:nvPr>
        </p:nvSpPr>
        <p:spPr>
          <a:xfrm>
            <a:off x="628650" y="404427"/>
            <a:ext cx="7886700" cy="13257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1800"/>
              <a:buNone/>
            </a:pPr>
            <a:r>
              <a:rPr lang="en-US" sz="2050"/>
              <a:t>New Jersey’s students </a:t>
            </a:r>
            <a:r>
              <a:rPr lang="en-US" sz="2050">
                <a:extLst>
                  <a:ext uri="http://customooxmlschemas.google.com/">
                    <go:slidesCustomData xmlns:go="http://customooxmlschemas.google.com/" textRoundtripDataId="29"/>
                  </a:ext>
                </a:extLst>
              </a:rPr>
              <a:t>with</a:t>
            </a:r>
            <a:r>
              <a:rPr lang="en-US" sz="2050"/>
              <a:t> disabilities also lost more learning than their peers without IEPs</a:t>
            </a:r>
            <a:endParaRPr sz="2050"/>
          </a:p>
          <a:p>
            <a:pPr indent="0" lvl="0" marL="0" rtl="0" algn="l">
              <a:lnSpc>
                <a:spcPct val="100000"/>
              </a:lnSpc>
              <a:spcBef>
                <a:spcPts val="0"/>
              </a:spcBef>
              <a:spcAft>
                <a:spcPts val="0"/>
              </a:spcAft>
              <a:buSzPts val="1800"/>
              <a:buNone/>
            </a:pPr>
            <a:r>
              <a:t/>
            </a:r>
            <a:endParaRPr sz="2050"/>
          </a:p>
        </p:txBody>
      </p:sp>
      <p:pic>
        <p:nvPicPr>
          <p:cNvPr id="406" name="Google Shape;406;gc9a50ae181_0_472"/>
          <p:cNvPicPr preferRelativeResize="0"/>
          <p:nvPr/>
        </p:nvPicPr>
        <p:blipFill rotWithShape="1">
          <a:blip r:embed="rId3">
            <a:alphaModFix/>
          </a:blip>
          <a:srcRect b="0" l="0" r="0" t="0"/>
          <a:stretch/>
        </p:blipFill>
        <p:spPr>
          <a:xfrm>
            <a:off x="628650" y="2921567"/>
            <a:ext cx="7928126" cy="2798162"/>
          </a:xfrm>
          <a:prstGeom prst="rect">
            <a:avLst/>
          </a:prstGeom>
          <a:noFill/>
          <a:ln>
            <a:noFill/>
          </a:ln>
        </p:spPr>
      </p:pic>
      <p:sp>
        <p:nvSpPr>
          <p:cNvPr id="407" name="Google Shape;407;gc9a50ae181_0_472"/>
          <p:cNvSpPr txBox="1"/>
          <p:nvPr>
            <p:ph idx="12" type="sldNum"/>
          </p:nvPr>
        </p:nvSpPr>
        <p:spPr>
          <a:xfrm>
            <a:off x="6921675" y="6356351"/>
            <a:ext cx="20574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000000"/>
              </a:buClr>
              <a:buSzPts val="900"/>
              <a:buFont typeface="Arial"/>
              <a:buNone/>
            </a:pPr>
            <a:fld id="{00000000-1234-1234-1234-123412341234}" type="slidenum">
              <a:rPr lang="en-US" sz="1650">
                <a:solidFill>
                  <a:srgbClr val="888888"/>
                </a:solidFill>
                <a:latin typeface="Georgia"/>
                <a:ea typeface="Georgia"/>
                <a:cs typeface="Georgia"/>
                <a:sym typeface="Georgia"/>
              </a:rPr>
              <a:t>‹#›</a:t>
            </a:fld>
            <a:endParaRPr sz="1650">
              <a:solidFill>
                <a:srgbClr val="888888"/>
              </a:solidFill>
              <a:latin typeface="Georgia"/>
              <a:ea typeface="Georgia"/>
              <a:cs typeface="Georgia"/>
              <a:sym typeface="Georgia"/>
            </a:endParaRPr>
          </a:p>
        </p:txBody>
      </p:sp>
      <p:pic>
        <p:nvPicPr>
          <p:cNvPr id="408" name="Google Shape;408;gc9a50ae181_0_472"/>
          <p:cNvPicPr preferRelativeResize="0"/>
          <p:nvPr/>
        </p:nvPicPr>
        <p:blipFill rotWithShape="1">
          <a:blip r:embed="rId4">
            <a:alphaModFix/>
          </a:blip>
          <a:srcRect b="0" l="0" r="0" t="0"/>
          <a:stretch/>
        </p:blipFill>
        <p:spPr>
          <a:xfrm>
            <a:off x="107550" y="6087605"/>
            <a:ext cx="2057402" cy="63384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gc9a50ae181_0_481"/>
          <p:cNvSpPr txBox="1"/>
          <p:nvPr/>
        </p:nvSpPr>
        <p:spPr>
          <a:xfrm>
            <a:off x="481650" y="1135268"/>
            <a:ext cx="8180700" cy="2480100"/>
          </a:xfrm>
          <a:prstGeom prst="rect">
            <a:avLst/>
          </a:prstGeom>
          <a:noFill/>
          <a:ln>
            <a:noFill/>
          </a:ln>
        </p:spPr>
        <p:txBody>
          <a:bodyPr anchorCtr="0" anchor="t" bIns="91425" lIns="91425" spcFirstLastPara="1" rIns="91425" wrap="square" tIns="91425">
            <a:spAutoFit/>
          </a:bodyPr>
          <a:lstStyle/>
          <a:p>
            <a:pPr indent="0" lvl="0" marL="914400" marR="0" rtl="0" algn="l">
              <a:lnSpc>
                <a:spcPct val="100000"/>
              </a:lnSpc>
              <a:spcBef>
                <a:spcPts val="375"/>
              </a:spcBef>
              <a:spcAft>
                <a:spcPts val="0"/>
              </a:spcAft>
              <a:buClr>
                <a:srgbClr val="000000"/>
              </a:buClr>
              <a:buSzPts val="1800"/>
              <a:buFont typeface="Arial"/>
              <a:buNone/>
            </a:pPr>
            <a:r>
              <a:t/>
            </a:r>
            <a:endParaRPr b="0" i="0" sz="1800" u="none" cap="none" strike="noStrike">
              <a:solidFill>
                <a:srgbClr val="394A58"/>
              </a:solidFill>
              <a:latin typeface="Georgia"/>
              <a:ea typeface="Georgia"/>
              <a:cs typeface="Georgia"/>
              <a:sym typeface="Georgia"/>
            </a:endParaRPr>
          </a:p>
          <a:p>
            <a:pPr indent="-333375" lvl="0" marL="457200" marR="0" rtl="0" algn="l">
              <a:lnSpc>
                <a:spcPct val="100000"/>
              </a:lnSpc>
              <a:spcBef>
                <a:spcPts val="375"/>
              </a:spcBef>
              <a:spcAft>
                <a:spcPts val="0"/>
              </a:spcAft>
              <a:buClr>
                <a:srgbClr val="394A58"/>
              </a:buClr>
              <a:buSzPts val="1650"/>
              <a:buFont typeface="Georgia"/>
              <a:buChar char="●"/>
            </a:pPr>
            <a:r>
              <a:rPr lang="en-US" sz="1650">
                <a:solidFill>
                  <a:srgbClr val="394A58"/>
                </a:solidFill>
                <a:latin typeface="Georgia"/>
                <a:ea typeface="Georgia"/>
                <a:cs typeface="Georgia"/>
                <a:sym typeface="Georgia"/>
              </a:rPr>
              <a:t>In ELA, ELL students </a:t>
            </a:r>
            <a:r>
              <a:rPr b="1" lang="en-US" sz="1650">
                <a:solidFill>
                  <a:srgbClr val="BE8B60"/>
                </a:solidFill>
                <a:latin typeface="Georgia"/>
                <a:ea typeface="Georgia"/>
                <a:cs typeface="Georgia"/>
                <a:sym typeface="Georgia"/>
              </a:rPr>
              <a:t>lost 37% of expected learning this year</a:t>
            </a:r>
            <a:r>
              <a:rPr lang="en-US" sz="1650">
                <a:solidFill>
                  <a:srgbClr val="394A58"/>
                </a:solidFill>
                <a:latin typeface="Georgia"/>
                <a:ea typeface="Georgia"/>
                <a:cs typeface="Georgia"/>
                <a:sym typeface="Georgia"/>
              </a:rPr>
              <a:t>, which was slightly </a:t>
            </a:r>
            <a:r>
              <a:rPr b="1" i="1" lang="en-US" sz="1650">
                <a:solidFill>
                  <a:srgbClr val="394A58"/>
                </a:solidFill>
                <a:latin typeface="Georgia"/>
                <a:ea typeface="Georgia"/>
                <a:cs typeface="Georgia"/>
                <a:sym typeface="Georgia"/>
              </a:rPr>
              <a:t>higher</a:t>
            </a:r>
            <a:r>
              <a:rPr lang="en-US" sz="1650">
                <a:solidFill>
                  <a:srgbClr val="394A58"/>
                </a:solidFill>
                <a:latin typeface="Georgia"/>
                <a:ea typeface="Georgia"/>
                <a:cs typeface="Georgia"/>
                <a:sym typeface="Georgia"/>
              </a:rPr>
              <a:t> than their non-ELL peers</a:t>
            </a:r>
            <a:endParaRPr sz="1650">
              <a:solidFill>
                <a:srgbClr val="394A58"/>
              </a:solidFill>
              <a:latin typeface="Georgia"/>
              <a:ea typeface="Georgia"/>
              <a:cs typeface="Georgia"/>
              <a:sym typeface="Georgia"/>
            </a:endParaRPr>
          </a:p>
          <a:p>
            <a:pPr indent="0" lvl="0" marL="457200" marR="0" rtl="0" algn="l">
              <a:lnSpc>
                <a:spcPct val="100000"/>
              </a:lnSpc>
              <a:spcBef>
                <a:spcPts val="375"/>
              </a:spcBef>
              <a:spcAft>
                <a:spcPts val="0"/>
              </a:spcAft>
              <a:buNone/>
            </a:pPr>
            <a:r>
              <a:t/>
            </a:r>
            <a:endParaRPr sz="1650">
              <a:solidFill>
                <a:srgbClr val="394A58"/>
              </a:solidFill>
              <a:latin typeface="Georgia"/>
              <a:ea typeface="Georgia"/>
              <a:cs typeface="Georgia"/>
              <a:sym typeface="Georgia"/>
            </a:endParaRPr>
          </a:p>
          <a:p>
            <a:pPr indent="-333375" lvl="0" marL="457200" marR="0" rtl="0" algn="l">
              <a:lnSpc>
                <a:spcPct val="100000"/>
              </a:lnSpc>
              <a:spcBef>
                <a:spcPts val="375"/>
              </a:spcBef>
              <a:spcAft>
                <a:spcPts val="0"/>
              </a:spcAft>
              <a:buClr>
                <a:srgbClr val="394A58"/>
              </a:buClr>
              <a:buSzPts val="1650"/>
              <a:buFont typeface="Georgia"/>
              <a:buChar char="●"/>
            </a:pPr>
            <a:r>
              <a:rPr b="0" i="0" lang="en-US" sz="1650" u="none" cap="none" strike="noStrike">
                <a:solidFill>
                  <a:srgbClr val="394A58"/>
                </a:solidFill>
                <a:latin typeface="Georgia"/>
                <a:ea typeface="Georgia"/>
                <a:cs typeface="Georgia"/>
                <a:sym typeface="Georgia"/>
              </a:rPr>
              <a:t>In Math, ELL students </a:t>
            </a:r>
            <a:r>
              <a:rPr b="1" i="0" lang="en-US" sz="1650" u="none" cap="none" strike="noStrike">
                <a:solidFill>
                  <a:srgbClr val="BE8B60"/>
                </a:solidFill>
                <a:latin typeface="Georgia"/>
                <a:ea typeface="Georgia"/>
                <a:cs typeface="Georgia"/>
                <a:sym typeface="Georgia"/>
              </a:rPr>
              <a:t>lost 33% of expected learning this year</a:t>
            </a:r>
            <a:r>
              <a:rPr b="0" i="0" lang="en-US" sz="1650" u="none" cap="none" strike="noStrike">
                <a:solidFill>
                  <a:srgbClr val="394A58"/>
                </a:solidFill>
                <a:latin typeface="Georgia"/>
                <a:ea typeface="Georgia"/>
                <a:cs typeface="Georgia"/>
                <a:sym typeface="Georgia"/>
              </a:rPr>
              <a:t>, which was slightly </a:t>
            </a:r>
            <a:r>
              <a:rPr b="1" i="1" lang="en-US" sz="1650" u="none" cap="none" strike="noStrike">
                <a:solidFill>
                  <a:srgbClr val="394A58"/>
                </a:solidFill>
                <a:latin typeface="Georgia"/>
                <a:ea typeface="Georgia"/>
                <a:cs typeface="Georgia"/>
                <a:sym typeface="Georgia"/>
              </a:rPr>
              <a:t>lower </a:t>
            </a:r>
            <a:r>
              <a:rPr b="0" i="0" lang="en-US" sz="1650" u="none" cap="none" strike="noStrike">
                <a:solidFill>
                  <a:srgbClr val="394A58"/>
                </a:solidFill>
                <a:latin typeface="Georgia"/>
                <a:ea typeface="Georgia"/>
                <a:cs typeface="Georgia"/>
                <a:sym typeface="Georgia"/>
              </a:rPr>
              <a:t>than their non-ELL peers  </a:t>
            </a:r>
            <a:endParaRPr b="0" i="0" sz="1650" u="none" cap="none" strike="noStrike">
              <a:solidFill>
                <a:srgbClr val="394A58"/>
              </a:solidFill>
              <a:latin typeface="Georgia"/>
              <a:ea typeface="Georgia"/>
              <a:cs typeface="Georgia"/>
              <a:sym typeface="Georgia"/>
            </a:endParaRPr>
          </a:p>
          <a:p>
            <a:pPr indent="0" lvl="0" marL="914400" marR="0" rtl="0" algn="l">
              <a:lnSpc>
                <a:spcPct val="100000"/>
              </a:lnSpc>
              <a:spcBef>
                <a:spcPts val="375"/>
              </a:spcBef>
              <a:spcAft>
                <a:spcPts val="0"/>
              </a:spcAft>
              <a:buClr>
                <a:srgbClr val="000000"/>
              </a:buClr>
              <a:buSzPts val="1650"/>
              <a:buFont typeface="Arial"/>
              <a:buNone/>
            </a:pPr>
            <a:r>
              <a:t/>
            </a:r>
            <a:endParaRPr b="0" i="0" sz="1650" u="none" cap="none" strike="noStrike">
              <a:solidFill>
                <a:srgbClr val="394A58"/>
              </a:solidFill>
              <a:latin typeface="Georgia"/>
              <a:ea typeface="Georgia"/>
              <a:cs typeface="Georgia"/>
              <a:sym typeface="Georgia"/>
            </a:endParaRPr>
          </a:p>
          <a:p>
            <a:pPr indent="0" lvl="0" marL="457200" marR="0" rtl="0" algn="l">
              <a:lnSpc>
                <a:spcPct val="100000"/>
              </a:lnSpc>
              <a:spcBef>
                <a:spcPts val="375"/>
              </a:spcBef>
              <a:spcAft>
                <a:spcPts val="0"/>
              </a:spcAft>
              <a:buNone/>
            </a:pPr>
            <a:r>
              <a:t/>
            </a:r>
            <a:endParaRPr b="0" i="0" sz="1650" u="none" cap="none" strike="noStrike">
              <a:solidFill>
                <a:srgbClr val="394A58"/>
              </a:solidFill>
              <a:latin typeface="Georgia"/>
              <a:ea typeface="Georgia"/>
              <a:cs typeface="Georgia"/>
              <a:sym typeface="Georgia"/>
            </a:endParaRPr>
          </a:p>
        </p:txBody>
      </p:sp>
      <p:sp>
        <p:nvSpPr>
          <p:cNvPr id="414" name="Google Shape;414;gc9a50ae181_0_481"/>
          <p:cNvSpPr txBox="1"/>
          <p:nvPr>
            <p:ph type="title"/>
          </p:nvPr>
        </p:nvSpPr>
        <p:spPr>
          <a:xfrm>
            <a:off x="628650" y="404427"/>
            <a:ext cx="7886700" cy="13257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1800"/>
              <a:buNone/>
            </a:pPr>
            <a:r>
              <a:rPr lang="en-US" sz="2250"/>
              <a:t>New Jersey’s English language learners out-performed their non-ELL peers in Math</a:t>
            </a:r>
            <a:endParaRPr sz="2250"/>
          </a:p>
          <a:p>
            <a:pPr indent="0" lvl="0" marL="0" rtl="0" algn="l">
              <a:lnSpc>
                <a:spcPct val="100000"/>
              </a:lnSpc>
              <a:spcBef>
                <a:spcPts val="0"/>
              </a:spcBef>
              <a:spcAft>
                <a:spcPts val="0"/>
              </a:spcAft>
              <a:buSzPts val="1800"/>
              <a:buNone/>
            </a:pPr>
            <a:r>
              <a:t/>
            </a:r>
            <a:endParaRPr sz="2050"/>
          </a:p>
        </p:txBody>
      </p:sp>
      <p:pic>
        <p:nvPicPr>
          <p:cNvPr id="415" name="Google Shape;415;gc9a50ae181_0_481"/>
          <p:cNvPicPr preferRelativeResize="0"/>
          <p:nvPr/>
        </p:nvPicPr>
        <p:blipFill rotWithShape="1">
          <a:blip r:embed="rId3">
            <a:alphaModFix/>
          </a:blip>
          <a:srcRect b="0" l="0" r="0" t="0"/>
          <a:stretch/>
        </p:blipFill>
        <p:spPr>
          <a:xfrm>
            <a:off x="628650" y="3230839"/>
            <a:ext cx="7928126" cy="2798162"/>
          </a:xfrm>
          <a:prstGeom prst="rect">
            <a:avLst/>
          </a:prstGeom>
          <a:noFill/>
          <a:ln>
            <a:noFill/>
          </a:ln>
        </p:spPr>
      </p:pic>
      <p:sp>
        <p:nvSpPr>
          <p:cNvPr id="416" name="Google Shape;416;gc9a50ae181_0_481"/>
          <p:cNvSpPr txBox="1"/>
          <p:nvPr>
            <p:ph idx="12" type="sldNum"/>
          </p:nvPr>
        </p:nvSpPr>
        <p:spPr>
          <a:xfrm>
            <a:off x="6921675" y="6356351"/>
            <a:ext cx="20574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000000"/>
              </a:buClr>
              <a:buSzPts val="900"/>
              <a:buFont typeface="Arial"/>
              <a:buNone/>
            </a:pPr>
            <a:fld id="{00000000-1234-1234-1234-123412341234}" type="slidenum">
              <a:rPr lang="en-US" sz="1650">
                <a:solidFill>
                  <a:srgbClr val="888888"/>
                </a:solidFill>
                <a:latin typeface="Georgia"/>
                <a:ea typeface="Georgia"/>
                <a:cs typeface="Georgia"/>
                <a:sym typeface="Georgia"/>
              </a:rPr>
              <a:t>‹#›</a:t>
            </a:fld>
            <a:endParaRPr sz="1650">
              <a:solidFill>
                <a:srgbClr val="888888"/>
              </a:solidFill>
              <a:latin typeface="Georgia"/>
              <a:ea typeface="Georgia"/>
              <a:cs typeface="Georgia"/>
              <a:sym typeface="Georgia"/>
            </a:endParaRPr>
          </a:p>
        </p:txBody>
      </p:sp>
      <p:pic>
        <p:nvPicPr>
          <p:cNvPr id="417" name="Google Shape;417;gc9a50ae181_0_481"/>
          <p:cNvPicPr preferRelativeResize="0"/>
          <p:nvPr/>
        </p:nvPicPr>
        <p:blipFill rotWithShape="1">
          <a:blip r:embed="rId4">
            <a:alphaModFix/>
          </a:blip>
          <a:srcRect b="0" l="0" r="0" t="0"/>
          <a:stretch/>
        </p:blipFill>
        <p:spPr>
          <a:xfrm>
            <a:off x="107550" y="6087605"/>
            <a:ext cx="2057402" cy="63384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gc9a50ae181_0_490"/>
          <p:cNvSpPr txBox="1"/>
          <p:nvPr/>
        </p:nvSpPr>
        <p:spPr>
          <a:xfrm>
            <a:off x="628650" y="1115088"/>
            <a:ext cx="7928100" cy="969600"/>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BE8B60"/>
              </a:buClr>
              <a:buSzPts val="2438"/>
              <a:buFont typeface="Georgia"/>
              <a:buNone/>
            </a:pPr>
            <a:r>
              <a:rPr b="0" i="0" lang="en-US" sz="1250" u="none" cap="none" strike="noStrike">
                <a:solidFill>
                  <a:srgbClr val="394A58"/>
                </a:solidFill>
                <a:latin typeface="Georgia"/>
                <a:ea typeface="Georgia"/>
                <a:cs typeface="Georgia"/>
                <a:sym typeface="Georgia"/>
              </a:rPr>
              <a:t>It is projected that </a:t>
            </a:r>
            <a:r>
              <a:rPr b="1" i="0" lang="en-US" sz="1250" u="none" cap="none" strike="noStrike">
                <a:solidFill>
                  <a:srgbClr val="394A58"/>
                </a:solidFill>
                <a:latin typeface="Georgia"/>
                <a:ea typeface="Georgia"/>
                <a:cs typeface="Georgia"/>
                <a:sym typeface="Georgia"/>
              </a:rPr>
              <a:t>n</a:t>
            </a:r>
            <a:r>
              <a:rPr b="1" i="0" lang="en-US" sz="1250" u="none" cap="none" strike="noStrike">
                <a:solidFill>
                  <a:srgbClr val="394A58"/>
                </a:solidFill>
                <a:latin typeface="Georgia"/>
                <a:ea typeface="Georgia"/>
                <a:cs typeface="Georgia"/>
                <a:sym typeface="Georgia"/>
                <a:extLst>
                  <a:ext uri="http://customooxmlschemas.google.com/">
                    <go:slidesCustomData xmlns:go="http://customooxmlschemas.google.com/" textRoundtripDataId="30"/>
                  </a:ext>
                </a:extLst>
              </a:rPr>
              <a:t>early 2 out of every 5 students </a:t>
            </a:r>
            <a:r>
              <a:rPr b="0" i="0" lang="en-US" sz="1250" u="none" cap="none" strike="noStrike">
                <a:solidFill>
                  <a:srgbClr val="394A58"/>
                </a:solidFill>
                <a:latin typeface="Georgia"/>
                <a:ea typeface="Georgia"/>
                <a:cs typeface="Georgia"/>
                <a:sym typeface="Georgia"/>
                <a:extLst>
                  <a:ext uri="http://customooxmlschemas.google.com/">
                    <go:slidesCustomData xmlns:go="http://customooxmlschemas.google.com/" textRoundtripDataId="31"/>
                  </a:ext>
                </a:extLst>
              </a:rPr>
              <a:t>who were previously proficient in ELA on the NJSLA are no longer on-track, and </a:t>
            </a:r>
            <a:r>
              <a:rPr b="1" i="0" lang="en-US" sz="1250" u="none" cap="none" strike="noStrike">
                <a:solidFill>
                  <a:srgbClr val="394A58"/>
                </a:solidFill>
                <a:latin typeface="Georgia"/>
                <a:ea typeface="Georgia"/>
                <a:cs typeface="Georgia"/>
                <a:sym typeface="Georgia"/>
                <a:extLst>
                  <a:ext uri="http://customooxmlschemas.google.com/">
                    <go:slidesCustomData xmlns:go="http://customooxmlschemas.google.com/" textRoundtripDataId="32"/>
                  </a:ext>
                </a:extLst>
              </a:rPr>
              <a:t>about 1 out of every 2</a:t>
            </a:r>
            <a:r>
              <a:rPr b="0" i="0" lang="en-US" sz="1250" u="none" cap="none" strike="noStrike">
                <a:solidFill>
                  <a:srgbClr val="394A58"/>
                </a:solidFill>
                <a:latin typeface="Georgia"/>
                <a:ea typeface="Georgia"/>
                <a:cs typeface="Georgia"/>
                <a:sym typeface="Georgia"/>
                <a:extLst>
                  <a:ext uri="http://customooxmlschemas.google.com/">
                    <go:slidesCustomData xmlns:go="http://customooxmlschemas.google.com/" textRoundtripDataId="33"/>
                  </a:ext>
                </a:extLst>
              </a:rPr>
              <a:t> who were proficient in Math in Spring 2019 are not meeting or exceeding expectations anymore.</a:t>
            </a:r>
            <a:endParaRPr b="1" i="0" sz="1250" u="none" cap="none" strike="noStrike">
              <a:solidFill>
                <a:srgbClr val="000000"/>
              </a:solidFill>
              <a:latin typeface="Arial"/>
              <a:ea typeface="Arial"/>
              <a:cs typeface="Arial"/>
              <a:sym typeface="Arial"/>
            </a:endParaRPr>
          </a:p>
        </p:txBody>
      </p:sp>
      <p:sp>
        <p:nvSpPr>
          <p:cNvPr id="423" name="Google Shape;423;gc9a50ae181_0_490"/>
          <p:cNvSpPr txBox="1"/>
          <p:nvPr>
            <p:ph idx="1" type="body"/>
          </p:nvPr>
        </p:nvSpPr>
        <p:spPr>
          <a:xfrm>
            <a:off x="5164350" y="2349224"/>
            <a:ext cx="3503400" cy="2876400"/>
          </a:xfrm>
          <a:prstGeom prst="rect">
            <a:avLst/>
          </a:prstGeom>
          <a:noFill/>
          <a:ln>
            <a:noFill/>
          </a:ln>
        </p:spPr>
        <p:txBody>
          <a:bodyPr anchorCtr="0" anchor="t" bIns="45700" lIns="91425" spcFirstLastPara="1" rIns="91425" wrap="square" tIns="45700">
            <a:noAutofit/>
          </a:bodyPr>
          <a:lstStyle/>
          <a:p>
            <a:pPr indent="-307975" lvl="0" marL="457200" rtl="0" algn="l">
              <a:lnSpc>
                <a:spcPct val="90000"/>
              </a:lnSpc>
              <a:spcBef>
                <a:spcPts val="0"/>
              </a:spcBef>
              <a:spcAft>
                <a:spcPts val="0"/>
              </a:spcAft>
              <a:buClr>
                <a:srgbClr val="394A58"/>
              </a:buClr>
              <a:buSzPts val="1250"/>
              <a:buFont typeface="Georgia"/>
              <a:buChar char="●"/>
            </a:pPr>
            <a:r>
              <a:rPr b="1" lang="en-US" sz="1250" u="sng">
                <a:solidFill>
                  <a:srgbClr val="394A58"/>
                </a:solidFill>
                <a:latin typeface="Georgia"/>
                <a:ea typeface="Georgia"/>
                <a:cs typeface="Georgia"/>
                <a:sym typeface="Georgia"/>
              </a:rPr>
              <a:t>Spring 19-Winter 21 COVID Slide:</a:t>
            </a:r>
            <a:endParaRPr b="1" sz="1250" u="sng">
              <a:solidFill>
                <a:srgbClr val="394A58"/>
              </a:solidFill>
              <a:latin typeface="Georgia"/>
              <a:ea typeface="Georgia"/>
              <a:cs typeface="Georgia"/>
              <a:sym typeface="Georgia"/>
            </a:endParaRPr>
          </a:p>
          <a:p>
            <a:pPr indent="-307975" lvl="1" marL="914400" rtl="0" algn="l">
              <a:lnSpc>
                <a:spcPct val="90000"/>
              </a:lnSpc>
              <a:spcBef>
                <a:spcPts val="0"/>
              </a:spcBef>
              <a:spcAft>
                <a:spcPts val="0"/>
              </a:spcAft>
              <a:buClr>
                <a:srgbClr val="394A58"/>
              </a:buClr>
              <a:buSzPts val="1250"/>
              <a:buChar char="○"/>
            </a:pPr>
            <a:r>
              <a:rPr b="1" lang="en-US" sz="1250">
                <a:solidFill>
                  <a:srgbClr val="394A58"/>
                </a:solidFill>
              </a:rPr>
              <a:t>an expected </a:t>
            </a:r>
            <a:r>
              <a:rPr b="1" lang="en-US" sz="1250">
                <a:solidFill>
                  <a:srgbClr val="394A58"/>
                </a:solidFill>
                <a:latin typeface="Georgia"/>
                <a:ea typeface="Georgia"/>
                <a:cs typeface="Georgia"/>
                <a:sym typeface="Georgia"/>
              </a:rPr>
              <a:t>drop of </a:t>
            </a:r>
            <a:r>
              <a:rPr b="1" lang="en-US" sz="1250">
                <a:solidFill>
                  <a:srgbClr val="394A58"/>
                </a:solidFill>
                <a:latin typeface="Georgia"/>
                <a:ea typeface="Georgia"/>
                <a:cs typeface="Georgia"/>
                <a:sym typeface="Georgia"/>
                <a:extLst>
                  <a:ext uri="http://customooxmlschemas.google.com/">
                    <go:slidesCustomData xmlns:go="http://customooxmlschemas.google.com/" textRoundtripDataId="34"/>
                  </a:ext>
                </a:extLst>
              </a:rPr>
              <a:t>24</a:t>
            </a:r>
            <a:r>
              <a:rPr b="1" lang="en-US" sz="1250">
                <a:solidFill>
                  <a:srgbClr val="394A58"/>
                </a:solidFill>
              </a:rPr>
              <a:t> percentage points </a:t>
            </a:r>
            <a:r>
              <a:rPr b="1" lang="en-US" sz="1250">
                <a:solidFill>
                  <a:srgbClr val="394A58"/>
                </a:solidFill>
                <a:latin typeface="Georgia"/>
                <a:ea typeface="Georgia"/>
                <a:cs typeface="Georgia"/>
                <a:sym typeface="Georgia"/>
              </a:rPr>
              <a:t> in ELA </a:t>
            </a:r>
            <a:endParaRPr b="1" sz="1250">
              <a:solidFill>
                <a:srgbClr val="394A58"/>
              </a:solidFill>
              <a:latin typeface="Georgia"/>
              <a:ea typeface="Georgia"/>
              <a:cs typeface="Georgia"/>
              <a:sym typeface="Georgia"/>
            </a:endParaRPr>
          </a:p>
          <a:p>
            <a:pPr indent="-307975" lvl="1" marL="914400" rtl="0" algn="l">
              <a:lnSpc>
                <a:spcPct val="90000"/>
              </a:lnSpc>
              <a:spcBef>
                <a:spcPts val="0"/>
              </a:spcBef>
              <a:spcAft>
                <a:spcPts val="0"/>
              </a:spcAft>
              <a:buClr>
                <a:srgbClr val="394A58"/>
              </a:buClr>
              <a:buSzPts val="1250"/>
              <a:buChar char="○"/>
            </a:pPr>
            <a:r>
              <a:rPr b="1" lang="en-US" sz="1250">
                <a:solidFill>
                  <a:srgbClr val="394A58"/>
                </a:solidFill>
              </a:rPr>
              <a:t>an expected </a:t>
            </a:r>
            <a:r>
              <a:rPr b="1" lang="en-US" sz="1250">
                <a:solidFill>
                  <a:srgbClr val="394A58"/>
                </a:solidFill>
                <a:latin typeface="Georgia"/>
                <a:ea typeface="Georgia"/>
                <a:cs typeface="Georgia"/>
                <a:sym typeface="Georgia"/>
              </a:rPr>
              <a:t>drop of 2</a:t>
            </a:r>
            <a:r>
              <a:rPr b="1" lang="en-US" sz="1250">
                <a:solidFill>
                  <a:srgbClr val="394A58"/>
                </a:solidFill>
              </a:rPr>
              <a:t>3 percentage points</a:t>
            </a:r>
            <a:r>
              <a:rPr b="1" lang="en-US" sz="1250">
                <a:solidFill>
                  <a:srgbClr val="394A58"/>
                </a:solidFill>
                <a:latin typeface="Georgia"/>
                <a:ea typeface="Georgia"/>
                <a:cs typeface="Georgia"/>
                <a:sym typeface="Georgia"/>
              </a:rPr>
              <a:t> in </a:t>
            </a:r>
            <a:r>
              <a:rPr b="1" lang="en-US" sz="1250">
                <a:solidFill>
                  <a:srgbClr val="394A58"/>
                </a:solidFill>
              </a:rPr>
              <a:t>M</a:t>
            </a:r>
            <a:r>
              <a:rPr b="1" lang="en-US" sz="1250">
                <a:solidFill>
                  <a:srgbClr val="394A58"/>
                </a:solidFill>
                <a:latin typeface="Georgia"/>
                <a:ea typeface="Georgia"/>
                <a:cs typeface="Georgia"/>
                <a:sym typeface="Georgia"/>
              </a:rPr>
              <a:t>ath</a:t>
            </a:r>
            <a:endParaRPr b="1" sz="1250">
              <a:solidFill>
                <a:srgbClr val="394A58"/>
              </a:solidFill>
              <a:latin typeface="Georgia"/>
              <a:ea typeface="Georgia"/>
              <a:cs typeface="Georgia"/>
              <a:sym typeface="Georgia"/>
            </a:endParaRPr>
          </a:p>
          <a:p>
            <a:pPr indent="0" lvl="0" marL="457200" rtl="0" algn="l">
              <a:lnSpc>
                <a:spcPct val="90000"/>
              </a:lnSpc>
              <a:spcBef>
                <a:spcPts val="0"/>
              </a:spcBef>
              <a:spcAft>
                <a:spcPts val="0"/>
              </a:spcAft>
              <a:buSzPts val="1350"/>
              <a:buNone/>
            </a:pPr>
            <a:r>
              <a:t/>
            </a:r>
            <a:endParaRPr b="1" sz="1050">
              <a:solidFill>
                <a:srgbClr val="394A58"/>
              </a:solidFill>
              <a:latin typeface="Georgia"/>
              <a:ea typeface="Georgia"/>
              <a:cs typeface="Georgia"/>
              <a:sym typeface="Georgia"/>
            </a:endParaRPr>
          </a:p>
          <a:p>
            <a:pPr indent="-307975" lvl="0" marL="457200" rtl="0" algn="l">
              <a:lnSpc>
                <a:spcPct val="90000"/>
              </a:lnSpc>
              <a:spcBef>
                <a:spcPts val="375"/>
              </a:spcBef>
              <a:spcAft>
                <a:spcPts val="0"/>
              </a:spcAft>
              <a:buClr>
                <a:srgbClr val="394A58"/>
              </a:buClr>
              <a:buSzPts val="1250"/>
              <a:buFont typeface="Georgia"/>
              <a:buChar char="●"/>
            </a:pPr>
            <a:r>
              <a:rPr b="1" lang="en-US" sz="1250">
                <a:solidFill>
                  <a:srgbClr val="394A58"/>
                </a:solidFill>
                <a:latin typeface="Georgia"/>
                <a:ea typeface="Georgia"/>
                <a:cs typeface="Georgia"/>
                <a:sym typeface="Georgia"/>
              </a:rPr>
              <a:t>Only 1 in 3 students may now be proficient in ELA</a:t>
            </a:r>
            <a:r>
              <a:rPr lang="en-US" sz="1250">
                <a:solidFill>
                  <a:srgbClr val="394A58"/>
                </a:solidFill>
                <a:latin typeface="Georgia"/>
                <a:ea typeface="Georgia"/>
                <a:cs typeface="Georgia"/>
                <a:sym typeface="Georgia"/>
              </a:rPr>
              <a:t> </a:t>
            </a:r>
            <a:endParaRPr sz="1250">
              <a:solidFill>
                <a:srgbClr val="394A58"/>
              </a:solidFill>
              <a:latin typeface="Georgia"/>
              <a:ea typeface="Georgia"/>
              <a:cs typeface="Georgia"/>
              <a:sym typeface="Georgia"/>
            </a:endParaRPr>
          </a:p>
          <a:p>
            <a:pPr indent="0" lvl="0" marL="0" rtl="0" algn="l">
              <a:lnSpc>
                <a:spcPct val="90000"/>
              </a:lnSpc>
              <a:spcBef>
                <a:spcPts val="375"/>
              </a:spcBef>
              <a:spcAft>
                <a:spcPts val="0"/>
              </a:spcAft>
              <a:buSzPts val="1350"/>
              <a:buNone/>
            </a:pPr>
            <a:r>
              <a:t/>
            </a:r>
            <a:endParaRPr sz="650">
              <a:solidFill>
                <a:srgbClr val="394A58"/>
              </a:solidFill>
              <a:latin typeface="Georgia"/>
              <a:ea typeface="Georgia"/>
              <a:cs typeface="Georgia"/>
              <a:sym typeface="Georgia"/>
            </a:endParaRPr>
          </a:p>
          <a:p>
            <a:pPr indent="-307975" lvl="0" marL="457200" rtl="0" algn="l">
              <a:lnSpc>
                <a:spcPct val="90000"/>
              </a:lnSpc>
              <a:spcBef>
                <a:spcPts val="375"/>
              </a:spcBef>
              <a:spcAft>
                <a:spcPts val="0"/>
              </a:spcAft>
              <a:buClr>
                <a:srgbClr val="394A58"/>
              </a:buClr>
              <a:buSzPts val="1250"/>
              <a:buChar char="●"/>
            </a:pPr>
            <a:r>
              <a:rPr b="1" lang="en-US" sz="1250">
                <a:solidFill>
                  <a:srgbClr val="394A58"/>
                </a:solidFill>
                <a:latin typeface="Georgia"/>
                <a:ea typeface="Georgia"/>
                <a:cs typeface="Georgia"/>
                <a:sym typeface="Georgia"/>
              </a:rPr>
              <a:t>Only 1 in 4 students may now be proficient in </a:t>
            </a:r>
            <a:r>
              <a:rPr b="1" lang="en-US" sz="1250">
                <a:solidFill>
                  <a:srgbClr val="394A58"/>
                </a:solidFill>
              </a:rPr>
              <a:t>M</a:t>
            </a:r>
            <a:r>
              <a:rPr b="1" lang="en-US" sz="1250">
                <a:solidFill>
                  <a:srgbClr val="394A58"/>
                </a:solidFill>
                <a:latin typeface="Georgia"/>
                <a:ea typeface="Georgia"/>
                <a:cs typeface="Georgia"/>
                <a:sym typeface="Georgia"/>
              </a:rPr>
              <a:t>ath</a:t>
            </a:r>
            <a:endParaRPr b="1" sz="1250">
              <a:solidFill>
                <a:srgbClr val="394A58"/>
              </a:solidFill>
              <a:latin typeface="Georgia"/>
              <a:ea typeface="Georgia"/>
              <a:cs typeface="Georgia"/>
              <a:sym typeface="Georgia"/>
            </a:endParaRPr>
          </a:p>
          <a:p>
            <a:pPr indent="0" lvl="0" marL="0" rtl="0" algn="l">
              <a:lnSpc>
                <a:spcPct val="90000"/>
              </a:lnSpc>
              <a:spcBef>
                <a:spcPts val="375"/>
              </a:spcBef>
              <a:spcAft>
                <a:spcPts val="0"/>
              </a:spcAft>
              <a:buSzPts val="1350"/>
              <a:buNone/>
            </a:pPr>
            <a:r>
              <a:t/>
            </a:r>
            <a:endParaRPr b="1" sz="750">
              <a:solidFill>
                <a:srgbClr val="394A58"/>
              </a:solidFill>
              <a:latin typeface="Georgia"/>
              <a:ea typeface="Georgia"/>
              <a:cs typeface="Georgia"/>
              <a:sym typeface="Georgia"/>
            </a:endParaRPr>
          </a:p>
          <a:p>
            <a:pPr indent="-307975" lvl="0" marL="457200" rtl="0" algn="l">
              <a:lnSpc>
                <a:spcPct val="90000"/>
              </a:lnSpc>
              <a:spcBef>
                <a:spcPts val="375"/>
              </a:spcBef>
              <a:spcAft>
                <a:spcPts val="0"/>
              </a:spcAft>
              <a:buClr>
                <a:srgbClr val="394A58"/>
              </a:buClr>
              <a:buSzPts val="1250"/>
              <a:buFont typeface="Georgia"/>
              <a:buChar char="●"/>
            </a:pPr>
            <a:r>
              <a:rPr lang="en-US" sz="1250">
                <a:solidFill>
                  <a:srgbClr val="394A58"/>
                </a:solidFill>
                <a:latin typeface="Georgia"/>
                <a:ea typeface="Georgia"/>
                <a:cs typeface="Georgia"/>
                <a:sym typeface="Georgia"/>
              </a:rPr>
              <a:t>This means the vast majority of our students are no longe</a:t>
            </a:r>
            <a:r>
              <a:rPr lang="en-US" sz="1250">
                <a:solidFill>
                  <a:srgbClr val="394A58"/>
                </a:solidFill>
                <a:highlight>
                  <a:srgbClr val="FFFFFF"/>
                </a:highlight>
                <a:latin typeface="Georgia"/>
                <a:ea typeface="Georgia"/>
                <a:cs typeface="Georgia"/>
                <a:sym typeface="Georgia"/>
              </a:rPr>
              <a:t>r </a:t>
            </a:r>
            <a:r>
              <a:rPr lang="en-US" sz="1250">
                <a:solidFill>
                  <a:srgbClr val="394A58"/>
                </a:solidFill>
                <a:highlight>
                  <a:srgbClr val="FFFFFF"/>
                </a:highlight>
              </a:rPr>
              <a:t>expected </a:t>
            </a:r>
            <a:r>
              <a:rPr lang="en-US" sz="1250">
                <a:solidFill>
                  <a:srgbClr val="394A58"/>
                </a:solidFill>
                <a:highlight>
                  <a:srgbClr val="FFFFFF"/>
                </a:highlight>
                <a:latin typeface="Georgia"/>
                <a:ea typeface="Georgia"/>
                <a:cs typeface="Georgia"/>
                <a:sym typeface="Georgia"/>
              </a:rPr>
              <a:t>to b</a:t>
            </a:r>
            <a:r>
              <a:rPr lang="en-US" sz="1250">
                <a:solidFill>
                  <a:srgbClr val="394A58"/>
                </a:solidFill>
                <a:latin typeface="Georgia"/>
                <a:ea typeface="Georgia"/>
                <a:cs typeface="Georgia"/>
                <a:sym typeface="Georgia"/>
              </a:rPr>
              <a:t>e</a:t>
            </a:r>
            <a:br>
              <a:rPr lang="en-US" sz="1250">
                <a:solidFill>
                  <a:srgbClr val="394A58"/>
                </a:solidFill>
              </a:rPr>
            </a:br>
            <a:r>
              <a:rPr lang="en-US" sz="1250">
                <a:solidFill>
                  <a:srgbClr val="394A58"/>
                </a:solidFill>
                <a:latin typeface="Georgia"/>
                <a:ea typeface="Georgia"/>
                <a:cs typeface="Georgia"/>
                <a:sym typeface="Georgia"/>
              </a:rPr>
              <a:t>on grade level as measured by NJSLA</a:t>
            </a:r>
            <a:endParaRPr sz="1250">
              <a:solidFill>
                <a:srgbClr val="394A58"/>
              </a:solidFill>
              <a:latin typeface="Georgia"/>
              <a:ea typeface="Georgia"/>
              <a:cs typeface="Georgia"/>
              <a:sym typeface="Georgia"/>
            </a:endParaRPr>
          </a:p>
        </p:txBody>
      </p:sp>
      <p:sp>
        <p:nvSpPr>
          <p:cNvPr id="424" name="Google Shape;424;gc9a50ae181_0_490"/>
          <p:cNvSpPr txBox="1"/>
          <p:nvPr/>
        </p:nvSpPr>
        <p:spPr>
          <a:xfrm>
            <a:off x="700000" y="5421500"/>
            <a:ext cx="7968000" cy="738900"/>
          </a:xfrm>
          <a:prstGeom prst="rect">
            <a:avLst/>
          </a:prstGeom>
          <a:noFill/>
          <a:ln>
            <a:noFill/>
          </a:ln>
        </p:spPr>
        <p:txBody>
          <a:bodyPr anchorCtr="0" anchor="t" bIns="91425" lIns="91425" spcFirstLastPara="1" rIns="91425" wrap="square" tIns="91425">
            <a:spAutoFit/>
          </a:bodyPr>
          <a:lstStyle/>
          <a:p>
            <a:pPr indent="0" lvl="0" marL="0" marR="0" rtl="0" algn="l">
              <a:lnSpc>
                <a:spcPct val="90000"/>
              </a:lnSpc>
              <a:spcBef>
                <a:spcPts val="375"/>
              </a:spcBef>
              <a:spcAft>
                <a:spcPts val="0"/>
              </a:spcAft>
              <a:buClr>
                <a:srgbClr val="000000"/>
              </a:buClr>
              <a:buSzPts val="1000"/>
              <a:buFont typeface="Arial"/>
              <a:buNone/>
            </a:pPr>
            <a:r>
              <a:rPr b="0" i="0" lang="en-US" sz="1000" u="none" cap="none" strike="noStrike">
                <a:solidFill>
                  <a:srgbClr val="394A58"/>
                </a:solidFill>
                <a:latin typeface="Georgia"/>
                <a:ea typeface="Georgia"/>
                <a:cs typeface="Georgia"/>
                <a:sym typeface="Georgia"/>
              </a:rPr>
              <a:t>We added </a:t>
            </a:r>
            <a:r>
              <a:rPr lang="en-US" sz="1000">
                <a:solidFill>
                  <a:srgbClr val="394A58"/>
                </a:solidFill>
                <a:latin typeface="Georgia"/>
                <a:ea typeface="Georgia"/>
                <a:cs typeface="Georgia"/>
                <a:sym typeface="Georgia"/>
              </a:rPr>
              <a:t>a </a:t>
            </a:r>
            <a:r>
              <a:rPr b="0" i="0" lang="en-US" sz="1000" u="none" cap="none" strike="noStrike">
                <a:solidFill>
                  <a:srgbClr val="394A58"/>
                </a:solidFill>
                <a:latin typeface="Georgia"/>
                <a:ea typeface="Georgia"/>
                <a:cs typeface="Georgia"/>
                <a:sym typeface="Georgia"/>
              </a:rPr>
              <a:t>variable to the model to account for participating schools’ performance pre-pandemic and another to control for in-person vs. distance learning status. Both variables led to increases in state estimates compared to the sample. State projections are based on a model that uses weighted averages of sample students by race, ELL status socioeconomic status, and disability status to better reflect the demographics of New </a:t>
            </a:r>
            <a:r>
              <a:rPr b="0" i="0" lang="en-US" sz="1000" u="none" cap="none" strike="noStrike">
                <a:solidFill>
                  <a:srgbClr val="394A58"/>
                </a:solidFill>
                <a:latin typeface="Georgia"/>
                <a:ea typeface="Georgia"/>
                <a:cs typeface="Georgia"/>
                <a:sym typeface="Georgia"/>
                <a:extLst>
                  <a:ext uri="http://customooxmlschemas.google.com/">
                    <go:slidesCustomData xmlns:go="http://customooxmlschemas.google.com/" textRoundtripDataId="35"/>
                  </a:ext>
                </a:extLst>
              </a:rPr>
              <a:t>Jersey</a:t>
            </a:r>
            <a:r>
              <a:rPr b="0" i="0" lang="en-US" sz="1000" u="none" cap="none" strike="noStrike">
                <a:solidFill>
                  <a:srgbClr val="394A58"/>
                </a:solidFill>
                <a:latin typeface="Georgia"/>
                <a:ea typeface="Georgia"/>
                <a:cs typeface="Georgia"/>
                <a:sym typeface="Georgia"/>
              </a:rPr>
              <a:t>.</a:t>
            </a:r>
            <a:endParaRPr b="0" i="0" sz="1000" u="none" cap="none" strike="noStrike">
              <a:solidFill>
                <a:srgbClr val="394A58"/>
              </a:solidFill>
              <a:latin typeface="Georgia"/>
              <a:ea typeface="Georgia"/>
              <a:cs typeface="Georgia"/>
              <a:sym typeface="Georgia"/>
            </a:endParaRPr>
          </a:p>
        </p:txBody>
      </p:sp>
      <p:sp>
        <p:nvSpPr>
          <p:cNvPr id="425" name="Google Shape;425;gc9a50ae181_0_490"/>
          <p:cNvSpPr txBox="1"/>
          <p:nvPr>
            <p:ph type="title"/>
          </p:nvPr>
        </p:nvSpPr>
        <p:spPr>
          <a:xfrm>
            <a:off x="628650" y="363899"/>
            <a:ext cx="7886700" cy="13257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1800"/>
              <a:buNone/>
            </a:pPr>
            <a:r>
              <a:rPr lang="en-US" sz="2050"/>
              <a:t>Lost learning in the first half of this school year means the COVID slide deepens...</a:t>
            </a:r>
            <a:endParaRPr sz="2050"/>
          </a:p>
          <a:p>
            <a:pPr indent="0" lvl="0" marL="0" rtl="0" algn="l">
              <a:lnSpc>
                <a:spcPct val="100000"/>
              </a:lnSpc>
              <a:spcBef>
                <a:spcPts val="0"/>
              </a:spcBef>
              <a:spcAft>
                <a:spcPts val="0"/>
              </a:spcAft>
              <a:buSzPts val="1800"/>
              <a:buNone/>
            </a:pPr>
            <a:r>
              <a:t/>
            </a:r>
            <a:endParaRPr sz="2050"/>
          </a:p>
        </p:txBody>
      </p:sp>
      <p:sp>
        <p:nvSpPr>
          <p:cNvPr id="426" name="Google Shape;426;gc9a50ae181_0_490"/>
          <p:cNvSpPr txBox="1"/>
          <p:nvPr>
            <p:ph idx="12" type="sldNum"/>
          </p:nvPr>
        </p:nvSpPr>
        <p:spPr>
          <a:xfrm>
            <a:off x="6921675" y="6356351"/>
            <a:ext cx="20574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000000"/>
              </a:buClr>
              <a:buSzPts val="900"/>
              <a:buFont typeface="Arial"/>
              <a:buNone/>
            </a:pPr>
            <a:fld id="{00000000-1234-1234-1234-123412341234}" type="slidenum">
              <a:rPr lang="en-US" sz="1650">
                <a:solidFill>
                  <a:srgbClr val="888888"/>
                </a:solidFill>
                <a:latin typeface="Georgia"/>
                <a:ea typeface="Georgia"/>
                <a:cs typeface="Georgia"/>
                <a:sym typeface="Georgia"/>
              </a:rPr>
              <a:t>‹#›</a:t>
            </a:fld>
            <a:endParaRPr sz="1650">
              <a:solidFill>
                <a:srgbClr val="888888"/>
              </a:solidFill>
              <a:latin typeface="Georgia"/>
              <a:ea typeface="Georgia"/>
              <a:cs typeface="Georgia"/>
              <a:sym typeface="Georgia"/>
            </a:endParaRPr>
          </a:p>
        </p:txBody>
      </p:sp>
      <p:pic>
        <p:nvPicPr>
          <p:cNvPr id="427" name="Google Shape;427;gc9a50ae181_0_490"/>
          <p:cNvPicPr preferRelativeResize="0"/>
          <p:nvPr/>
        </p:nvPicPr>
        <p:blipFill rotWithShape="1">
          <a:blip r:embed="rId3">
            <a:alphaModFix/>
          </a:blip>
          <a:srcRect b="0" l="0" r="0" t="0"/>
          <a:stretch/>
        </p:blipFill>
        <p:spPr>
          <a:xfrm>
            <a:off x="107550" y="6087605"/>
            <a:ext cx="2057402" cy="633846"/>
          </a:xfrm>
          <a:prstGeom prst="rect">
            <a:avLst/>
          </a:prstGeom>
          <a:noFill/>
          <a:ln>
            <a:noFill/>
          </a:ln>
        </p:spPr>
      </p:pic>
      <p:pic>
        <p:nvPicPr>
          <p:cNvPr id="428" name="Google Shape;428;gc9a50ae181_0_490"/>
          <p:cNvPicPr preferRelativeResize="0"/>
          <p:nvPr/>
        </p:nvPicPr>
        <p:blipFill>
          <a:blip r:embed="rId4">
            <a:alphaModFix/>
          </a:blip>
          <a:stretch>
            <a:fillRect/>
          </a:stretch>
        </p:blipFill>
        <p:spPr>
          <a:xfrm>
            <a:off x="699988" y="2038748"/>
            <a:ext cx="3971925" cy="33623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gc9a50ae181_0_500"/>
          <p:cNvSpPr txBox="1"/>
          <p:nvPr>
            <p:ph idx="1" type="body"/>
          </p:nvPr>
        </p:nvSpPr>
        <p:spPr>
          <a:xfrm>
            <a:off x="628650" y="1305961"/>
            <a:ext cx="7928100" cy="2041500"/>
          </a:xfrm>
          <a:prstGeom prst="rect">
            <a:avLst/>
          </a:prstGeom>
          <a:noFill/>
          <a:ln>
            <a:noFill/>
          </a:ln>
        </p:spPr>
        <p:txBody>
          <a:bodyPr anchorCtr="0" anchor="t" bIns="45700" lIns="91425" spcFirstLastPara="1" rIns="91425" wrap="square" tIns="45700">
            <a:noAutofit/>
          </a:bodyPr>
          <a:lstStyle/>
          <a:p>
            <a:pPr indent="-250825" lvl="0" marL="285750" rtl="0" algn="l">
              <a:lnSpc>
                <a:spcPct val="90000"/>
              </a:lnSpc>
              <a:spcBef>
                <a:spcPts val="0"/>
              </a:spcBef>
              <a:spcAft>
                <a:spcPts val="0"/>
              </a:spcAft>
              <a:buClr>
                <a:srgbClr val="394A58"/>
              </a:buClr>
              <a:buSzPts val="1250"/>
              <a:buChar char="●"/>
            </a:pPr>
            <a:r>
              <a:rPr lang="en-US" sz="1250">
                <a:solidFill>
                  <a:srgbClr val="3C4043"/>
                </a:solidFill>
                <a:highlight>
                  <a:srgbClr val="FFFFFF"/>
                </a:highlight>
              </a:rPr>
              <a:t>Comparing ELA and Math average achievement to pre-pandemic national percentile ranks-- New Jersey student group outcome gaps have worsened</a:t>
            </a:r>
            <a:endParaRPr sz="1250">
              <a:solidFill>
                <a:srgbClr val="394A58"/>
              </a:solidFill>
              <a:extLst>
                <a:ext uri="http://customooxmlschemas.google.com/">
                  <go:slidesCustomData xmlns:go="http://customooxmlschemas.google.com/" textRoundtripDataId="36"/>
                </a:ext>
              </a:extLst>
            </a:endParaRPr>
          </a:p>
          <a:p>
            <a:pPr indent="-193675" lvl="1" marL="914400" rtl="0" algn="l">
              <a:lnSpc>
                <a:spcPct val="90000"/>
              </a:lnSpc>
              <a:spcBef>
                <a:spcPts val="1000"/>
              </a:spcBef>
              <a:spcAft>
                <a:spcPts val="0"/>
              </a:spcAft>
              <a:buClr>
                <a:srgbClr val="394A58"/>
              </a:buClr>
              <a:buSzPts val="1250"/>
              <a:buChar char="○"/>
            </a:pPr>
            <a:r>
              <a:rPr lang="en-US" sz="1250">
                <a:solidFill>
                  <a:srgbClr val="394A58"/>
                </a:solidFill>
                <a:extLst>
                  <a:ext uri="http://customooxmlschemas.google.com/">
                    <go:slidesCustomData xmlns:go="http://customooxmlschemas.google.com/" textRoundtripDataId="37"/>
                  </a:ext>
                </a:extLst>
              </a:rPr>
              <a:t>To understand the graph below, if a student group has a national average percentile ranking of 60 from fall 2019, then that student group outperformed 60% of students nationwide in the same grade on average</a:t>
            </a:r>
            <a:endParaRPr sz="1250">
              <a:solidFill>
                <a:srgbClr val="394A58"/>
              </a:solidFill>
              <a:extLst>
                <a:ext uri="http://customooxmlschemas.google.com/">
                  <go:slidesCustomData xmlns:go="http://customooxmlschemas.google.com/" textRoundtripDataId="38"/>
                </a:ext>
              </a:extLst>
            </a:endParaRPr>
          </a:p>
          <a:p>
            <a:pPr indent="-193675" lvl="1" marL="914400" rtl="0" algn="l">
              <a:lnSpc>
                <a:spcPct val="90000"/>
              </a:lnSpc>
              <a:spcBef>
                <a:spcPts val="1000"/>
              </a:spcBef>
              <a:spcAft>
                <a:spcPts val="0"/>
              </a:spcAft>
              <a:buClr>
                <a:srgbClr val="394A58"/>
              </a:buClr>
              <a:buSzPts val="1250"/>
              <a:buChar char="○"/>
            </a:pPr>
            <a:r>
              <a:rPr lang="en-US" sz="1250">
                <a:solidFill>
                  <a:srgbClr val="394A58"/>
                </a:solidFill>
                <a:extLst>
                  <a:ext uri="http://customooxmlschemas.google.com/">
                    <go:slidesCustomData xmlns:go="http://customooxmlschemas.google.com/" textRoundtripDataId="39"/>
                  </a:ext>
                </a:extLst>
              </a:rPr>
              <a:t>A national average percentile of 35 in fall 2020 means that those students outperform 35% of students in the same grade group pre-COVID. </a:t>
            </a:r>
            <a:endParaRPr sz="1250">
              <a:solidFill>
                <a:srgbClr val="394A58"/>
              </a:solidFill>
              <a:latin typeface="Georgia"/>
              <a:ea typeface="Georgia"/>
              <a:cs typeface="Georgia"/>
              <a:sym typeface="Georgia"/>
              <a:extLst>
                <a:ext uri="http://customooxmlschemas.google.com/">
                  <go:slidesCustomData xmlns:go="http://customooxmlschemas.google.com/" textRoundtripDataId="40"/>
                </a:ext>
              </a:extLst>
            </a:endParaRPr>
          </a:p>
          <a:p>
            <a:pPr indent="0" lvl="0" marL="0" rtl="0" algn="ctr">
              <a:lnSpc>
                <a:spcPct val="90000"/>
              </a:lnSpc>
              <a:spcBef>
                <a:spcPts val="1000"/>
              </a:spcBef>
              <a:spcAft>
                <a:spcPts val="0"/>
              </a:spcAft>
              <a:buSzPts val="1350"/>
              <a:buNone/>
            </a:pPr>
            <a:r>
              <a:t/>
            </a:r>
            <a:endParaRPr b="1" sz="650">
              <a:solidFill>
                <a:srgbClr val="394A58"/>
              </a:solidFill>
              <a:extLst>
                <a:ext uri="http://customooxmlschemas.google.com/">
                  <go:slidesCustomData xmlns:go="http://customooxmlschemas.google.com/" textRoundtripDataId="41"/>
                </a:ext>
              </a:extLst>
            </a:endParaRPr>
          </a:p>
          <a:p>
            <a:pPr indent="0" lvl="0" marL="0" rtl="0" algn="l">
              <a:lnSpc>
                <a:spcPct val="90000"/>
              </a:lnSpc>
              <a:spcBef>
                <a:spcPts val="0"/>
              </a:spcBef>
              <a:spcAft>
                <a:spcPts val="0"/>
              </a:spcAft>
              <a:buSzPts val="1350"/>
              <a:buNone/>
            </a:pPr>
            <a:r>
              <a:rPr b="1" lang="en-US">
                <a:solidFill>
                  <a:srgbClr val="394A58"/>
                </a:solidFill>
                <a:latin typeface="Georgia"/>
                <a:ea typeface="Georgia"/>
                <a:cs typeface="Georgia"/>
                <a:sym typeface="Georgia"/>
                <a:extLst>
                  <a:ext uri="http://customooxmlschemas.google.com/">
                    <go:slidesCustomData xmlns:go="http://customooxmlschemas.google.com/" textRoundtripDataId="42"/>
                  </a:ext>
                </a:extLst>
              </a:rPr>
              <a:t>Low-income Black  and low-income Latinx students experienced larger percentile decreases in</a:t>
            </a:r>
            <a:r>
              <a:rPr b="1" lang="en-US">
                <a:solidFill>
                  <a:srgbClr val="394A58"/>
                </a:solidFill>
                <a:extLst>
                  <a:ext uri="http://customooxmlschemas.google.com/">
                    <go:slidesCustomData xmlns:go="http://customooxmlschemas.google.com/" textRoundtripDataId="43"/>
                  </a:ext>
                </a:extLst>
              </a:rPr>
              <a:t> </a:t>
            </a:r>
            <a:r>
              <a:rPr b="1" lang="en-US">
                <a:solidFill>
                  <a:srgbClr val="394A58"/>
                </a:solidFill>
                <a:latin typeface="Georgia"/>
                <a:ea typeface="Georgia"/>
                <a:cs typeface="Georgia"/>
                <a:sym typeface="Georgia"/>
                <a:extLst>
                  <a:ext uri="http://customooxmlschemas.google.com/">
                    <go:slidesCustomData xmlns:go="http://customooxmlschemas.google.com/" textRoundtripDataId="44"/>
                  </a:ext>
                </a:extLst>
              </a:rPr>
              <a:t>average achievement percentile rank this </a:t>
            </a:r>
            <a:r>
              <a:rPr b="1" lang="en-US">
                <a:solidFill>
                  <a:srgbClr val="394A58"/>
                </a:solidFill>
                <a:latin typeface="Georgia"/>
                <a:ea typeface="Georgia"/>
                <a:cs typeface="Georgia"/>
                <a:sym typeface="Georgia"/>
                <a:extLst>
                  <a:ext uri="http://customooxmlschemas.google.com/">
                    <go:slidesCustomData xmlns:go="http://customooxmlschemas.google.com/" textRoundtripDataId="45"/>
                  </a:ext>
                </a:extLst>
              </a:rPr>
              <a:t>semester</a:t>
            </a:r>
            <a:endParaRPr>
              <a:solidFill>
                <a:srgbClr val="394A58"/>
              </a:solidFill>
              <a:latin typeface="Georgia"/>
              <a:ea typeface="Georgia"/>
              <a:cs typeface="Georgia"/>
              <a:sym typeface="Georgia"/>
            </a:endParaRPr>
          </a:p>
        </p:txBody>
      </p:sp>
      <p:sp>
        <p:nvSpPr>
          <p:cNvPr id="434" name="Google Shape;434;gc9a50ae181_0_500"/>
          <p:cNvSpPr txBox="1"/>
          <p:nvPr>
            <p:ph type="title"/>
          </p:nvPr>
        </p:nvSpPr>
        <p:spPr>
          <a:xfrm>
            <a:off x="628650" y="363899"/>
            <a:ext cx="7886700" cy="1325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100000"/>
              </a:lnSpc>
              <a:spcBef>
                <a:spcPts val="0"/>
              </a:spcBef>
              <a:spcAft>
                <a:spcPts val="0"/>
              </a:spcAft>
              <a:buClr>
                <a:srgbClr val="BE8B60"/>
              </a:buClr>
              <a:buSzPct val="111105"/>
              <a:buFont typeface="Georgia"/>
              <a:buNone/>
            </a:pPr>
            <a:r>
              <a:rPr lang="en-US" sz="2250"/>
              <a:t>Achievement gaps are growing for low-income Black and </a:t>
            </a:r>
            <a:endParaRPr sz="2250"/>
          </a:p>
          <a:p>
            <a:pPr indent="0" lvl="0" marL="0" rtl="0" algn="l">
              <a:lnSpc>
                <a:spcPct val="100000"/>
              </a:lnSpc>
              <a:spcBef>
                <a:spcPts val="0"/>
              </a:spcBef>
              <a:spcAft>
                <a:spcPts val="0"/>
              </a:spcAft>
              <a:buSzPct val="88888"/>
              <a:buNone/>
            </a:pPr>
            <a:r>
              <a:rPr lang="en-US" sz="2250"/>
              <a:t>low-income Latinx students</a:t>
            </a:r>
            <a:endParaRPr sz="2250"/>
          </a:p>
          <a:p>
            <a:pPr indent="0" lvl="0" marL="0" rtl="0" algn="l">
              <a:lnSpc>
                <a:spcPct val="100000"/>
              </a:lnSpc>
              <a:spcBef>
                <a:spcPts val="0"/>
              </a:spcBef>
              <a:spcAft>
                <a:spcPts val="0"/>
              </a:spcAft>
              <a:buSzPct val="97560"/>
              <a:buNone/>
            </a:pPr>
            <a:r>
              <a:t/>
            </a:r>
            <a:endParaRPr sz="2050"/>
          </a:p>
        </p:txBody>
      </p:sp>
      <p:sp>
        <p:nvSpPr>
          <p:cNvPr id="435" name="Google Shape;435;gc9a50ae181_0_500"/>
          <p:cNvSpPr txBox="1"/>
          <p:nvPr>
            <p:ph idx="12" type="sldNum"/>
          </p:nvPr>
        </p:nvSpPr>
        <p:spPr>
          <a:xfrm>
            <a:off x="6921675" y="6356351"/>
            <a:ext cx="20574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000000"/>
              </a:buClr>
              <a:buSzPts val="900"/>
              <a:buFont typeface="Arial"/>
              <a:buNone/>
            </a:pPr>
            <a:fld id="{00000000-1234-1234-1234-123412341234}" type="slidenum">
              <a:rPr lang="en-US" sz="1650">
                <a:solidFill>
                  <a:srgbClr val="888888"/>
                </a:solidFill>
                <a:latin typeface="Georgia"/>
                <a:ea typeface="Georgia"/>
                <a:cs typeface="Georgia"/>
                <a:sym typeface="Georgia"/>
              </a:rPr>
              <a:t>‹#›</a:t>
            </a:fld>
            <a:endParaRPr sz="1650">
              <a:solidFill>
                <a:srgbClr val="888888"/>
              </a:solidFill>
              <a:latin typeface="Georgia"/>
              <a:ea typeface="Georgia"/>
              <a:cs typeface="Georgia"/>
              <a:sym typeface="Georgia"/>
            </a:endParaRPr>
          </a:p>
        </p:txBody>
      </p:sp>
      <p:pic>
        <p:nvPicPr>
          <p:cNvPr id="436" name="Google Shape;436;gc9a50ae181_0_500"/>
          <p:cNvPicPr preferRelativeResize="0"/>
          <p:nvPr/>
        </p:nvPicPr>
        <p:blipFill rotWithShape="1">
          <a:blip r:embed="rId3">
            <a:alphaModFix/>
          </a:blip>
          <a:srcRect b="0" l="0" r="0" t="0"/>
          <a:stretch/>
        </p:blipFill>
        <p:spPr>
          <a:xfrm>
            <a:off x="107550" y="6087605"/>
            <a:ext cx="2057402" cy="633846"/>
          </a:xfrm>
          <a:prstGeom prst="rect">
            <a:avLst/>
          </a:prstGeom>
          <a:noFill/>
          <a:ln>
            <a:noFill/>
          </a:ln>
        </p:spPr>
      </p:pic>
      <p:pic>
        <p:nvPicPr>
          <p:cNvPr id="437" name="Google Shape;437;gc9a50ae181_0_500"/>
          <p:cNvPicPr preferRelativeResize="0"/>
          <p:nvPr/>
        </p:nvPicPr>
        <p:blipFill>
          <a:blip r:embed="rId4">
            <a:alphaModFix/>
          </a:blip>
          <a:stretch>
            <a:fillRect/>
          </a:stretch>
        </p:blipFill>
        <p:spPr>
          <a:xfrm>
            <a:off x="1732852" y="3673175"/>
            <a:ext cx="5678303" cy="23504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pic>
        <p:nvPicPr>
          <p:cNvPr id="442" name="Google Shape;442;gca0ccc6469_1_17"/>
          <p:cNvPicPr preferRelativeResize="0"/>
          <p:nvPr/>
        </p:nvPicPr>
        <p:blipFill rotWithShape="1">
          <a:blip r:embed="rId3">
            <a:alphaModFix amt="15000"/>
          </a:blip>
          <a:srcRect b="0" l="11111" r="0" t="0"/>
          <a:stretch/>
        </p:blipFill>
        <p:spPr>
          <a:xfrm>
            <a:off x="0" y="0"/>
            <a:ext cx="9143999" cy="6858003"/>
          </a:xfrm>
          <a:prstGeom prst="rect">
            <a:avLst/>
          </a:prstGeom>
          <a:noFill/>
          <a:ln>
            <a:noFill/>
          </a:ln>
        </p:spPr>
      </p:pic>
      <p:sp>
        <p:nvSpPr>
          <p:cNvPr id="443" name="Google Shape;443;gca0ccc6469_1_17"/>
          <p:cNvSpPr txBox="1"/>
          <p:nvPr>
            <p:ph type="ctrTitle"/>
          </p:nvPr>
        </p:nvSpPr>
        <p:spPr>
          <a:xfrm>
            <a:off x="338000" y="1800148"/>
            <a:ext cx="7772400" cy="3257700"/>
          </a:xfrm>
          <a:prstGeom prst="rect">
            <a:avLst/>
          </a:prstGeom>
          <a:noFill/>
          <a:ln>
            <a:noFill/>
          </a:ln>
        </p:spPr>
        <p:txBody>
          <a:bodyPr anchorCtr="0" anchor="ctr" bIns="45700" lIns="91425" spcFirstLastPara="1" rIns="91425" wrap="square" tIns="45700">
            <a:normAutofit/>
          </a:bodyPr>
          <a:lstStyle/>
          <a:p>
            <a:pPr indent="0" lvl="0" marL="0" rtl="0" algn="l">
              <a:lnSpc>
                <a:spcPct val="93750"/>
              </a:lnSpc>
              <a:spcBef>
                <a:spcPts val="0"/>
              </a:spcBef>
              <a:spcAft>
                <a:spcPts val="0"/>
              </a:spcAft>
              <a:buClr>
                <a:schemeClr val="lt1"/>
              </a:buClr>
              <a:buSzPts val="9600"/>
              <a:buFont typeface="Helvetica Neue"/>
              <a:buNone/>
            </a:pPr>
            <a:r>
              <a:rPr lang="en-US" sz="4050">
                <a:latin typeface="Georgia"/>
                <a:ea typeface="Georgia"/>
                <a:cs typeface="Georgia"/>
                <a:sym typeface="Georgia"/>
              </a:rPr>
              <a:t>Recommendations to Stem the COVID Slide</a:t>
            </a:r>
            <a:endParaRPr sz="4050">
              <a:latin typeface="Georgia"/>
              <a:ea typeface="Georgia"/>
              <a:cs typeface="Georgia"/>
              <a:sym typeface="Georgia"/>
            </a:endParaRPr>
          </a:p>
        </p:txBody>
      </p:sp>
      <p:pic>
        <p:nvPicPr>
          <p:cNvPr id="444" name="Google Shape;444;gca0ccc6469_1_17"/>
          <p:cNvPicPr preferRelativeResize="0"/>
          <p:nvPr/>
        </p:nvPicPr>
        <p:blipFill rotWithShape="1">
          <a:blip r:embed="rId4">
            <a:alphaModFix/>
          </a:blip>
          <a:srcRect b="0" l="0" r="0" t="0"/>
          <a:stretch/>
        </p:blipFill>
        <p:spPr>
          <a:xfrm>
            <a:off x="107250" y="6098200"/>
            <a:ext cx="2057373" cy="6338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gca1b6417d5_0_3"/>
          <p:cNvSpPr txBox="1"/>
          <p:nvPr>
            <p:ph idx="2" type="body"/>
          </p:nvPr>
        </p:nvSpPr>
        <p:spPr>
          <a:xfrm>
            <a:off x="5715000" y="6248400"/>
            <a:ext cx="2971800" cy="3810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750"/>
              </a:spcBef>
              <a:spcAft>
                <a:spcPts val="0"/>
              </a:spcAft>
              <a:buSzPts val="1200"/>
              <a:buNone/>
            </a:pPr>
            <a:r>
              <a:t/>
            </a:r>
            <a:endParaRPr/>
          </a:p>
        </p:txBody>
      </p:sp>
      <p:sp>
        <p:nvSpPr>
          <p:cNvPr id="451" name="Google Shape;451;gca1b6417d5_0_3"/>
          <p:cNvSpPr txBox="1"/>
          <p:nvPr/>
        </p:nvSpPr>
        <p:spPr>
          <a:xfrm>
            <a:off x="1484375" y="1153077"/>
            <a:ext cx="7202400" cy="5885100"/>
          </a:xfrm>
          <a:prstGeom prst="rect">
            <a:avLst/>
          </a:prstGeom>
          <a:noFill/>
          <a:ln>
            <a:noFill/>
          </a:ln>
        </p:spPr>
        <p:txBody>
          <a:bodyPr anchorCtr="0" anchor="t" bIns="91425" lIns="91425" spcFirstLastPara="1" rIns="91425" wrap="square" tIns="91425">
            <a:spAutoFit/>
          </a:bodyPr>
          <a:lstStyle/>
          <a:p>
            <a:pPr indent="0" lvl="0" marL="457200" rtl="0" algn="just">
              <a:spcBef>
                <a:spcPts val="0"/>
              </a:spcBef>
              <a:spcAft>
                <a:spcPts val="0"/>
              </a:spcAft>
              <a:buNone/>
            </a:pPr>
            <a:r>
              <a:rPr lang="en-US" sz="1600">
                <a:solidFill>
                  <a:schemeClr val="dk1"/>
                </a:solidFill>
                <a:latin typeface="Georgia"/>
                <a:ea typeface="Georgia"/>
                <a:cs typeface="Georgia"/>
                <a:sym typeface="Georgia"/>
              </a:rPr>
              <a:t>Urgently prioritize the adoption and statewide implementation of extensive summer programming so that we can stem the COVID slide now and further stop more students from falling behind;</a:t>
            </a:r>
            <a:endParaRPr sz="1600">
              <a:solidFill>
                <a:schemeClr val="dk1"/>
              </a:solidFill>
              <a:latin typeface="Georgia"/>
              <a:ea typeface="Georgia"/>
              <a:cs typeface="Georgia"/>
              <a:sym typeface="Georgia"/>
            </a:endParaRPr>
          </a:p>
          <a:p>
            <a:pPr indent="0" lvl="0" marL="457200" rtl="0" algn="just">
              <a:spcBef>
                <a:spcPts val="0"/>
              </a:spcBef>
              <a:spcAft>
                <a:spcPts val="0"/>
              </a:spcAft>
              <a:buClr>
                <a:schemeClr val="dk1"/>
              </a:buClr>
              <a:buSzPts val="1100"/>
              <a:buFont typeface="Arial"/>
              <a:buNone/>
            </a:pPr>
            <a:r>
              <a:t/>
            </a:r>
            <a:endParaRPr sz="1600">
              <a:solidFill>
                <a:schemeClr val="dk1"/>
              </a:solidFill>
              <a:latin typeface="Georgia"/>
              <a:ea typeface="Georgia"/>
              <a:cs typeface="Georgia"/>
              <a:sym typeface="Georgia"/>
            </a:endParaRPr>
          </a:p>
          <a:p>
            <a:pPr indent="0" lvl="0" marL="457200" rtl="0" algn="just">
              <a:spcBef>
                <a:spcPts val="0"/>
              </a:spcBef>
              <a:spcAft>
                <a:spcPts val="0"/>
              </a:spcAft>
              <a:buNone/>
            </a:pPr>
            <a:r>
              <a:rPr lang="en-US" sz="1600">
                <a:solidFill>
                  <a:schemeClr val="dk1"/>
                </a:solidFill>
                <a:latin typeface="Georgia"/>
                <a:ea typeface="Georgia"/>
                <a:cs typeface="Georgia"/>
                <a:sym typeface="Georgia"/>
              </a:rPr>
              <a:t>Adopt and implement personalized, research-based solutions for accelerating student learning like high-dosage tutoring; </a:t>
            </a:r>
            <a:endParaRPr sz="1600">
              <a:solidFill>
                <a:schemeClr val="dk1"/>
              </a:solidFill>
              <a:latin typeface="Georgia"/>
              <a:ea typeface="Georgia"/>
              <a:cs typeface="Georgia"/>
              <a:sym typeface="Georgia"/>
            </a:endParaRPr>
          </a:p>
          <a:p>
            <a:pPr indent="0" lvl="0" marL="457200" rtl="0" algn="just">
              <a:spcBef>
                <a:spcPts val="0"/>
              </a:spcBef>
              <a:spcAft>
                <a:spcPts val="0"/>
              </a:spcAft>
              <a:buClr>
                <a:schemeClr val="dk1"/>
              </a:buClr>
              <a:buSzPts val="1100"/>
              <a:buFont typeface="Arial"/>
              <a:buNone/>
            </a:pPr>
            <a:r>
              <a:t/>
            </a:r>
            <a:endParaRPr sz="1600">
              <a:solidFill>
                <a:schemeClr val="dk1"/>
              </a:solidFill>
              <a:latin typeface="Georgia"/>
              <a:ea typeface="Georgia"/>
              <a:cs typeface="Georgia"/>
              <a:sym typeface="Georgia"/>
            </a:endParaRPr>
          </a:p>
          <a:p>
            <a:pPr indent="0" lvl="0" marL="457200" rtl="0" algn="just">
              <a:spcBef>
                <a:spcPts val="0"/>
              </a:spcBef>
              <a:spcAft>
                <a:spcPts val="0"/>
              </a:spcAft>
              <a:buNone/>
            </a:pPr>
            <a:r>
              <a:rPr lang="en-US" sz="1600">
                <a:solidFill>
                  <a:schemeClr val="dk1"/>
                </a:solidFill>
                <a:latin typeface="Georgia"/>
                <a:ea typeface="Georgia"/>
                <a:cs typeface="Georgia"/>
                <a:sym typeface="Georgia"/>
              </a:rPr>
              <a:t>Allow parents to exercise their choice to retain or hold back their child, if desired, to provide additional time to students for learning and the provision of social and emotional supports;</a:t>
            </a:r>
            <a:endParaRPr sz="1600">
              <a:solidFill>
                <a:schemeClr val="dk1"/>
              </a:solidFill>
              <a:latin typeface="Georgia"/>
              <a:ea typeface="Georgia"/>
              <a:cs typeface="Georgia"/>
              <a:sym typeface="Georgia"/>
            </a:endParaRPr>
          </a:p>
          <a:p>
            <a:pPr indent="0" lvl="0" marL="457200" rtl="0" algn="just">
              <a:spcBef>
                <a:spcPts val="0"/>
              </a:spcBef>
              <a:spcAft>
                <a:spcPts val="0"/>
              </a:spcAft>
              <a:buClr>
                <a:schemeClr val="dk1"/>
              </a:buClr>
              <a:buSzPts val="1100"/>
              <a:buFont typeface="Arial"/>
              <a:buNone/>
            </a:pPr>
            <a:r>
              <a:t/>
            </a:r>
            <a:endParaRPr sz="1600">
              <a:solidFill>
                <a:schemeClr val="dk1"/>
              </a:solidFill>
              <a:latin typeface="Georgia"/>
              <a:ea typeface="Georgia"/>
              <a:cs typeface="Georgia"/>
              <a:sym typeface="Georgia"/>
            </a:endParaRPr>
          </a:p>
          <a:p>
            <a:pPr indent="0" lvl="0" marL="457200" rtl="0" algn="just">
              <a:spcBef>
                <a:spcPts val="0"/>
              </a:spcBef>
              <a:spcAft>
                <a:spcPts val="0"/>
              </a:spcAft>
              <a:buNone/>
            </a:pPr>
            <a:r>
              <a:rPr lang="en-US" sz="1600">
                <a:solidFill>
                  <a:schemeClr val="dk1"/>
                </a:solidFill>
                <a:latin typeface="Georgia"/>
                <a:ea typeface="Georgia"/>
                <a:cs typeface="Georgia"/>
                <a:sym typeface="Georgia"/>
              </a:rPr>
              <a:t>Incentivize all districts to adopt high-quality instructional materials that are aligned to statewide assessments, which can provide teachers and parents with ongoing information about student academic growth and that can project proficiency on NJSLA; and</a:t>
            </a:r>
            <a:endParaRPr sz="1600">
              <a:solidFill>
                <a:schemeClr val="dk1"/>
              </a:solidFill>
              <a:latin typeface="Georgia"/>
              <a:ea typeface="Georgia"/>
              <a:cs typeface="Georgia"/>
              <a:sym typeface="Georgia"/>
            </a:endParaRPr>
          </a:p>
          <a:p>
            <a:pPr indent="0" lvl="0" marL="457200" rtl="0" algn="just">
              <a:spcBef>
                <a:spcPts val="0"/>
              </a:spcBef>
              <a:spcAft>
                <a:spcPts val="0"/>
              </a:spcAft>
              <a:buClr>
                <a:schemeClr val="dk1"/>
              </a:buClr>
              <a:buSzPts val="1100"/>
              <a:buFont typeface="Arial"/>
              <a:buNone/>
            </a:pPr>
            <a:r>
              <a:t/>
            </a:r>
            <a:endParaRPr sz="1600">
              <a:solidFill>
                <a:schemeClr val="dk1"/>
              </a:solidFill>
              <a:latin typeface="Georgia"/>
              <a:ea typeface="Georgia"/>
              <a:cs typeface="Georgia"/>
              <a:sym typeface="Georgia"/>
            </a:endParaRPr>
          </a:p>
          <a:p>
            <a:pPr indent="0" lvl="0" marL="457200" rtl="0" algn="just">
              <a:spcBef>
                <a:spcPts val="0"/>
              </a:spcBef>
              <a:spcAft>
                <a:spcPts val="0"/>
              </a:spcAft>
              <a:buNone/>
            </a:pPr>
            <a:r>
              <a:rPr lang="en-US" sz="1600">
                <a:solidFill>
                  <a:schemeClr val="dk1"/>
                </a:solidFill>
                <a:latin typeface="Georgia"/>
                <a:ea typeface="Georgia"/>
                <a:cs typeface="Georgia"/>
                <a:sym typeface="Georgia"/>
              </a:rPr>
              <a:t>Administer statewide assessments in Spring 2022 that are comparable to those administered in Spring 2019 to establish a new baseline from which to measure student growth moving forward and to also enable comparisons to pre-pandemic statewide proficiency.</a:t>
            </a:r>
            <a:endParaRPr sz="2150">
              <a:solidFill>
                <a:srgbClr val="394A58"/>
              </a:solidFill>
              <a:latin typeface="Georgia"/>
              <a:ea typeface="Georgia"/>
              <a:cs typeface="Georgia"/>
              <a:sym typeface="Georgia"/>
              <a:extLst>
                <a:ext uri="http://customooxmlschemas.google.com/">
                  <go:slidesCustomData xmlns:go="http://customooxmlschemas.google.com/" textRoundtripDataId="46"/>
                </a:ext>
              </a:extLst>
            </a:endParaRPr>
          </a:p>
          <a:p>
            <a:pPr indent="0" lvl="0" marL="457200" marR="0" rtl="0" algn="just">
              <a:lnSpc>
                <a:spcPct val="100000"/>
              </a:lnSpc>
              <a:spcBef>
                <a:spcPts val="0"/>
              </a:spcBef>
              <a:spcAft>
                <a:spcPts val="0"/>
              </a:spcAft>
              <a:buNone/>
            </a:pPr>
            <a:r>
              <a:t/>
            </a:r>
            <a:endParaRPr sz="1500">
              <a:solidFill>
                <a:schemeClr val="dk1"/>
              </a:solidFill>
              <a:latin typeface="Georgia"/>
              <a:ea typeface="Georgia"/>
              <a:cs typeface="Georgia"/>
              <a:sym typeface="Georgia"/>
            </a:endParaRPr>
          </a:p>
          <a:p>
            <a:pPr indent="0" lvl="0" marL="0" marR="0" rtl="0" algn="just">
              <a:lnSpc>
                <a:spcPct val="100000"/>
              </a:lnSpc>
              <a:spcBef>
                <a:spcPts val="0"/>
              </a:spcBef>
              <a:spcAft>
                <a:spcPts val="0"/>
              </a:spcAft>
              <a:buNone/>
            </a:pPr>
            <a:r>
              <a:t/>
            </a:r>
            <a:endParaRPr sz="1500">
              <a:solidFill>
                <a:schemeClr val="dk1"/>
              </a:solidFill>
              <a:latin typeface="Georgia"/>
              <a:ea typeface="Georgia"/>
              <a:cs typeface="Georgia"/>
              <a:sym typeface="Georgia"/>
            </a:endParaRPr>
          </a:p>
          <a:p>
            <a:pPr indent="0" lvl="0" marL="0" marR="0" rtl="0" algn="just">
              <a:lnSpc>
                <a:spcPct val="100000"/>
              </a:lnSpc>
              <a:spcBef>
                <a:spcPts val="1000"/>
              </a:spcBef>
              <a:spcAft>
                <a:spcPts val="1000"/>
              </a:spcAft>
              <a:buNone/>
            </a:pPr>
            <a:r>
              <a:t/>
            </a:r>
            <a:endParaRPr b="1" i="0" sz="1200" u="none" cap="none" strike="noStrike">
              <a:solidFill>
                <a:srgbClr val="BE8B60"/>
              </a:solidFill>
              <a:latin typeface="Times New Roman"/>
              <a:ea typeface="Times New Roman"/>
              <a:cs typeface="Times New Roman"/>
              <a:sym typeface="Times New Roman"/>
            </a:endParaRPr>
          </a:p>
        </p:txBody>
      </p:sp>
      <p:sp>
        <p:nvSpPr>
          <p:cNvPr id="452" name="Google Shape;452;gca1b6417d5_0_3"/>
          <p:cNvSpPr txBox="1"/>
          <p:nvPr/>
        </p:nvSpPr>
        <p:spPr>
          <a:xfrm>
            <a:off x="573890" y="464365"/>
            <a:ext cx="8027400" cy="815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050">
                <a:solidFill>
                  <a:srgbClr val="BE8B60"/>
                </a:solidFill>
                <a:latin typeface="Georgia"/>
                <a:ea typeface="Georgia"/>
                <a:cs typeface="Georgia"/>
                <a:sym typeface="Georgia"/>
              </a:rPr>
              <a:t>Recommendations to Stem the COVID </a:t>
            </a:r>
            <a:r>
              <a:rPr b="1" lang="en-US" sz="2050">
                <a:solidFill>
                  <a:srgbClr val="BE8B60"/>
                </a:solidFill>
                <a:latin typeface="Georgia"/>
                <a:ea typeface="Georgia"/>
                <a:cs typeface="Georgia"/>
                <a:sym typeface="Georgia"/>
                <a:extLst>
                  <a:ext uri="http://customooxmlschemas.google.com/">
                    <go:slidesCustomData xmlns:go="http://customooxmlschemas.google.com/" textRoundtripDataId="47"/>
                  </a:ext>
                </a:extLst>
              </a:rPr>
              <a:t>slide</a:t>
            </a:r>
            <a:r>
              <a:rPr b="1" lang="en-US" sz="2050">
                <a:solidFill>
                  <a:srgbClr val="BE8B60"/>
                </a:solidFill>
                <a:latin typeface="Georgia"/>
                <a:ea typeface="Georgia"/>
                <a:cs typeface="Georgia"/>
                <a:sym typeface="Georgia"/>
              </a:rPr>
              <a:t> and get students back on track</a:t>
            </a:r>
            <a:endParaRPr b="1" sz="2050">
              <a:solidFill>
                <a:srgbClr val="BE8B60"/>
              </a:solidFill>
              <a:latin typeface="Georgia"/>
              <a:ea typeface="Georgia"/>
              <a:cs typeface="Georgia"/>
              <a:sym typeface="Georgia"/>
            </a:endParaRPr>
          </a:p>
        </p:txBody>
      </p:sp>
      <p:sp>
        <p:nvSpPr>
          <p:cNvPr id="453" name="Google Shape;453;gca1b6417d5_0_3"/>
          <p:cNvSpPr txBox="1"/>
          <p:nvPr>
            <p:ph idx="12" type="sldNum"/>
          </p:nvPr>
        </p:nvSpPr>
        <p:spPr>
          <a:xfrm>
            <a:off x="6921675" y="6356351"/>
            <a:ext cx="2057400" cy="365100"/>
          </a:xfrm>
          <a:prstGeom prst="rect">
            <a:avLst/>
          </a:prstGeom>
        </p:spPr>
        <p:txBody>
          <a:bodyPr anchorCtr="0" anchor="t" bIns="45700" lIns="91425" spcFirstLastPara="1" rIns="91425" wrap="square" tIns="45700">
            <a:noAutofit/>
          </a:bodyPr>
          <a:lstStyle/>
          <a:p>
            <a:pPr indent="0" lvl="0" marL="0" rtl="0" algn="r">
              <a:spcBef>
                <a:spcPts val="0"/>
              </a:spcBef>
              <a:spcAft>
                <a:spcPts val="0"/>
              </a:spcAft>
              <a:buClr>
                <a:srgbClr val="000000"/>
              </a:buClr>
              <a:buSzPts val="1300"/>
              <a:buFont typeface="Arial"/>
              <a:buNone/>
            </a:pPr>
            <a:fld id="{00000000-1234-1234-1234-123412341234}" type="slidenum">
              <a:rPr lang="en-US" sz="1650">
                <a:latin typeface="Georgia"/>
                <a:ea typeface="Georgia"/>
                <a:cs typeface="Georgia"/>
                <a:sym typeface="Georgia"/>
              </a:rPr>
              <a:t>‹#›</a:t>
            </a:fld>
            <a:endParaRPr sz="1650">
              <a:latin typeface="Georgia"/>
              <a:ea typeface="Georgia"/>
              <a:cs typeface="Georgia"/>
              <a:sym typeface="Georgia"/>
            </a:endParaRPr>
          </a:p>
        </p:txBody>
      </p:sp>
      <p:pic>
        <p:nvPicPr>
          <p:cNvPr id="454" name="Google Shape;454;gca1b6417d5_0_3"/>
          <p:cNvPicPr preferRelativeResize="0"/>
          <p:nvPr/>
        </p:nvPicPr>
        <p:blipFill rotWithShape="1">
          <a:blip r:embed="rId3">
            <a:alphaModFix/>
          </a:blip>
          <a:srcRect b="0" l="0" r="0" t="0"/>
          <a:stretch/>
        </p:blipFill>
        <p:spPr>
          <a:xfrm>
            <a:off x="107550" y="6087605"/>
            <a:ext cx="2057402" cy="633846"/>
          </a:xfrm>
          <a:prstGeom prst="rect">
            <a:avLst/>
          </a:prstGeom>
          <a:noFill/>
          <a:ln>
            <a:noFill/>
          </a:ln>
        </p:spPr>
      </p:pic>
      <p:pic>
        <p:nvPicPr>
          <p:cNvPr id="455" name="Google Shape;455;gca1b6417d5_0_3"/>
          <p:cNvPicPr preferRelativeResize="0"/>
          <p:nvPr/>
        </p:nvPicPr>
        <p:blipFill>
          <a:blip r:embed="rId4">
            <a:alphaModFix/>
          </a:blip>
          <a:stretch>
            <a:fillRect/>
          </a:stretch>
        </p:blipFill>
        <p:spPr>
          <a:xfrm>
            <a:off x="769525" y="4017455"/>
            <a:ext cx="733425" cy="733425"/>
          </a:xfrm>
          <a:prstGeom prst="rect">
            <a:avLst/>
          </a:prstGeom>
          <a:noFill/>
          <a:ln>
            <a:noFill/>
          </a:ln>
        </p:spPr>
      </p:pic>
      <p:pic>
        <p:nvPicPr>
          <p:cNvPr id="456" name="Google Shape;456;gca1b6417d5_0_3"/>
          <p:cNvPicPr preferRelativeResize="0"/>
          <p:nvPr/>
        </p:nvPicPr>
        <p:blipFill>
          <a:blip r:embed="rId5">
            <a:alphaModFix/>
          </a:blip>
          <a:stretch>
            <a:fillRect/>
          </a:stretch>
        </p:blipFill>
        <p:spPr>
          <a:xfrm>
            <a:off x="769525" y="2134988"/>
            <a:ext cx="733425" cy="733425"/>
          </a:xfrm>
          <a:prstGeom prst="rect">
            <a:avLst/>
          </a:prstGeom>
          <a:noFill/>
          <a:ln>
            <a:noFill/>
          </a:ln>
        </p:spPr>
      </p:pic>
      <p:pic>
        <p:nvPicPr>
          <p:cNvPr id="457" name="Google Shape;457;gca1b6417d5_0_3"/>
          <p:cNvPicPr preferRelativeResize="0"/>
          <p:nvPr/>
        </p:nvPicPr>
        <p:blipFill>
          <a:blip r:embed="rId6">
            <a:alphaModFix/>
          </a:blip>
          <a:stretch>
            <a:fillRect/>
          </a:stretch>
        </p:blipFill>
        <p:spPr>
          <a:xfrm>
            <a:off x="769525" y="1280075"/>
            <a:ext cx="733425" cy="733425"/>
          </a:xfrm>
          <a:prstGeom prst="rect">
            <a:avLst/>
          </a:prstGeom>
          <a:noFill/>
          <a:ln>
            <a:noFill/>
          </a:ln>
        </p:spPr>
      </p:pic>
      <p:pic>
        <p:nvPicPr>
          <p:cNvPr id="458" name="Google Shape;458;gca1b6417d5_0_3"/>
          <p:cNvPicPr preferRelativeResize="0"/>
          <p:nvPr/>
        </p:nvPicPr>
        <p:blipFill>
          <a:blip r:embed="rId7">
            <a:alphaModFix/>
          </a:blip>
          <a:stretch>
            <a:fillRect/>
          </a:stretch>
        </p:blipFill>
        <p:spPr>
          <a:xfrm>
            <a:off x="769513" y="3076213"/>
            <a:ext cx="733425" cy="733425"/>
          </a:xfrm>
          <a:prstGeom prst="rect">
            <a:avLst/>
          </a:prstGeom>
          <a:noFill/>
          <a:ln>
            <a:noFill/>
          </a:ln>
        </p:spPr>
      </p:pic>
      <p:pic>
        <p:nvPicPr>
          <p:cNvPr id="459" name="Google Shape;459;gca1b6417d5_0_3"/>
          <p:cNvPicPr preferRelativeResize="0"/>
          <p:nvPr/>
        </p:nvPicPr>
        <p:blipFill>
          <a:blip r:embed="rId8">
            <a:alphaModFix/>
          </a:blip>
          <a:stretch>
            <a:fillRect/>
          </a:stretch>
        </p:blipFill>
        <p:spPr>
          <a:xfrm>
            <a:off x="769513" y="5124238"/>
            <a:ext cx="733425" cy="7334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gc66ce90082_0_0"/>
          <p:cNvSpPr txBox="1"/>
          <p:nvPr>
            <p:ph type="title"/>
          </p:nvPr>
        </p:nvSpPr>
        <p:spPr>
          <a:xfrm>
            <a:off x="628650" y="365125"/>
            <a:ext cx="7886700" cy="9141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b="1" lang="en-US" sz="2050">
                <a:solidFill>
                  <a:srgbClr val="BE8B60"/>
                </a:solidFill>
                <a:latin typeface="Georgia"/>
                <a:ea typeface="Georgia"/>
                <a:cs typeface="Georgia"/>
                <a:sym typeface="Georgia"/>
              </a:rPr>
              <a:t>Acknowledgements</a:t>
            </a:r>
            <a:endParaRPr b="1" sz="2050">
              <a:solidFill>
                <a:srgbClr val="BE8B60"/>
              </a:solidFill>
              <a:latin typeface="Georgia"/>
              <a:ea typeface="Georgia"/>
              <a:cs typeface="Georgia"/>
              <a:sym typeface="Georgia"/>
            </a:endParaRPr>
          </a:p>
        </p:txBody>
      </p:sp>
      <p:sp>
        <p:nvSpPr>
          <p:cNvPr id="466" name="Google Shape;466;gc66ce90082_0_0"/>
          <p:cNvSpPr txBox="1"/>
          <p:nvPr>
            <p:ph idx="2" type="body"/>
          </p:nvPr>
        </p:nvSpPr>
        <p:spPr>
          <a:xfrm>
            <a:off x="5715000" y="6248400"/>
            <a:ext cx="2971800" cy="3810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750"/>
              </a:spcBef>
              <a:spcAft>
                <a:spcPts val="0"/>
              </a:spcAft>
              <a:buSzPts val="1200"/>
              <a:buNone/>
            </a:pPr>
            <a:r>
              <a:t/>
            </a:r>
            <a:endParaRPr/>
          </a:p>
        </p:txBody>
      </p:sp>
      <p:sp>
        <p:nvSpPr>
          <p:cNvPr id="467" name="Google Shape;467;gc66ce90082_0_0"/>
          <p:cNvSpPr txBox="1"/>
          <p:nvPr>
            <p:ph idx="1" type="body"/>
          </p:nvPr>
        </p:nvSpPr>
        <p:spPr>
          <a:xfrm>
            <a:off x="628600" y="3370975"/>
            <a:ext cx="7886700" cy="2372700"/>
          </a:xfrm>
          <a:prstGeom prst="rect">
            <a:avLst/>
          </a:prstGeom>
          <a:noFill/>
          <a:ln cap="flat" cmpd="sng" w="28575">
            <a:solidFill>
              <a:schemeClr val="dk2"/>
            </a:solidFill>
            <a:prstDash val="solid"/>
            <a:round/>
            <a:headEnd len="sm" w="sm" type="none"/>
            <a:tailEnd len="sm" w="sm" type="none"/>
          </a:ln>
        </p:spPr>
        <p:txBody>
          <a:bodyPr anchorCtr="0" anchor="t" bIns="45700" lIns="91425" spcFirstLastPara="1" rIns="91425" wrap="square" tIns="45700">
            <a:normAutofit lnSpcReduction="10000"/>
          </a:bodyPr>
          <a:lstStyle/>
          <a:p>
            <a:pPr indent="0" lvl="0" marL="0" rtl="0" algn="ctr">
              <a:lnSpc>
                <a:spcPct val="100000"/>
              </a:lnSpc>
              <a:spcBef>
                <a:spcPts val="400"/>
              </a:spcBef>
              <a:spcAft>
                <a:spcPts val="0"/>
              </a:spcAft>
              <a:buSzPts val="1350"/>
              <a:buNone/>
            </a:pPr>
            <a:r>
              <a:t/>
            </a:r>
            <a:endParaRPr sz="2000">
              <a:solidFill>
                <a:srgbClr val="FFFFFF"/>
              </a:solidFill>
              <a:latin typeface="Quattrocento Sans"/>
              <a:ea typeface="Quattrocento Sans"/>
              <a:cs typeface="Quattrocento Sans"/>
              <a:sym typeface="Quattrocento Sans"/>
            </a:endParaRPr>
          </a:p>
          <a:p>
            <a:pPr indent="0" lvl="0" marL="0" rtl="0" algn="ctr">
              <a:lnSpc>
                <a:spcPct val="100000"/>
              </a:lnSpc>
              <a:spcBef>
                <a:spcPts val="400"/>
              </a:spcBef>
              <a:spcAft>
                <a:spcPts val="0"/>
              </a:spcAft>
              <a:buSzPts val="1350"/>
              <a:buNone/>
            </a:pPr>
            <a:r>
              <a:t/>
            </a:r>
            <a:endParaRPr sz="2000">
              <a:solidFill>
                <a:srgbClr val="FFFFFF"/>
              </a:solidFill>
              <a:latin typeface="Quattrocento Sans"/>
              <a:ea typeface="Quattrocento Sans"/>
              <a:cs typeface="Quattrocento Sans"/>
              <a:sym typeface="Quattrocento Sans"/>
            </a:endParaRPr>
          </a:p>
          <a:p>
            <a:pPr indent="0" lvl="0" marL="0" rtl="0" algn="l">
              <a:lnSpc>
                <a:spcPct val="100000"/>
              </a:lnSpc>
              <a:spcBef>
                <a:spcPts val="400"/>
              </a:spcBef>
              <a:spcAft>
                <a:spcPts val="0"/>
              </a:spcAft>
              <a:buSzPts val="1350"/>
              <a:buNone/>
            </a:pPr>
            <a:r>
              <a:t/>
            </a:r>
            <a:endParaRPr sz="1500">
              <a:solidFill>
                <a:srgbClr val="FFFFFF"/>
              </a:solidFill>
              <a:latin typeface="Quattrocento Sans"/>
              <a:ea typeface="Quattrocento Sans"/>
              <a:cs typeface="Quattrocento Sans"/>
              <a:sym typeface="Quattrocento Sans"/>
            </a:endParaRPr>
          </a:p>
          <a:p>
            <a:pPr indent="0" lvl="0" marL="182880" rtl="0" algn="l">
              <a:lnSpc>
                <a:spcPct val="100000"/>
              </a:lnSpc>
              <a:spcBef>
                <a:spcPts val="400"/>
              </a:spcBef>
              <a:spcAft>
                <a:spcPts val="0"/>
              </a:spcAft>
              <a:buSzPts val="1350"/>
              <a:buNone/>
            </a:pPr>
            <a:r>
              <a:t/>
            </a:r>
            <a:endParaRPr sz="1500">
              <a:solidFill>
                <a:srgbClr val="394A58"/>
              </a:solidFill>
              <a:latin typeface="Georgia"/>
              <a:ea typeface="Georgia"/>
              <a:cs typeface="Georgia"/>
              <a:sym typeface="Georgia"/>
            </a:endParaRPr>
          </a:p>
          <a:p>
            <a:pPr indent="0" lvl="0" marL="182880" rtl="0" algn="l">
              <a:lnSpc>
                <a:spcPct val="100000"/>
              </a:lnSpc>
              <a:spcBef>
                <a:spcPts val="400"/>
              </a:spcBef>
              <a:spcAft>
                <a:spcPts val="0"/>
              </a:spcAft>
              <a:buSzPts val="1350"/>
              <a:buNone/>
            </a:pPr>
            <a:r>
              <a:rPr lang="en-US" sz="1650">
                <a:solidFill>
                  <a:srgbClr val="394A58"/>
                </a:solidFill>
                <a:latin typeface="Georgia"/>
                <a:ea typeface="Georgia"/>
                <a:cs typeface="Georgia"/>
                <a:sym typeface="Georgia"/>
              </a:rPr>
              <a:t>The New Jersey Children’s Foundation is a non-profit organization aimed at promoting a fact-based discussion about public education in New Jersey. Its mission is to invest in people, programs, and partnerships that will improve public education systems by putting the interests of children first.</a:t>
            </a:r>
            <a:endParaRPr sz="1650">
              <a:solidFill>
                <a:srgbClr val="394A58"/>
              </a:solidFill>
              <a:latin typeface="Georgia"/>
              <a:ea typeface="Georgia"/>
              <a:cs typeface="Georgia"/>
              <a:sym typeface="Georgia"/>
            </a:endParaRPr>
          </a:p>
          <a:p>
            <a:pPr indent="0" lvl="0" marL="182880" rtl="0" algn="l">
              <a:lnSpc>
                <a:spcPct val="100000"/>
              </a:lnSpc>
              <a:spcBef>
                <a:spcPts val="400"/>
              </a:spcBef>
              <a:spcAft>
                <a:spcPts val="0"/>
              </a:spcAft>
              <a:buSzPts val="1350"/>
              <a:buNone/>
            </a:pPr>
            <a:r>
              <a:t/>
            </a:r>
            <a:endParaRPr sz="950">
              <a:solidFill>
                <a:srgbClr val="394A58"/>
              </a:solidFill>
              <a:latin typeface="Georgia"/>
              <a:ea typeface="Georgia"/>
              <a:cs typeface="Georgia"/>
              <a:sym typeface="Georgia"/>
            </a:endParaRPr>
          </a:p>
        </p:txBody>
      </p:sp>
      <p:sp>
        <p:nvSpPr>
          <p:cNvPr id="468" name="Google Shape;468;gc66ce90082_0_0"/>
          <p:cNvSpPr txBox="1"/>
          <p:nvPr/>
        </p:nvSpPr>
        <p:spPr>
          <a:xfrm>
            <a:off x="514828" y="990582"/>
            <a:ext cx="7886700" cy="1988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BE8B60"/>
              </a:solidFill>
              <a:latin typeface="Georgia"/>
              <a:ea typeface="Georgia"/>
              <a:cs typeface="Georgia"/>
              <a:sym typeface="Georgia"/>
            </a:endParaRPr>
          </a:p>
          <a:p>
            <a:pPr indent="-333375" lvl="0" marL="457200" marR="0" rtl="0" algn="l">
              <a:lnSpc>
                <a:spcPct val="100000"/>
              </a:lnSpc>
              <a:spcBef>
                <a:spcPts val="0"/>
              </a:spcBef>
              <a:spcAft>
                <a:spcPts val="0"/>
              </a:spcAft>
              <a:buClr>
                <a:srgbClr val="394A58"/>
              </a:buClr>
              <a:buSzPts val="1650"/>
              <a:buFont typeface="Georgia"/>
              <a:buChar char="●"/>
            </a:pPr>
            <a:r>
              <a:rPr b="0" i="0" lang="en-US" sz="1650" u="none" cap="none" strike="noStrike">
                <a:solidFill>
                  <a:srgbClr val="394A58"/>
                </a:solidFill>
                <a:latin typeface="Georgia"/>
                <a:ea typeface="Georgia"/>
                <a:cs typeface="Georgia"/>
                <a:sym typeface="Georgia"/>
              </a:rPr>
              <a:t>Thank you to the </a:t>
            </a:r>
            <a:r>
              <a:rPr b="1" i="0" lang="en-US" sz="1650" u="none" cap="none" strike="noStrike">
                <a:solidFill>
                  <a:srgbClr val="394A58"/>
                </a:solidFill>
                <a:latin typeface="Georgia"/>
                <a:ea typeface="Georgia"/>
                <a:cs typeface="Georgia"/>
                <a:sym typeface="Georgia"/>
              </a:rPr>
              <a:t>15 New Jersey </a:t>
            </a:r>
            <a:r>
              <a:rPr lang="en-US" sz="1650">
                <a:solidFill>
                  <a:srgbClr val="394A58"/>
                </a:solidFill>
                <a:latin typeface="Georgia"/>
                <a:ea typeface="Georgia"/>
                <a:cs typeface="Georgia"/>
                <a:sym typeface="Georgia"/>
              </a:rPr>
              <a:t>districts and charter schools</a:t>
            </a:r>
            <a:r>
              <a:rPr b="0" i="0" lang="en-US" sz="1650" u="none" cap="none" strike="noStrike">
                <a:solidFill>
                  <a:srgbClr val="394A58"/>
                </a:solidFill>
                <a:latin typeface="Georgia"/>
                <a:ea typeface="Georgia"/>
                <a:cs typeface="Georgia"/>
                <a:sym typeface="Georgia"/>
              </a:rPr>
              <a:t> who volunteered their data to make this study possible</a:t>
            </a:r>
            <a:endParaRPr b="0" i="0" sz="1650" u="none" cap="none" strike="noStrike">
              <a:solidFill>
                <a:srgbClr val="394A58"/>
              </a:solidFill>
              <a:latin typeface="Georgia"/>
              <a:ea typeface="Georgia"/>
              <a:cs typeface="Georgia"/>
              <a:sym typeface="Georgia"/>
            </a:endParaRPr>
          </a:p>
          <a:p>
            <a:pPr indent="-333375" lvl="0" marL="457200" marR="0" rtl="0" algn="l">
              <a:lnSpc>
                <a:spcPct val="100000"/>
              </a:lnSpc>
              <a:spcBef>
                <a:spcPts val="1000"/>
              </a:spcBef>
              <a:spcAft>
                <a:spcPts val="0"/>
              </a:spcAft>
              <a:buClr>
                <a:srgbClr val="394A58"/>
              </a:buClr>
              <a:buSzPts val="1650"/>
              <a:buFont typeface="Georgia"/>
              <a:buChar char="●"/>
            </a:pPr>
            <a:r>
              <a:rPr b="0" i="0" lang="en-US" sz="1650" u="none" cap="none" strike="noStrike">
                <a:solidFill>
                  <a:srgbClr val="394A58"/>
                </a:solidFill>
                <a:latin typeface="Georgia"/>
                <a:ea typeface="Georgia"/>
                <a:cs typeface="Georgia"/>
                <a:sym typeface="Georgia"/>
              </a:rPr>
              <a:t>Thank you to EmpowerK12 for their data and research assistance</a:t>
            </a:r>
            <a:endParaRPr b="0" i="0" sz="1650" u="none" cap="none" strike="noStrike">
              <a:solidFill>
                <a:srgbClr val="394A58"/>
              </a:solidFill>
              <a:latin typeface="Georgia"/>
              <a:ea typeface="Georgia"/>
              <a:cs typeface="Georgia"/>
              <a:sym typeface="Georgia"/>
            </a:endParaRPr>
          </a:p>
          <a:p>
            <a:pPr indent="-333375" lvl="0" marL="457200" marR="0" rtl="0" algn="l">
              <a:lnSpc>
                <a:spcPct val="100000"/>
              </a:lnSpc>
              <a:spcBef>
                <a:spcPts val="1000"/>
              </a:spcBef>
              <a:spcAft>
                <a:spcPts val="0"/>
              </a:spcAft>
              <a:buClr>
                <a:srgbClr val="394A58"/>
              </a:buClr>
              <a:buSzPts val="1650"/>
              <a:buFont typeface="Georgia"/>
              <a:buChar char="●"/>
            </a:pPr>
            <a:r>
              <a:rPr b="0" i="0" lang="en-US" sz="1650" u="none" cap="none" strike="noStrike">
                <a:solidFill>
                  <a:srgbClr val="394A58"/>
                </a:solidFill>
                <a:latin typeface="Georgia"/>
                <a:ea typeface="Georgia"/>
                <a:cs typeface="Georgia"/>
                <a:sym typeface="Georgia"/>
              </a:rPr>
              <a:t>This project was made possible through the generous support of the New Jersey Children’s Foundation</a:t>
            </a:r>
            <a:endParaRPr b="0" i="0" sz="1650" u="none" cap="none" strike="noStrike">
              <a:solidFill>
                <a:srgbClr val="394A58"/>
              </a:solidFill>
              <a:latin typeface="Georgia"/>
              <a:ea typeface="Georgia"/>
              <a:cs typeface="Georgia"/>
              <a:sym typeface="Georgia"/>
            </a:endParaRPr>
          </a:p>
        </p:txBody>
      </p:sp>
      <p:pic>
        <p:nvPicPr>
          <p:cNvPr id="469" name="Google Shape;469;gc66ce90082_0_0"/>
          <p:cNvPicPr preferRelativeResize="0"/>
          <p:nvPr/>
        </p:nvPicPr>
        <p:blipFill rotWithShape="1">
          <a:blip r:embed="rId3">
            <a:alphaModFix/>
          </a:blip>
          <a:srcRect b="0" l="0" r="0" t="0"/>
          <a:stretch/>
        </p:blipFill>
        <p:spPr>
          <a:xfrm>
            <a:off x="731800" y="3600214"/>
            <a:ext cx="3134950" cy="815900"/>
          </a:xfrm>
          <a:prstGeom prst="rect">
            <a:avLst/>
          </a:prstGeom>
          <a:noFill/>
          <a:ln>
            <a:noFill/>
          </a:ln>
        </p:spPr>
      </p:pic>
      <p:sp>
        <p:nvSpPr>
          <p:cNvPr id="470" name="Google Shape;470;gc66ce90082_0_0"/>
          <p:cNvSpPr txBox="1"/>
          <p:nvPr>
            <p:ph idx="12" type="sldNum"/>
          </p:nvPr>
        </p:nvSpPr>
        <p:spPr>
          <a:xfrm>
            <a:off x="6921675" y="6356351"/>
            <a:ext cx="20574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000000"/>
              </a:buClr>
              <a:buSzPts val="900"/>
              <a:buFont typeface="Arial"/>
              <a:buNone/>
            </a:pPr>
            <a:fld id="{00000000-1234-1234-1234-123412341234}" type="slidenum">
              <a:rPr lang="en-US" sz="1650">
                <a:solidFill>
                  <a:srgbClr val="888888"/>
                </a:solidFill>
                <a:latin typeface="Georgia"/>
                <a:ea typeface="Georgia"/>
                <a:cs typeface="Georgia"/>
                <a:sym typeface="Georgia"/>
              </a:rPr>
              <a:t>‹#›</a:t>
            </a:fld>
            <a:endParaRPr sz="1650">
              <a:solidFill>
                <a:srgbClr val="888888"/>
              </a:solidFill>
              <a:latin typeface="Georgia"/>
              <a:ea typeface="Georgia"/>
              <a:cs typeface="Georgia"/>
              <a:sym typeface="Georgia"/>
            </a:endParaRPr>
          </a:p>
        </p:txBody>
      </p:sp>
      <p:pic>
        <p:nvPicPr>
          <p:cNvPr id="471" name="Google Shape;471;gc66ce90082_0_0"/>
          <p:cNvPicPr preferRelativeResize="0"/>
          <p:nvPr/>
        </p:nvPicPr>
        <p:blipFill rotWithShape="1">
          <a:blip r:embed="rId4">
            <a:alphaModFix/>
          </a:blip>
          <a:srcRect b="0" l="0" r="0" t="0"/>
          <a:stretch/>
        </p:blipFill>
        <p:spPr>
          <a:xfrm>
            <a:off x="107550" y="6087605"/>
            <a:ext cx="2057402" cy="63384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pic>
        <p:nvPicPr>
          <p:cNvPr id="476" name="Google Shape;476;gc9a50ae181_0_1109"/>
          <p:cNvPicPr preferRelativeResize="0"/>
          <p:nvPr/>
        </p:nvPicPr>
        <p:blipFill rotWithShape="1">
          <a:blip r:embed="rId3">
            <a:alphaModFix amt="15000"/>
          </a:blip>
          <a:srcRect b="0" l="11022" r="16" t="0"/>
          <a:stretch/>
        </p:blipFill>
        <p:spPr>
          <a:xfrm>
            <a:off x="0" y="0"/>
            <a:ext cx="9144003" cy="6858001"/>
          </a:xfrm>
          <a:prstGeom prst="rect">
            <a:avLst/>
          </a:prstGeom>
          <a:noFill/>
          <a:ln>
            <a:noFill/>
          </a:ln>
        </p:spPr>
      </p:pic>
      <p:sp>
        <p:nvSpPr>
          <p:cNvPr id="477" name="Google Shape;477;gc9a50ae181_0_1109"/>
          <p:cNvSpPr txBox="1"/>
          <p:nvPr>
            <p:ph type="ctrTitle"/>
          </p:nvPr>
        </p:nvSpPr>
        <p:spPr>
          <a:xfrm>
            <a:off x="338000" y="1800148"/>
            <a:ext cx="7772400" cy="3257700"/>
          </a:xfrm>
          <a:prstGeom prst="rect">
            <a:avLst/>
          </a:prstGeom>
          <a:noFill/>
          <a:ln>
            <a:noFill/>
          </a:ln>
        </p:spPr>
        <p:txBody>
          <a:bodyPr anchorCtr="0" anchor="ctr" bIns="45700" lIns="91425" spcFirstLastPara="1" rIns="91425" wrap="square" tIns="45700">
            <a:normAutofit/>
          </a:bodyPr>
          <a:lstStyle/>
          <a:p>
            <a:pPr indent="0" lvl="0" marL="0" rtl="0" algn="l">
              <a:lnSpc>
                <a:spcPct val="93750"/>
              </a:lnSpc>
              <a:spcBef>
                <a:spcPts val="0"/>
              </a:spcBef>
              <a:spcAft>
                <a:spcPts val="0"/>
              </a:spcAft>
              <a:buClr>
                <a:schemeClr val="lt1"/>
              </a:buClr>
              <a:buSzPts val="9600"/>
              <a:buFont typeface="Helvetica Neue"/>
              <a:buNone/>
            </a:pPr>
            <a:r>
              <a:rPr lang="en-US" sz="4050">
                <a:latin typeface="Georgia"/>
                <a:ea typeface="Georgia"/>
                <a:cs typeface="Georgia"/>
                <a:sym typeface="Georgia"/>
              </a:rPr>
              <a:t>Questions</a:t>
            </a:r>
            <a:endParaRPr sz="4050">
              <a:latin typeface="Georgia"/>
              <a:ea typeface="Georgia"/>
              <a:cs typeface="Georgia"/>
              <a:sym typeface="Georgia"/>
            </a:endParaRPr>
          </a:p>
        </p:txBody>
      </p:sp>
      <p:pic>
        <p:nvPicPr>
          <p:cNvPr id="478" name="Google Shape;478;gc9a50ae181_0_1109"/>
          <p:cNvPicPr preferRelativeResize="0"/>
          <p:nvPr/>
        </p:nvPicPr>
        <p:blipFill rotWithShape="1">
          <a:blip r:embed="rId4">
            <a:alphaModFix/>
          </a:blip>
          <a:srcRect b="0" l="0" r="0" t="0"/>
          <a:stretch/>
        </p:blipFill>
        <p:spPr>
          <a:xfrm>
            <a:off x="107250" y="6098200"/>
            <a:ext cx="2057373" cy="6338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pic>
        <p:nvPicPr>
          <p:cNvPr id="483" name="Google Shape;483;gca0ccc6469_1_32"/>
          <p:cNvPicPr preferRelativeResize="0"/>
          <p:nvPr/>
        </p:nvPicPr>
        <p:blipFill rotWithShape="1">
          <a:blip r:embed="rId3">
            <a:alphaModFix amt="15000"/>
          </a:blip>
          <a:srcRect b="0" l="0" r="11110" t="0"/>
          <a:stretch/>
        </p:blipFill>
        <p:spPr>
          <a:xfrm>
            <a:off x="0" y="0"/>
            <a:ext cx="9144000" cy="6858000"/>
          </a:xfrm>
          <a:prstGeom prst="rect">
            <a:avLst/>
          </a:prstGeom>
          <a:noFill/>
          <a:ln>
            <a:noFill/>
          </a:ln>
        </p:spPr>
      </p:pic>
      <p:sp>
        <p:nvSpPr>
          <p:cNvPr id="484" name="Google Shape;484;gca0ccc6469_1_32"/>
          <p:cNvSpPr txBox="1"/>
          <p:nvPr>
            <p:ph type="ctrTitle"/>
          </p:nvPr>
        </p:nvSpPr>
        <p:spPr>
          <a:xfrm>
            <a:off x="338000" y="1800148"/>
            <a:ext cx="7772400" cy="3257700"/>
          </a:xfrm>
          <a:prstGeom prst="rect">
            <a:avLst/>
          </a:prstGeom>
          <a:noFill/>
          <a:ln>
            <a:noFill/>
          </a:ln>
        </p:spPr>
        <p:txBody>
          <a:bodyPr anchorCtr="0" anchor="ctr" bIns="45700" lIns="91425" spcFirstLastPara="1" rIns="91425" wrap="square" tIns="45700">
            <a:normAutofit/>
          </a:bodyPr>
          <a:lstStyle/>
          <a:p>
            <a:pPr indent="0" lvl="0" marL="0" rtl="0" algn="l">
              <a:lnSpc>
                <a:spcPct val="93750"/>
              </a:lnSpc>
              <a:spcBef>
                <a:spcPts val="0"/>
              </a:spcBef>
              <a:spcAft>
                <a:spcPts val="0"/>
              </a:spcAft>
              <a:buClr>
                <a:schemeClr val="lt1"/>
              </a:buClr>
              <a:buSzPts val="9600"/>
              <a:buFont typeface="Helvetica Neue"/>
              <a:buNone/>
            </a:pPr>
            <a:r>
              <a:rPr lang="en-US" sz="4050">
                <a:latin typeface="Georgia"/>
                <a:ea typeface="Georgia"/>
                <a:cs typeface="Georgia"/>
                <a:sym typeface="Georgia"/>
              </a:rPr>
              <a:t>Appendix</a:t>
            </a:r>
            <a:endParaRPr sz="4050">
              <a:latin typeface="Georgia"/>
              <a:ea typeface="Georgia"/>
              <a:cs typeface="Georgia"/>
              <a:sym typeface="Georgia"/>
            </a:endParaRPr>
          </a:p>
        </p:txBody>
      </p:sp>
      <p:pic>
        <p:nvPicPr>
          <p:cNvPr id="485" name="Google Shape;485;gca0ccc6469_1_32"/>
          <p:cNvPicPr preferRelativeResize="0"/>
          <p:nvPr/>
        </p:nvPicPr>
        <p:blipFill rotWithShape="1">
          <a:blip r:embed="rId4">
            <a:alphaModFix/>
          </a:blip>
          <a:srcRect b="0" l="0" r="0" t="0"/>
          <a:stretch/>
        </p:blipFill>
        <p:spPr>
          <a:xfrm>
            <a:off x="107250" y="6098200"/>
            <a:ext cx="2057373" cy="6338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gc9a50ae181_0_1094"/>
          <p:cNvSpPr txBox="1"/>
          <p:nvPr/>
        </p:nvSpPr>
        <p:spPr>
          <a:xfrm>
            <a:off x="628650" y="1360300"/>
            <a:ext cx="8145000" cy="3417000"/>
          </a:xfrm>
          <a:prstGeom prst="rect">
            <a:avLst/>
          </a:prstGeom>
          <a:noFill/>
          <a:ln>
            <a:noFill/>
          </a:ln>
        </p:spPr>
        <p:txBody>
          <a:bodyPr anchorCtr="0" anchor="t" bIns="91425" lIns="91425" spcFirstLastPara="1" rIns="91425" wrap="square" tIns="91425">
            <a:spAutoFit/>
          </a:bodyPr>
          <a:lstStyle/>
          <a:p>
            <a:pPr indent="-317500" lvl="0" marL="457200" rtl="0" algn="just">
              <a:spcBef>
                <a:spcPts val="0"/>
              </a:spcBef>
              <a:spcAft>
                <a:spcPts val="0"/>
              </a:spcAft>
              <a:buSzPts val="1400"/>
              <a:buFont typeface="Georgia"/>
              <a:buChar char="➔"/>
            </a:pPr>
            <a:r>
              <a:rPr lang="en-US">
                <a:latin typeface="Georgia"/>
                <a:ea typeface="Georgia"/>
                <a:cs typeface="Georgia"/>
                <a:sym typeface="Georgia"/>
              </a:rPr>
              <a:t>Received Fall and Winter 2020-21 assessment data for more than 18,000 students from 15 school districts</a:t>
            </a:r>
            <a:endParaRPr>
              <a:latin typeface="Georgia"/>
              <a:ea typeface="Georgia"/>
              <a:cs typeface="Georgia"/>
              <a:sym typeface="Georgia"/>
            </a:endParaRPr>
          </a:p>
          <a:p>
            <a:pPr indent="0" lvl="0" marL="457200" rtl="0" algn="just">
              <a:spcBef>
                <a:spcPts val="0"/>
              </a:spcBef>
              <a:spcAft>
                <a:spcPts val="0"/>
              </a:spcAft>
              <a:buNone/>
            </a:pPr>
            <a:r>
              <a:t/>
            </a:r>
            <a:endParaRPr>
              <a:latin typeface="Georgia"/>
              <a:ea typeface="Georgia"/>
              <a:cs typeface="Georgia"/>
              <a:sym typeface="Georgia"/>
            </a:endParaRPr>
          </a:p>
          <a:p>
            <a:pPr indent="-317500" lvl="0" marL="457200" rtl="0" algn="just">
              <a:spcBef>
                <a:spcPts val="0"/>
              </a:spcBef>
              <a:spcAft>
                <a:spcPts val="0"/>
              </a:spcAft>
              <a:buSzPts val="1400"/>
              <a:buFont typeface="Georgia"/>
              <a:buChar char="➔"/>
            </a:pPr>
            <a:r>
              <a:rPr lang="en-US">
                <a:latin typeface="Georgia"/>
                <a:ea typeface="Georgia"/>
                <a:cs typeface="Georgia"/>
                <a:sym typeface="Georgia"/>
              </a:rPr>
              <a:t>Focused on students with “typical” testing characteristics -- about 8250 students</a:t>
            </a:r>
            <a:endParaRPr>
              <a:latin typeface="Georgia"/>
              <a:ea typeface="Georgia"/>
              <a:cs typeface="Georgia"/>
              <a:sym typeface="Georgia"/>
            </a:endParaRPr>
          </a:p>
          <a:p>
            <a:pPr indent="0" lvl="0" marL="0" rtl="0" algn="just">
              <a:spcBef>
                <a:spcPts val="0"/>
              </a:spcBef>
              <a:spcAft>
                <a:spcPts val="0"/>
              </a:spcAft>
              <a:buNone/>
            </a:pPr>
            <a:r>
              <a:t/>
            </a:r>
            <a:endParaRPr>
              <a:latin typeface="Georgia"/>
              <a:ea typeface="Georgia"/>
              <a:cs typeface="Georgia"/>
              <a:sym typeface="Georgia"/>
            </a:endParaRPr>
          </a:p>
          <a:p>
            <a:pPr indent="-317500" lvl="0" marL="457200" rtl="0" algn="just">
              <a:spcBef>
                <a:spcPts val="0"/>
              </a:spcBef>
              <a:spcAft>
                <a:spcPts val="0"/>
              </a:spcAft>
              <a:buSzPts val="1400"/>
              <a:buFont typeface="Georgia"/>
              <a:buChar char="➔"/>
            </a:pPr>
            <a:r>
              <a:rPr lang="en-US">
                <a:latin typeface="Georgia"/>
                <a:ea typeface="Georgia"/>
                <a:cs typeface="Georgia"/>
                <a:sym typeface="Georgia"/>
              </a:rPr>
              <a:t>U</a:t>
            </a:r>
            <a:r>
              <a:rPr i="0" lang="en-US" u="none" cap="none" strike="noStrike">
                <a:highlight>
                  <a:srgbClr val="FFFFFF"/>
                </a:highlight>
                <a:latin typeface="Georgia"/>
                <a:ea typeface="Georgia"/>
                <a:cs typeface="Georgia"/>
                <a:sym typeface="Georgia"/>
              </a:rPr>
              <a:t>sed industry best practices by applying weighted averages to adjust this sample to match the demographics for New Jersey </a:t>
            </a:r>
            <a:r>
              <a:rPr i="0" lang="en-US" u="none" cap="none" strike="noStrike">
                <a:latin typeface="Georgia"/>
                <a:ea typeface="Georgia"/>
                <a:cs typeface="Georgia"/>
                <a:sym typeface="Georgia"/>
              </a:rPr>
              <a:t>by race, ELL status socioeconomic status, and disability</a:t>
            </a:r>
            <a:endParaRPr i="0" u="none" cap="none" strike="noStrike">
              <a:latin typeface="Georgia"/>
              <a:ea typeface="Georgia"/>
              <a:cs typeface="Georgia"/>
              <a:sym typeface="Georgia"/>
            </a:endParaRPr>
          </a:p>
          <a:p>
            <a:pPr indent="0" lvl="0" marL="457200" rtl="0" algn="just">
              <a:spcBef>
                <a:spcPts val="0"/>
              </a:spcBef>
              <a:spcAft>
                <a:spcPts val="0"/>
              </a:spcAft>
              <a:buNone/>
            </a:pPr>
            <a:r>
              <a:t/>
            </a:r>
            <a:endParaRPr>
              <a:latin typeface="Georgia"/>
              <a:ea typeface="Georgia"/>
              <a:cs typeface="Georgia"/>
              <a:sym typeface="Georgia"/>
            </a:endParaRPr>
          </a:p>
          <a:p>
            <a:pPr indent="-317500" lvl="0" marL="457200" rtl="0" algn="just">
              <a:spcBef>
                <a:spcPts val="0"/>
              </a:spcBef>
              <a:spcAft>
                <a:spcPts val="0"/>
              </a:spcAft>
              <a:buSzPts val="1400"/>
              <a:buFont typeface="Georgia"/>
              <a:buChar char="➔"/>
            </a:pPr>
            <a:r>
              <a:rPr lang="en-US">
                <a:solidFill>
                  <a:schemeClr val="dk1"/>
                </a:solidFill>
                <a:latin typeface="Georgia"/>
                <a:ea typeface="Georgia"/>
                <a:cs typeface="Georgia"/>
                <a:sym typeface="Georgia"/>
              </a:rPr>
              <a:t>Since there is variation in historical proficiency between the sample and state, we apply mathematical adjustments to model parameters to account for pre-pandemic achievement differences</a:t>
            </a:r>
            <a:endParaRPr>
              <a:solidFill>
                <a:schemeClr val="dk1"/>
              </a:solidFill>
              <a:latin typeface="Georgia"/>
              <a:ea typeface="Georgia"/>
              <a:cs typeface="Georgia"/>
              <a:sym typeface="Georgia"/>
            </a:endParaRPr>
          </a:p>
          <a:p>
            <a:pPr indent="0" lvl="0" marL="0" rtl="0" algn="just">
              <a:spcBef>
                <a:spcPts val="0"/>
              </a:spcBef>
              <a:spcAft>
                <a:spcPts val="0"/>
              </a:spcAft>
              <a:buNone/>
            </a:pPr>
            <a:r>
              <a:t/>
            </a:r>
            <a:endParaRPr>
              <a:solidFill>
                <a:schemeClr val="dk1"/>
              </a:solidFill>
              <a:latin typeface="Georgia"/>
              <a:ea typeface="Georgia"/>
              <a:cs typeface="Georgia"/>
              <a:sym typeface="Georgia"/>
            </a:endParaRPr>
          </a:p>
          <a:p>
            <a:pPr indent="0" lvl="0" marL="0" rtl="0" algn="just">
              <a:spcBef>
                <a:spcPts val="0"/>
              </a:spcBef>
              <a:spcAft>
                <a:spcPts val="0"/>
              </a:spcAft>
              <a:buNone/>
            </a:pPr>
            <a:r>
              <a:t/>
            </a:r>
            <a:endParaRPr>
              <a:solidFill>
                <a:schemeClr val="dk1"/>
              </a:solidFill>
              <a:latin typeface="Georgia"/>
              <a:ea typeface="Georgia"/>
              <a:cs typeface="Georgia"/>
              <a:sym typeface="Georgia"/>
            </a:endParaRPr>
          </a:p>
          <a:p>
            <a:pPr indent="0" lvl="0" marL="0" rtl="0" algn="just">
              <a:spcBef>
                <a:spcPts val="0"/>
              </a:spcBef>
              <a:spcAft>
                <a:spcPts val="0"/>
              </a:spcAft>
              <a:buNone/>
            </a:pPr>
            <a:r>
              <a:t/>
            </a:r>
            <a:endParaRPr>
              <a:solidFill>
                <a:schemeClr val="dk1"/>
              </a:solidFill>
              <a:latin typeface="Georgia"/>
              <a:ea typeface="Georgia"/>
              <a:cs typeface="Georgia"/>
              <a:sym typeface="Georgia"/>
            </a:endParaRPr>
          </a:p>
          <a:p>
            <a:pPr indent="0" lvl="0" marL="0" rtl="0" algn="just">
              <a:spcBef>
                <a:spcPts val="0"/>
              </a:spcBef>
              <a:spcAft>
                <a:spcPts val="0"/>
              </a:spcAft>
              <a:buNone/>
            </a:pPr>
            <a:r>
              <a:t/>
            </a:r>
            <a:endParaRPr>
              <a:solidFill>
                <a:schemeClr val="dk1"/>
              </a:solidFill>
              <a:latin typeface="Georgia"/>
              <a:ea typeface="Georgia"/>
              <a:cs typeface="Georgia"/>
              <a:sym typeface="Georgia"/>
            </a:endParaRPr>
          </a:p>
        </p:txBody>
      </p:sp>
      <p:sp>
        <p:nvSpPr>
          <p:cNvPr id="491" name="Google Shape;491;gc9a50ae181_0_1094"/>
          <p:cNvSpPr txBox="1"/>
          <p:nvPr>
            <p:ph type="title"/>
          </p:nvPr>
        </p:nvSpPr>
        <p:spPr>
          <a:xfrm>
            <a:off x="628650" y="318700"/>
            <a:ext cx="7886700" cy="10416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rgbClr val="BE8B60"/>
              </a:buClr>
              <a:buSzPts val="2400"/>
              <a:buFont typeface="Georgia"/>
              <a:buNone/>
            </a:pPr>
            <a:r>
              <a:rPr lang="en-US" sz="2050"/>
              <a:t>Our sample</a:t>
            </a:r>
            <a:endParaRPr sz="2050"/>
          </a:p>
        </p:txBody>
      </p:sp>
      <p:sp>
        <p:nvSpPr>
          <p:cNvPr id="492" name="Google Shape;492;gc9a50ae181_0_1094"/>
          <p:cNvSpPr txBox="1"/>
          <p:nvPr>
            <p:ph idx="12" type="sldNum"/>
          </p:nvPr>
        </p:nvSpPr>
        <p:spPr>
          <a:xfrm>
            <a:off x="6921675" y="6356351"/>
            <a:ext cx="20574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000000"/>
              </a:buClr>
              <a:buSzPts val="900"/>
              <a:buFont typeface="Arial"/>
              <a:buNone/>
            </a:pPr>
            <a:fld id="{00000000-1234-1234-1234-123412341234}" type="slidenum">
              <a:rPr lang="en-US" sz="1650">
                <a:solidFill>
                  <a:srgbClr val="888888"/>
                </a:solidFill>
                <a:latin typeface="Georgia"/>
                <a:ea typeface="Georgia"/>
                <a:cs typeface="Georgia"/>
                <a:sym typeface="Georgia"/>
              </a:rPr>
              <a:t>‹#›</a:t>
            </a:fld>
            <a:endParaRPr sz="1650">
              <a:solidFill>
                <a:srgbClr val="888888"/>
              </a:solidFill>
              <a:latin typeface="Georgia"/>
              <a:ea typeface="Georgia"/>
              <a:cs typeface="Georgia"/>
              <a:sym typeface="Georgia"/>
            </a:endParaRPr>
          </a:p>
        </p:txBody>
      </p:sp>
      <p:pic>
        <p:nvPicPr>
          <p:cNvPr id="493" name="Google Shape;493;gc9a50ae181_0_1094"/>
          <p:cNvPicPr preferRelativeResize="0"/>
          <p:nvPr/>
        </p:nvPicPr>
        <p:blipFill rotWithShape="1">
          <a:blip r:embed="rId3">
            <a:alphaModFix/>
          </a:blip>
          <a:srcRect b="0" l="0" r="0" t="0"/>
          <a:stretch/>
        </p:blipFill>
        <p:spPr>
          <a:xfrm>
            <a:off x="107550" y="6087605"/>
            <a:ext cx="2057402" cy="633846"/>
          </a:xfrm>
          <a:prstGeom prst="rect">
            <a:avLst/>
          </a:prstGeom>
          <a:noFill/>
          <a:ln>
            <a:noFill/>
          </a:ln>
        </p:spPr>
      </p:pic>
      <p:pic>
        <p:nvPicPr>
          <p:cNvPr id="494" name="Google Shape;494;gc9a50ae181_0_1094"/>
          <p:cNvPicPr preferRelativeResize="0"/>
          <p:nvPr/>
        </p:nvPicPr>
        <p:blipFill rotWithShape="1">
          <a:blip r:embed="rId4">
            <a:alphaModFix/>
          </a:blip>
          <a:srcRect b="-9" l="0" r="0" t="9699"/>
          <a:stretch/>
        </p:blipFill>
        <p:spPr>
          <a:xfrm>
            <a:off x="2204325" y="3875499"/>
            <a:ext cx="2733825" cy="2642475"/>
          </a:xfrm>
          <a:prstGeom prst="rect">
            <a:avLst/>
          </a:prstGeom>
          <a:noFill/>
          <a:ln>
            <a:noFill/>
          </a:ln>
        </p:spPr>
      </p:pic>
      <p:pic>
        <p:nvPicPr>
          <p:cNvPr id="495" name="Google Shape;495;gc9a50ae181_0_1094"/>
          <p:cNvPicPr preferRelativeResize="0"/>
          <p:nvPr/>
        </p:nvPicPr>
        <p:blipFill>
          <a:blip r:embed="rId5">
            <a:alphaModFix/>
          </a:blip>
          <a:stretch>
            <a:fillRect/>
          </a:stretch>
        </p:blipFill>
        <p:spPr>
          <a:xfrm>
            <a:off x="4879575" y="3875500"/>
            <a:ext cx="3044075" cy="26424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gc9a50ae181_0_806"/>
          <p:cNvSpPr txBox="1"/>
          <p:nvPr>
            <p:ph idx="1" type="body"/>
          </p:nvPr>
        </p:nvSpPr>
        <p:spPr>
          <a:xfrm>
            <a:off x="489271" y="984336"/>
            <a:ext cx="7823100" cy="1334400"/>
          </a:xfrm>
          <a:prstGeom prst="rect">
            <a:avLst/>
          </a:prstGeom>
          <a:noFill/>
          <a:ln>
            <a:noFill/>
          </a:ln>
        </p:spPr>
        <p:txBody>
          <a:bodyPr anchorCtr="0" anchor="t" bIns="45700" lIns="91425" spcFirstLastPara="1" rIns="91425" wrap="square" tIns="45700">
            <a:noAutofit/>
          </a:bodyPr>
          <a:lstStyle/>
          <a:p>
            <a:pPr indent="-333375" lvl="0" marL="457200" rtl="0" algn="l">
              <a:lnSpc>
                <a:spcPct val="90000"/>
              </a:lnSpc>
              <a:spcBef>
                <a:spcPts val="0"/>
              </a:spcBef>
              <a:spcAft>
                <a:spcPts val="0"/>
              </a:spcAft>
              <a:buClr>
                <a:srgbClr val="394A58"/>
              </a:buClr>
              <a:buSzPts val="1650"/>
              <a:buFont typeface="Georgia"/>
              <a:buChar char="•"/>
            </a:pPr>
            <a:r>
              <a:rPr lang="en-US" sz="1650">
                <a:solidFill>
                  <a:srgbClr val="394A58"/>
                </a:solidFill>
                <a:latin typeface="Georgia"/>
                <a:ea typeface="Georgia"/>
                <a:cs typeface="Georgia"/>
                <a:sym typeface="Georgia"/>
              </a:rPr>
              <a:t>Many students took significantly less time to complete the test</a:t>
            </a:r>
            <a:endParaRPr sz="1650">
              <a:solidFill>
                <a:srgbClr val="394A58"/>
              </a:solidFill>
            </a:endParaRPr>
          </a:p>
        </p:txBody>
      </p:sp>
      <p:sp>
        <p:nvSpPr>
          <p:cNvPr id="501" name="Google Shape;501;gc9a50ae181_0_806"/>
          <p:cNvSpPr txBox="1"/>
          <p:nvPr/>
        </p:nvSpPr>
        <p:spPr>
          <a:xfrm>
            <a:off x="616853" y="443553"/>
            <a:ext cx="5461500" cy="5283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BE8B60"/>
              </a:buClr>
              <a:buSzPts val="2400"/>
              <a:buFont typeface="Georgia"/>
              <a:buNone/>
            </a:pPr>
            <a:r>
              <a:rPr b="1" i="0" lang="en-US" sz="2050" u="none" cap="none" strike="noStrike">
                <a:solidFill>
                  <a:srgbClr val="BE8B60"/>
                </a:solidFill>
                <a:latin typeface="Georgia"/>
                <a:ea typeface="Georgia"/>
                <a:cs typeface="Georgia"/>
                <a:sym typeface="Georgia"/>
              </a:rPr>
              <a:t>Testing during virtual learning</a:t>
            </a:r>
            <a:endParaRPr b="1" i="0" sz="2050" u="none" cap="none" strike="noStrike">
              <a:solidFill>
                <a:srgbClr val="000000"/>
              </a:solidFill>
              <a:latin typeface="Arial"/>
              <a:ea typeface="Arial"/>
              <a:cs typeface="Arial"/>
              <a:sym typeface="Arial"/>
            </a:endParaRPr>
          </a:p>
        </p:txBody>
      </p:sp>
      <p:sp>
        <p:nvSpPr>
          <p:cNvPr id="502" name="Google Shape;502;gc9a50ae181_0_806"/>
          <p:cNvSpPr txBox="1"/>
          <p:nvPr/>
        </p:nvSpPr>
        <p:spPr>
          <a:xfrm>
            <a:off x="334625" y="4029535"/>
            <a:ext cx="4131600" cy="1334400"/>
          </a:xfrm>
          <a:prstGeom prst="rect">
            <a:avLst/>
          </a:prstGeom>
          <a:noFill/>
          <a:ln>
            <a:noFill/>
          </a:ln>
        </p:spPr>
        <p:txBody>
          <a:bodyPr anchorCtr="0" anchor="t" bIns="45700" lIns="91425" spcFirstLastPara="1" rIns="91425" wrap="square" tIns="45700">
            <a:noAutofit/>
          </a:bodyPr>
          <a:lstStyle/>
          <a:p>
            <a:pPr indent="-356235" lvl="1" marL="665797" marR="0" rtl="0" algn="l">
              <a:lnSpc>
                <a:spcPct val="100000"/>
              </a:lnSpc>
              <a:spcBef>
                <a:spcPts val="0"/>
              </a:spcBef>
              <a:spcAft>
                <a:spcPts val="0"/>
              </a:spcAft>
              <a:buClr>
                <a:srgbClr val="394A58"/>
              </a:buClr>
              <a:buSzPts val="1650"/>
              <a:buFont typeface="Courier New"/>
              <a:buChar char="o"/>
            </a:pPr>
            <a:r>
              <a:rPr b="0" i="0" lang="en-US" sz="1650" u="none" cap="none" strike="noStrike">
                <a:solidFill>
                  <a:srgbClr val="394A58"/>
                </a:solidFill>
                <a:latin typeface="Georgia"/>
                <a:ea typeface="Georgia"/>
                <a:cs typeface="Georgia"/>
                <a:sym typeface="Georgia"/>
              </a:rPr>
              <a:t>Students who rushed performed worse than expected compared to pre-pandemic data</a:t>
            </a:r>
            <a:endParaRPr b="0" i="0" sz="1650" u="none" cap="none" strike="noStrike">
              <a:solidFill>
                <a:srgbClr val="394A58"/>
              </a:solidFill>
              <a:latin typeface="Georgia"/>
              <a:ea typeface="Georgia"/>
              <a:cs typeface="Georgia"/>
              <a:sym typeface="Georgia"/>
            </a:endParaRPr>
          </a:p>
          <a:p>
            <a:pPr indent="0" lvl="0" marL="457200" marR="0" rtl="0" algn="l">
              <a:lnSpc>
                <a:spcPct val="100000"/>
              </a:lnSpc>
              <a:spcBef>
                <a:spcPts val="0"/>
              </a:spcBef>
              <a:spcAft>
                <a:spcPts val="0"/>
              </a:spcAft>
              <a:buClr>
                <a:srgbClr val="000000"/>
              </a:buClr>
              <a:buSzPts val="1650"/>
              <a:buFont typeface="Arial"/>
              <a:buNone/>
            </a:pPr>
            <a:r>
              <a:t/>
            </a:r>
            <a:endParaRPr b="0" i="0" sz="1650" u="none" cap="none" strike="noStrike">
              <a:solidFill>
                <a:srgbClr val="394A58"/>
              </a:solidFill>
              <a:latin typeface="Georgia"/>
              <a:ea typeface="Georgia"/>
              <a:cs typeface="Georgia"/>
              <a:sym typeface="Georgia"/>
            </a:endParaRPr>
          </a:p>
          <a:p>
            <a:pPr indent="-356235" lvl="1" marL="665797" marR="0" rtl="0" algn="l">
              <a:lnSpc>
                <a:spcPct val="100000"/>
              </a:lnSpc>
              <a:spcBef>
                <a:spcPts val="360"/>
              </a:spcBef>
              <a:spcAft>
                <a:spcPts val="0"/>
              </a:spcAft>
              <a:buClr>
                <a:srgbClr val="394A58"/>
              </a:buClr>
              <a:buSzPts val="1650"/>
              <a:buFont typeface="Courier New"/>
              <a:buChar char="o"/>
            </a:pPr>
            <a:r>
              <a:rPr b="0" i="0" lang="en-US" sz="1650" u="none" cap="none" strike="noStrike">
                <a:solidFill>
                  <a:srgbClr val="394A58"/>
                </a:solidFill>
                <a:latin typeface="Georgia"/>
                <a:ea typeface="Georgia"/>
                <a:cs typeface="Georgia"/>
                <a:sym typeface="Georgia"/>
              </a:rPr>
              <a:t>Study focuses on students with “typical” testing characteristics </a:t>
            </a:r>
            <a:endParaRPr b="0" i="0" sz="1650" u="none" cap="none" strike="noStrike">
              <a:solidFill>
                <a:srgbClr val="394A58"/>
              </a:solidFill>
              <a:latin typeface="Georgia"/>
              <a:ea typeface="Georgia"/>
              <a:cs typeface="Georgia"/>
              <a:sym typeface="Georgia"/>
            </a:endParaRPr>
          </a:p>
        </p:txBody>
      </p:sp>
      <p:sp>
        <p:nvSpPr>
          <p:cNvPr id="503" name="Google Shape;503;gc9a50ae181_0_806"/>
          <p:cNvSpPr txBox="1"/>
          <p:nvPr>
            <p:ph idx="12" type="sldNum"/>
          </p:nvPr>
        </p:nvSpPr>
        <p:spPr>
          <a:xfrm>
            <a:off x="2630700" y="6356350"/>
            <a:ext cx="63486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394A58"/>
              </a:buClr>
              <a:buSzPts val="1300"/>
              <a:buFont typeface="Georgia"/>
              <a:buNone/>
            </a:pPr>
            <a:r>
              <a:rPr lang="en-US" sz="1200">
                <a:solidFill>
                  <a:srgbClr val="394A58"/>
                </a:solidFill>
                <a:latin typeface="Georgia"/>
                <a:ea typeface="Georgia"/>
                <a:cs typeface="Georgia"/>
                <a:sym typeface="Georgia"/>
              </a:rPr>
              <a:t>COVID Academic Slide Study </a:t>
            </a:r>
            <a:r>
              <a:rPr b="1" lang="en-US" sz="1200">
                <a:solidFill>
                  <a:srgbClr val="394A58"/>
                </a:solidFill>
                <a:latin typeface="Georgia"/>
                <a:ea typeface="Georgia"/>
                <a:cs typeface="Georgia"/>
                <a:sym typeface="Georgia"/>
              </a:rPr>
              <a:t>Project Sample Information</a:t>
            </a:r>
            <a:r>
              <a:rPr lang="en-US">
                <a:solidFill>
                  <a:srgbClr val="394A58"/>
                </a:solidFill>
                <a:latin typeface="Georgia"/>
                <a:ea typeface="Georgia"/>
                <a:cs typeface="Georgia"/>
                <a:sym typeface="Georgia"/>
              </a:rPr>
              <a:t> </a:t>
            </a:r>
            <a:r>
              <a:rPr lang="en-US" sz="1400">
                <a:latin typeface="Arial"/>
                <a:ea typeface="Arial"/>
                <a:cs typeface="Arial"/>
                <a:sym typeface="Arial"/>
              </a:rPr>
              <a:t> </a:t>
            </a:r>
            <a:fld id="{00000000-1234-1234-1234-123412341234}" type="slidenum">
              <a:rPr lang="en-US" sz="1650">
                <a:solidFill>
                  <a:srgbClr val="888888"/>
                </a:solidFill>
                <a:latin typeface="Georgia"/>
                <a:ea typeface="Georgia"/>
                <a:cs typeface="Georgia"/>
                <a:sym typeface="Georgia"/>
              </a:rPr>
              <a:t>‹#›</a:t>
            </a:fld>
            <a:endParaRPr sz="1650">
              <a:solidFill>
                <a:srgbClr val="888888"/>
              </a:solidFill>
              <a:latin typeface="Georgia"/>
              <a:ea typeface="Georgia"/>
              <a:cs typeface="Georgia"/>
              <a:sym typeface="Georgia"/>
            </a:endParaRPr>
          </a:p>
        </p:txBody>
      </p:sp>
      <p:pic>
        <p:nvPicPr>
          <p:cNvPr id="504" name="Google Shape;504;gc9a50ae181_0_806"/>
          <p:cNvPicPr preferRelativeResize="0"/>
          <p:nvPr/>
        </p:nvPicPr>
        <p:blipFill rotWithShape="1">
          <a:blip r:embed="rId3">
            <a:alphaModFix/>
          </a:blip>
          <a:srcRect b="0" l="0" r="0" t="0"/>
          <a:stretch/>
        </p:blipFill>
        <p:spPr>
          <a:xfrm>
            <a:off x="107550" y="6087605"/>
            <a:ext cx="2057402" cy="633846"/>
          </a:xfrm>
          <a:prstGeom prst="rect">
            <a:avLst/>
          </a:prstGeom>
          <a:noFill/>
          <a:ln>
            <a:noFill/>
          </a:ln>
        </p:spPr>
      </p:pic>
      <p:pic>
        <p:nvPicPr>
          <p:cNvPr id="505" name="Google Shape;505;gc9a50ae181_0_806"/>
          <p:cNvPicPr preferRelativeResize="0"/>
          <p:nvPr/>
        </p:nvPicPr>
        <p:blipFill rotWithShape="1">
          <a:blip r:embed="rId4">
            <a:alphaModFix/>
          </a:blip>
          <a:srcRect b="0" l="0" r="0" t="0"/>
          <a:stretch/>
        </p:blipFill>
        <p:spPr>
          <a:xfrm>
            <a:off x="779703" y="1544588"/>
            <a:ext cx="5966650" cy="1554875"/>
          </a:xfrm>
          <a:prstGeom prst="rect">
            <a:avLst/>
          </a:prstGeom>
          <a:noFill/>
          <a:ln>
            <a:noFill/>
          </a:ln>
        </p:spPr>
      </p:pic>
      <p:pic>
        <p:nvPicPr>
          <p:cNvPr id="506" name="Google Shape;506;gc9a50ae181_0_806"/>
          <p:cNvPicPr preferRelativeResize="0"/>
          <p:nvPr/>
        </p:nvPicPr>
        <p:blipFill rotWithShape="1">
          <a:blip r:embed="rId5">
            <a:alphaModFix/>
          </a:blip>
          <a:srcRect b="0" l="0" r="0" t="0"/>
          <a:stretch/>
        </p:blipFill>
        <p:spPr>
          <a:xfrm>
            <a:off x="4466225" y="3581400"/>
            <a:ext cx="4084697" cy="23921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gc9a50ae181_0_797"/>
          <p:cNvSpPr txBox="1"/>
          <p:nvPr>
            <p:ph idx="1" type="body"/>
          </p:nvPr>
        </p:nvSpPr>
        <p:spPr>
          <a:xfrm>
            <a:off x="444105" y="961694"/>
            <a:ext cx="7917900" cy="1290000"/>
          </a:xfrm>
          <a:prstGeom prst="rect">
            <a:avLst/>
          </a:prstGeom>
          <a:noFill/>
          <a:ln>
            <a:noFill/>
          </a:ln>
        </p:spPr>
        <p:txBody>
          <a:bodyPr anchorCtr="0" anchor="t" bIns="45700" lIns="91425" spcFirstLastPara="1" rIns="91425" wrap="square" tIns="45700">
            <a:noAutofit/>
          </a:bodyPr>
          <a:lstStyle/>
          <a:p>
            <a:pPr indent="-333375" lvl="0" marL="457200" rtl="0" algn="l">
              <a:lnSpc>
                <a:spcPct val="100000"/>
              </a:lnSpc>
              <a:spcBef>
                <a:spcPts val="0"/>
              </a:spcBef>
              <a:spcAft>
                <a:spcPts val="0"/>
              </a:spcAft>
              <a:buClr>
                <a:srgbClr val="394A58"/>
              </a:buClr>
              <a:buSzPts val="1650"/>
              <a:buFont typeface="Georgia"/>
              <a:buChar char="•"/>
            </a:pPr>
            <a:r>
              <a:rPr lang="en-US" sz="1650">
                <a:solidFill>
                  <a:srgbClr val="394A58"/>
                </a:solidFill>
                <a:latin typeface="Georgia"/>
                <a:ea typeface="Georgia"/>
                <a:cs typeface="Georgia"/>
                <a:sym typeface="Georgia"/>
              </a:rPr>
              <a:t>Assessment participation rates were lower than typical pre-pandemic rates</a:t>
            </a:r>
            <a:endParaRPr sz="1650">
              <a:solidFill>
                <a:srgbClr val="394A58"/>
              </a:solidFill>
              <a:latin typeface="Georgia"/>
              <a:ea typeface="Georgia"/>
              <a:cs typeface="Georgia"/>
              <a:sym typeface="Georgia"/>
            </a:endParaRPr>
          </a:p>
          <a:p>
            <a:pPr indent="0" lvl="0" marL="0" rtl="0" algn="l">
              <a:lnSpc>
                <a:spcPct val="100000"/>
              </a:lnSpc>
              <a:spcBef>
                <a:spcPts val="0"/>
              </a:spcBef>
              <a:spcAft>
                <a:spcPts val="0"/>
              </a:spcAft>
              <a:buSzPts val="1350"/>
              <a:buNone/>
            </a:pPr>
            <a:r>
              <a:t/>
            </a:r>
            <a:endParaRPr sz="550">
              <a:solidFill>
                <a:srgbClr val="394A58"/>
              </a:solidFill>
              <a:latin typeface="Georgia"/>
              <a:ea typeface="Georgia"/>
              <a:cs typeface="Georgia"/>
              <a:sym typeface="Georgia"/>
            </a:endParaRPr>
          </a:p>
          <a:p>
            <a:pPr indent="-333375" lvl="0" marL="457200" rtl="0" algn="l">
              <a:lnSpc>
                <a:spcPct val="100000"/>
              </a:lnSpc>
              <a:spcBef>
                <a:spcPts val="375"/>
              </a:spcBef>
              <a:spcAft>
                <a:spcPts val="0"/>
              </a:spcAft>
              <a:buClr>
                <a:srgbClr val="394A58"/>
              </a:buClr>
              <a:buSzPts val="1650"/>
              <a:buFont typeface="Georgia"/>
              <a:buChar char="•"/>
            </a:pPr>
            <a:r>
              <a:rPr lang="en-US" sz="1650">
                <a:solidFill>
                  <a:srgbClr val="394A58"/>
                </a:solidFill>
                <a:latin typeface="Georgia"/>
                <a:ea typeface="Georgia"/>
                <a:cs typeface="Georgia"/>
                <a:sym typeface="Georgia"/>
              </a:rPr>
              <a:t>Missing one-quarter of students from the winter data</a:t>
            </a:r>
            <a:endParaRPr sz="1650">
              <a:solidFill>
                <a:srgbClr val="394A58"/>
              </a:solidFill>
            </a:endParaRPr>
          </a:p>
        </p:txBody>
      </p:sp>
      <p:sp>
        <p:nvSpPr>
          <p:cNvPr id="512" name="Google Shape;512;gc9a50ae181_0_797"/>
          <p:cNvSpPr txBox="1"/>
          <p:nvPr/>
        </p:nvSpPr>
        <p:spPr>
          <a:xfrm>
            <a:off x="555955" y="428030"/>
            <a:ext cx="4196400" cy="5283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BE8B60"/>
              </a:buClr>
              <a:buSzPts val="2400"/>
              <a:buFont typeface="Georgia"/>
              <a:buNone/>
            </a:pPr>
            <a:r>
              <a:rPr b="1" i="0" lang="en-US" sz="2050" u="none" cap="none" strike="noStrike">
                <a:solidFill>
                  <a:srgbClr val="BE8B60"/>
                </a:solidFill>
                <a:latin typeface="Georgia"/>
                <a:ea typeface="Georgia"/>
                <a:cs typeface="Georgia"/>
                <a:sym typeface="Georgia"/>
              </a:rPr>
              <a:t>Test participation rates</a:t>
            </a:r>
            <a:endParaRPr b="1" i="0" sz="2050" u="none" cap="none" strike="noStrike">
              <a:solidFill>
                <a:srgbClr val="000000"/>
              </a:solidFill>
              <a:latin typeface="Georgia"/>
              <a:ea typeface="Georgia"/>
              <a:cs typeface="Georgia"/>
              <a:sym typeface="Georgia"/>
            </a:endParaRPr>
          </a:p>
        </p:txBody>
      </p:sp>
      <p:pic>
        <p:nvPicPr>
          <p:cNvPr id="513" name="Google Shape;513;gc9a50ae181_0_797"/>
          <p:cNvPicPr preferRelativeResize="0"/>
          <p:nvPr/>
        </p:nvPicPr>
        <p:blipFill rotWithShape="1">
          <a:blip r:embed="rId3">
            <a:alphaModFix/>
          </a:blip>
          <a:srcRect b="0" l="0" r="0" t="0"/>
          <a:stretch/>
        </p:blipFill>
        <p:spPr>
          <a:xfrm>
            <a:off x="4645959" y="1829944"/>
            <a:ext cx="3546844" cy="4252433"/>
          </a:xfrm>
          <a:prstGeom prst="rect">
            <a:avLst/>
          </a:prstGeom>
          <a:noFill/>
          <a:ln>
            <a:noFill/>
          </a:ln>
        </p:spPr>
      </p:pic>
      <p:pic>
        <p:nvPicPr>
          <p:cNvPr id="514" name="Google Shape;514;gc9a50ae181_0_797"/>
          <p:cNvPicPr preferRelativeResize="0"/>
          <p:nvPr/>
        </p:nvPicPr>
        <p:blipFill rotWithShape="1">
          <a:blip r:embed="rId4">
            <a:alphaModFix/>
          </a:blip>
          <a:srcRect b="0" l="0" r="0" t="0"/>
          <a:stretch/>
        </p:blipFill>
        <p:spPr>
          <a:xfrm>
            <a:off x="1025156" y="1829944"/>
            <a:ext cx="3546844" cy="4226293"/>
          </a:xfrm>
          <a:prstGeom prst="rect">
            <a:avLst/>
          </a:prstGeom>
          <a:noFill/>
          <a:ln>
            <a:noFill/>
          </a:ln>
        </p:spPr>
      </p:pic>
      <p:sp>
        <p:nvSpPr>
          <p:cNvPr id="515" name="Google Shape;515;gc9a50ae181_0_797"/>
          <p:cNvSpPr txBox="1"/>
          <p:nvPr>
            <p:ph idx="12" type="sldNum"/>
          </p:nvPr>
        </p:nvSpPr>
        <p:spPr>
          <a:xfrm>
            <a:off x="2630700" y="6356350"/>
            <a:ext cx="63486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394A58"/>
              </a:buClr>
              <a:buSzPts val="1300"/>
              <a:buFont typeface="Georgia"/>
              <a:buNone/>
            </a:pPr>
            <a:r>
              <a:rPr lang="en-US" sz="1200">
                <a:solidFill>
                  <a:srgbClr val="394A58"/>
                </a:solidFill>
                <a:latin typeface="Georgia"/>
                <a:ea typeface="Georgia"/>
                <a:cs typeface="Georgia"/>
                <a:sym typeface="Georgia"/>
              </a:rPr>
              <a:t>COVID Academic Slide Study </a:t>
            </a:r>
            <a:r>
              <a:rPr b="1" lang="en-US" sz="1200">
                <a:solidFill>
                  <a:srgbClr val="394A58"/>
                </a:solidFill>
                <a:latin typeface="Georgia"/>
                <a:ea typeface="Georgia"/>
                <a:cs typeface="Georgia"/>
                <a:sym typeface="Georgia"/>
              </a:rPr>
              <a:t>Project Sample Information</a:t>
            </a:r>
            <a:r>
              <a:rPr lang="en-US">
                <a:solidFill>
                  <a:srgbClr val="394A58"/>
                </a:solidFill>
                <a:latin typeface="Georgia"/>
                <a:ea typeface="Georgia"/>
                <a:cs typeface="Georgia"/>
                <a:sym typeface="Georgia"/>
              </a:rPr>
              <a:t> </a:t>
            </a:r>
            <a:r>
              <a:rPr lang="en-US" sz="1400">
                <a:latin typeface="Arial"/>
                <a:ea typeface="Arial"/>
                <a:cs typeface="Arial"/>
                <a:sym typeface="Arial"/>
              </a:rPr>
              <a:t> </a:t>
            </a:r>
            <a:fld id="{00000000-1234-1234-1234-123412341234}" type="slidenum">
              <a:rPr lang="en-US" sz="1650">
                <a:solidFill>
                  <a:srgbClr val="888888"/>
                </a:solidFill>
                <a:latin typeface="Georgia"/>
                <a:ea typeface="Georgia"/>
                <a:cs typeface="Georgia"/>
                <a:sym typeface="Georgia"/>
              </a:rPr>
              <a:t>‹#›</a:t>
            </a:fld>
            <a:endParaRPr sz="1650">
              <a:solidFill>
                <a:srgbClr val="888888"/>
              </a:solidFill>
              <a:latin typeface="Georgia"/>
              <a:ea typeface="Georgia"/>
              <a:cs typeface="Georgia"/>
              <a:sym typeface="Georgia"/>
            </a:endParaRPr>
          </a:p>
        </p:txBody>
      </p:sp>
      <p:pic>
        <p:nvPicPr>
          <p:cNvPr id="516" name="Google Shape;516;gc9a50ae181_0_797"/>
          <p:cNvPicPr preferRelativeResize="0"/>
          <p:nvPr/>
        </p:nvPicPr>
        <p:blipFill rotWithShape="1">
          <a:blip r:embed="rId5">
            <a:alphaModFix/>
          </a:blip>
          <a:srcRect b="0" l="0" r="0" t="0"/>
          <a:stretch/>
        </p:blipFill>
        <p:spPr>
          <a:xfrm>
            <a:off x="107550" y="6087605"/>
            <a:ext cx="2057402" cy="63384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2020-10-19T04:01:58Z</dcterms:created>
  <dc:creator>Josh Boots</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0x01010098136110BF27F74DB9D4C5A7EBEE3207</vt:lpwstr>
  </property>
</Properties>
</file>