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0795000" cy="3784600"/>
  <p:notesSz cx="10795000" cy="37846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10101" y="1173226"/>
            <a:ext cx="9181148" cy="7947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20202" y="2119376"/>
            <a:ext cx="7560945" cy="946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40067" y="870458"/>
            <a:ext cx="4698587" cy="24978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62695" y="870458"/>
            <a:ext cx="4698587" cy="24978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0067" y="151384"/>
            <a:ext cx="9721215" cy="605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0067" y="870458"/>
            <a:ext cx="9721215" cy="24978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72459" y="3519678"/>
            <a:ext cx="3456432" cy="189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40067" y="3519678"/>
            <a:ext cx="2484310" cy="189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776972" y="3519678"/>
            <a:ext cx="2484310" cy="189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hyperlink" Target="mailto:launois.julien@orange.fr" TargetMode="Externa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3" Type="http://schemas.openxmlformats.org/officeDocument/2006/relationships/image" Target="../media/image21.jpg"/><Relationship Id="rId4" Type="http://schemas.openxmlformats.org/officeDocument/2006/relationships/hyperlink" Target="http://www.facebook.com/" TargetMode="External"/><Relationship Id="rId5" Type="http://schemas.openxmlformats.org/officeDocument/2006/relationships/image" Target="../media/image22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800003" cy="378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765603" y="711555"/>
            <a:ext cx="3364865" cy="2076450"/>
          </a:xfrm>
          <a:custGeom>
            <a:avLst/>
            <a:gdLst/>
            <a:ahLst/>
            <a:cxnLst/>
            <a:rect l="l" t="t" r="r" b="b"/>
            <a:pathLst>
              <a:path w="3364865" h="2076450">
                <a:moveTo>
                  <a:pt x="1682267" y="0"/>
                </a:moveTo>
                <a:lnTo>
                  <a:pt x="1623208" y="627"/>
                </a:lnTo>
                <a:lnTo>
                  <a:pt x="1564659" y="2497"/>
                </a:lnTo>
                <a:lnTo>
                  <a:pt x="1506656" y="5587"/>
                </a:lnTo>
                <a:lnTo>
                  <a:pt x="1449230" y="9878"/>
                </a:lnTo>
                <a:lnTo>
                  <a:pt x="1392415" y="15349"/>
                </a:lnTo>
                <a:lnTo>
                  <a:pt x="1336246" y="21980"/>
                </a:lnTo>
                <a:lnTo>
                  <a:pt x="1280754" y="29749"/>
                </a:lnTo>
                <a:lnTo>
                  <a:pt x="1225973" y="38636"/>
                </a:lnTo>
                <a:lnTo>
                  <a:pt x="1171937" y="48621"/>
                </a:lnTo>
                <a:lnTo>
                  <a:pt x="1118680" y="59683"/>
                </a:lnTo>
                <a:lnTo>
                  <a:pt x="1066233" y="71801"/>
                </a:lnTo>
                <a:lnTo>
                  <a:pt x="1014632" y="84956"/>
                </a:lnTo>
                <a:lnTo>
                  <a:pt x="963908" y="99125"/>
                </a:lnTo>
                <a:lnTo>
                  <a:pt x="914097" y="114290"/>
                </a:lnTo>
                <a:lnTo>
                  <a:pt x="865229" y="130428"/>
                </a:lnTo>
                <a:lnTo>
                  <a:pt x="817341" y="147520"/>
                </a:lnTo>
                <a:lnTo>
                  <a:pt x="770463" y="165545"/>
                </a:lnTo>
                <a:lnTo>
                  <a:pt x="724631" y="184482"/>
                </a:lnTo>
                <a:lnTo>
                  <a:pt x="679877" y="204311"/>
                </a:lnTo>
                <a:lnTo>
                  <a:pt x="636235" y="225011"/>
                </a:lnTo>
                <a:lnTo>
                  <a:pt x="593738" y="246562"/>
                </a:lnTo>
                <a:lnTo>
                  <a:pt x="552419" y="268942"/>
                </a:lnTo>
                <a:lnTo>
                  <a:pt x="512312" y="292133"/>
                </a:lnTo>
                <a:lnTo>
                  <a:pt x="473450" y="316112"/>
                </a:lnTo>
                <a:lnTo>
                  <a:pt x="435866" y="340859"/>
                </a:lnTo>
                <a:lnTo>
                  <a:pt x="399594" y="366354"/>
                </a:lnTo>
                <a:lnTo>
                  <a:pt x="364668" y="392576"/>
                </a:lnTo>
                <a:lnTo>
                  <a:pt x="331120" y="419505"/>
                </a:lnTo>
                <a:lnTo>
                  <a:pt x="298984" y="447119"/>
                </a:lnTo>
                <a:lnTo>
                  <a:pt x="268293" y="475399"/>
                </a:lnTo>
                <a:lnTo>
                  <a:pt x="239081" y="504324"/>
                </a:lnTo>
                <a:lnTo>
                  <a:pt x="211380" y="533872"/>
                </a:lnTo>
                <a:lnTo>
                  <a:pt x="185226" y="564025"/>
                </a:lnTo>
                <a:lnTo>
                  <a:pt x="160649" y="594760"/>
                </a:lnTo>
                <a:lnTo>
                  <a:pt x="137685" y="626058"/>
                </a:lnTo>
                <a:lnTo>
                  <a:pt x="116366" y="657898"/>
                </a:lnTo>
                <a:lnTo>
                  <a:pt x="78799" y="723120"/>
                </a:lnTo>
                <a:lnTo>
                  <a:pt x="48213" y="790263"/>
                </a:lnTo>
                <a:lnTo>
                  <a:pt x="24876" y="859162"/>
                </a:lnTo>
                <a:lnTo>
                  <a:pt x="9055" y="929651"/>
                </a:lnTo>
                <a:lnTo>
                  <a:pt x="1017" y="1001567"/>
                </a:lnTo>
                <a:lnTo>
                  <a:pt x="0" y="1038009"/>
                </a:lnTo>
                <a:lnTo>
                  <a:pt x="1017" y="1074449"/>
                </a:lnTo>
                <a:lnTo>
                  <a:pt x="9055" y="1146364"/>
                </a:lnTo>
                <a:lnTo>
                  <a:pt x="24876" y="1216852"/>
                </a:lnTo>
                <a:lnTo>
                  <a:pt x="48213" y="1285749"/>
                </a:lnTo>
                <a:lnTo>
                  <a:pt x="78799" y="1352891"/>
                </a:lnTo>
                <a:lnTo>
                  <a:pt x="116366" y="1418112"/>
                </a:lnTo>
                <a:lnTo>
                  <a:pt x="137685" y="1449952"/>
                </a:lnTo>
                <a:lnTo>
                  <a:pt x="160649" y="1481249"/>
                </a:lnTo>
                <a:lnTo>
                  <a:pt x="185226" y="1511984"/>
                </a:lnTo>
                <a:lnTo>
                  <a:pt x="211380" y="1542136"/>
                </a:lnTo>
                <a:lnTo>
                  <a:pt x="239081" y="1571685"/>
                </a:lnTo>
                <a:lnTo>
                  <a:pt x="268293" y="1600609"/>
                </a:lnTo>
                <a:lnTo>
                  <a:pt x="298984" y="1628888"/>
                </a:lnTo>
                <a:lnTo>
                  <a:pt x="331120" y="1656503"/>
                </a:lnTo>
                <a:lnTo>
                  <a:pt x="364668" y="1683431"/>
                </a:lnTo>
                <a:lnTo>
                  <a:pt x="399594" y="1709653"/>
                </a:lnTo>
                <a:lnTo>
                  <a:pt x="435866" y="1735147"/>
                </a:lnTo>
                <a:lnTo>
                  <a:pt x="473450" y="1759895"/>
                </a:lnTo>
                <a:lnTo>
                  <a:pt x="512312" y="1783873"/>
                </a:lnTo>
                <a:lnTo>
                  <a:pt x="552419" y="1807063"/>
                </a:lnTo>
                <a:lnTo>
                  <a:pt x="593738" y="1829444"/>
                </a:lnTo>
                <a:lnTo>
                  <a:pt x="636235" y="1850995"/>
                </a:lnTo>
                <a:lnTo>
                  <a:pt x="679877" y="1871695"/>
                </a:lnTo>
                <a:lnTo>
                  <a:pt x="724631" y="1891523"/>
                </a:lnTo>
                <a:lnTo>
                  <a:pt x="770463" y="1910460"/>
                </a:lnTo>
                <a:lnTo>
                  <a:pt x="817341" y="1928485"/>
                </a:lnTo>
                <a:lnTo>
                  <a:pt x="865229" y="1945577"/>
                </a:lnTo>
                <a:lnTo>
                  <a:pt x="914097" y="1961715"/>
                </a:lnTo>
                <a:lnTo>
                  <a:pt x="963908" y="1976879"/>
                </a:lnTo>
                <a:lnTo>
                  <a:pt x="1014632" y="1991049"/>
                </a:lnTo>
                <a:lnTo>
                  <a:pt x="1066233" y="2004203"/>
                </a:lnTo>
                <a:lnTo>
                  <a:pt x="1118680" y="2016322"/>
                </a:lnTo>
                <a:lnTo>
                  <a:pt x="1171937" y="2027384"/>
                </a:lnTo>
                <a:lnTo>
                  <a:pt x="1225973" y="2037368"/>
                </a:lnTo>
                <a:lnTo>
                  <a:pt x="1280754" y="2046256"/>
                </a:lnTo>
                <a:lnTo>
                  <a:pt x="1336246" y="2054025"/>
                </a:lnTo>
                <a:lnTo>
                  <a:pt x="1392415" y="2060655"/>
                </a:lnTo>
                <a:lnTo>
                  <a:pt x="1449230" y="2066126"/>
                </a:lnTo>
                <a:lnTo>
                  <a:pt x="1506656" y="2070417"/>
                </a:lnTo>
                <a:lnTo>
                  <a:pt x="1564659" y="2073508"/>
                </a:lnTo>
                <a:lnTo>
                  <a:pt x="1623208" y="2075377"/>
                </a:lnTo>
                <a:lnTo>
                  <a:pt x="1682267" y="2076005"/>
                </a:lnTo>
                <a:lnTo>
                  <a:pt x="1741326" y="2075377"/>
                </a:lnTo>
                <a:lnTo>
                  <a:pt x="1799874" y="2073508"/>
                </a:lnTo>
                <a:lnTo>
                  <a:pt x="1857878" y="2070417"/>
                </a:lnTo>
                <a:lnTo>
                  <a:pt x="1915304" y="2066126"/>
                </a:lnTo>
                <a:lnTo>
                  <a:pt x="1972118" y="2060655"/>
                </a:lnTo>
                <a:lnTo>
                  <a:pt x="2028288" y="2054025"/>
                </a:lnTo>
                <a:lnTo>
                  <a:pt x="2083780" y="2046256"/>
                </a:lnTo>
                <a:lnTo>
                  <a:pt x="2138561" y="2037368"/>
                </a:lnTo>
                <a:lnTo>
                  <a:pt x="2192596" y="2027384"/>
                </a:lnTo>
                <a:lnTo>
                  <a:pt x="2245854" y="2016322"/>
                </a:lnTo>
                <a:lnTo>
                  <a:pt x="2298300" y="2004203"/>
                </a:lnTo>
                <a:lnTo>
                  <a:pt x="2349902" y="1991049"/>
                </a:lnTo>
                <a:lnTo>
                  <a:pt x="2400625" y="1976879"/>
                </a:lnTo>
                <a:lnTo>
                  <a:pt x="2450437" y="1961715"/>
                </a:lnTo>
                <a:lnTo>
                  <a:pt x="2499304" y="1945577"/>
                </a:lnTo>
                <a:lnTo>
                  <a:pt x="2547193" y="1928485"/>
                </a:lnTo>
                <a:lnTo>
                  <a:pt x="2594070" y="1910460"/>
                </a:lnTo>
                <a:lnTo>
                  <a:pt x="2639903" y="1891523"/>
                </a:lnTo>
                <a:lnTo>
                  <a:pt x="2684657" y="1871695"/>
                </a:lnTo>
                <a:lnTo>
                  <a:pt x="2728299" y="1850995"/>
                </a:lnTo>
                <a:lnTo>
                  <a:pt x="2770796" y="1829444"/>
                </a:lnTo>
                <a:lnTo>
                  <a:pt x="2812115" y="1807063"/>
                </a:lnTo>
                <a:lnTo>
                  <a:pt x="2852222" y="1783873"/>
                </a:lnTo>
                <a:lnTo>
                  <a:pt x="2891084" y="1759895"/>
                </a:lnTo>
                <a:lnTo>
                  <a:pt x="2928668" y="1735147"/>
                </a:lnTo>
                <a:lnTo>
                  <a:pt x="2964939" y="1709653"/>
                </a:lnTo>
                <a:lnTo>
                  <a:pt x="2999866" y="1683431"/>
                </a:lnTo>
                <a:lnTo>
                  <a:pt x="3033414" y="1656503"/>
                </a:lnTo>
                <a:lnTo>
                  <a:pt x="3065550" y="1628888"/>
                </a:lnTo>
                <a:lnTo>
                  <a:pt x="3096241" y="1600609"/>
                </a:lnTo>
                <a:lnTo>
                  <a:pt x="3125453" y="1571685"/>
                </a:lnTo>
                <a:lnTo>
                  <a:pt x="3153153" y="1542136"/>
                </a:lnTo>
                <a:lnTo>
                  <a:pt x="3179308" y="1511984"/>
                </a:lnTo>
                <a:lnTo>
                  <a:pt x="3203884" y="1481249"/>
                </a:lnTo>
                <a:lnTo>
                  <a:pt x="3226849" y="1449952"/>
                </a:lnTo>
                <a:lnTo>
                  <a:pt x="3248167" y="1418112"/>
                </a:lnTo>
                <a:lnTo>
                  <a:pt x="3285735" y="1352891"/>
                </a:lnTo>
                <a:lnTo>
                  <a:pt x="3316321" y="1285749"/>
                </a:lnTo>
                <a:lnTo>
                  <a:pt x="3339658" y="1216852"/>
                </a:lnTo>
                <a:lnTo>
                  <a:pt x="3355479" y="1146364"/>
                </a:lnTo>
                <a:lnTo>
                  <a:pt x="3363517" y="1074449"/>
                </a:lnTo>
                <a:lnTo>
                  <a:pt x="3364534" y="1038009"/>
                </a:lnTo>
                <a:lnTo>
                  <a:pt x="3363517" y="1001567"/>
                </a:lnTo>
                <a:lnTo>
                  <a:pt x="3355479" y="929651"/>
                </a:lnTo>
                <a:lnTo>
                  <a:pt x="3339658" y="859162"/>
                </a:lnTo>
                <a:lnTo>
                  <a:pt x="3316321" y="790263"/>
                </a:lnTo>
                <a:lnTo>
                  <a:pt x="3285735" y="723120"/>
                </a:lnTo>
                <a:lnTo>
                  <a:pt x="3248167" y="657898"/>
                </a:lnTo>
                <a:lnTo>
                  <a:pt x="3226849" y="626058"/>
                </a:lnTo>
                <a:lnTo>
                  <a:pt x="3203884" y="594760"/>
                </a:lnTo>
                <a:lnTo>
                  <a:pt x="3179308" y="564025"/>
                </a:lnTo>
                <a:lnTo>
                  <a:pt x="3153153" y="533872"/>
                </a:lnTo>
                <a:lnTo>
                  <a:pt x="3125453" y="504324"/>
                </a:lnTo>
                <a:lnTo>
                  <a:pt x="3096241" y="475399"/>
                </a:lnTo>
                <a:lnTo>
                  <a:pt x="3065550" y="447119"/>
                </a:lnTo>
                <a:lnTo>
                  <a:pt x="3033414" y="419505"/>
                </a:lnTo>
                <a:lnTo>
                  <a:pt x="2999866" y="392576"/>
                </a:lnTo>
                <a:lnTo>
                  <a:pt x="2964939" y="366354"/>
                </a:lnTo>
                <a:lnTo>
                  <a:pt x="2928668" y="340859"/>
                </a:lnTo>
                <a:lnTo>
                  <a:pt x="2891084" y="316112"/>
                </a:lnTo>
                <a:lnTo>
                  <a:pt x="2852222" y="292133"/>
                </a:lnTo>
                <a:lnTo>
                  <a:pt x="2812115" y="268942"/>
                </a:lnTo>
                <a:lnTo>
                  <a:pt x="2770796" y="246562"/>
                </a:lnTo>
                <a:lnTo>
                  <a:pt x="2728299" y="225011"/>
                </a:lnTo>
                <a:lnTo>
                  <a:pt x="2684657" y="204311"/>
                </a:lnTo>
                <a:lnTo>
                  <a:pt x="2639903" y="184482"/>
                </a:lnTo>
                <a:lnTo>
                  <a:pt x="2594070" y="165545"/>
                </a:lnTo>
                <a:lnTo>
                  <a:pt x="2547193" y="147520"/>
                </a:lnTo>
                <a:lnTo>
                  <a:pt x="2499304" y="130428"/>
                </a:lnTo>
                <a:lnTo>
                  <a:pt x="2450437" y="114290"/>
                </a:lnTo>
                <a:lnTo>
                  <a:pt x="2400625" y="99125"/>
                </a:lnTo>
                <a:lnTo>
                  <a:pt x="2349902" y="84956"/>
                </a:lnTo>
                <a:lnTo>
                  <a:pt x="2298300" y="71801"/>
                </a:lnTo>
                <a:lnTo>
                  <a:pt x="2245854" y="59683"/>
                </a:lnTo>
                <a:lnTo>
                  <a:pt x="2192596" y="48621"/>
                </a:lnTo>
                <a:lnTo>
                  <a:pt x="2138561" y="38636"/>
                </a:lnTo>
                <a:lnTo>
                  <a:pt x="2083780" y="29749"/>
                </a:lnTo>
                <a:lnTo>
                  <a:pt x="2028288" y="21980"/>
                </a:lnTo>
                <a:lnTo>
                  <a:pt x="1972118" y="15349"/>
                </a:lnTo>
                <a:lnTo>
                  <a:pt x="1915304" y="9878"/>
                </a:lnTo>
                <a:lnTo>
                  <a:pt x="1857878" y="5587"/>
                </a:lnTo>
                <a:lnTo>
                  <a:pt x="1799874" y="2497"/>
                </a:lnTo>
                <a:lnTo>
                  <a:pt x="1741326" y="627"/>
                </a:lnTo>
                <a:lnTo>
                  <a:pt x="1682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249995" y="0"/>
            <a:ext cx="6433718" cy="37800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1593328"/>
            <a:ext cx="288861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« </a:t>
            </a:r>
            <a:r>
              <a:rPr dirty="0" sz="1150" spc="25">
                <a:solidFill>
                  <a:srgbClr val="8B6D54"/>
                </a:solidFill>
                <a:latin typeface="Century Gothic"/>
                <a:cs typeface="Century Gothic"/>
              </a:rPr>
              <a:t>20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fûts </a:t>
            </a:r>
            <a:r>
              <a:rPr dirty="0" sz="1150" spc="-10">
                <a:solidFill>
                  <a:srgbClr val="8B6D54"/>
                </a:solidFill>
                <a:latin typeface="Century Gothic"/>
                <a:cs typeface="Century Gothic"/>
              </a:rPr>
              <a:t>d’exceptions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chaques années</a:t>
            </a:r>
            <a:r>
              <a:rPr dirty="0" sz="1150" spc="105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»</a:t>
            </a:r>
            <a:endParaRPr sz="115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150" spc="-60" i="1">
                <a:solidFill>
                  <a:srgbClr val="67686B"/>
                </a:solidFill>
                <a:latin typeface="Century Gothic"/>
                <a:cs typeface="Century Gothic"/>
              </a:rPr>
              <a:t>« </a:t>
            </a:r>
            <a:r>
              <a:rPr dirty="0" sz="1150" spc="25" i="1">
                <a:solidFill>
                  <a:srgbClr val="67686B"/>
                </a:solidFill>
                <a:latin typeface="Century Gothic"/>
                <a:cs typeface="Century Gothic"/>
              </a:rPr>
              <a:t>20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exceptional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oak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barrels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per </a:t>
            </a:r>
            <a:r>
              <a:rPr dirty="0" sz="1150" spc="-15" i="1">
                <a:solidFill>
                  <a:srgbClr val="67686B"/>
                </a:solidFill>
                <a:latin typeface="Century Gothic"/>
                <a:cs typeface="Century Gothic"/>
              </a:rPr>
              <a:t>year</a:t>
            </a:r>
            <a:r>
              <a:rPr dirty="0" sz="1150" spc="7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60" i="1">
                <a:solidFill>
                  <a:srgbClr val="67686B"/>
                </a:solidFill>
                <a:latin typeface="Century Gothic"/>
                <a:cs typeface="Century Gothic"/>
              </a:rPr>
              <a:t>»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0" y="2424010"/>
            <a:ext cx="4150804" cy="1355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400001" y="0"/>
            <a:ext cx="5400001" cy="37800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12005" y="0"/>
            <a:ext cx="6287998" cy="378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985" y="18175"/>
            <a:ext cx="1015308" cy="23718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0198" y="0"/>
            <a:ext cx="2349804" cy="37800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44500" y="1371138"/>
            <a:ext cx="4511675" cy="970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700"/>
              </a:lnSpc>
              <a:spcBef>
                <a:spcPts val="100"/>
              </a:spcBef>
            </a:pP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«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des </a:t>
            </a:r>
            <a:r>
              <a:rPr dirty="0" sz="1150" spc="20">
                <a:solidFill>
                  <a:srgbClr val="8B6D54"/>
                </a:solidFill>
                <a:latin typeface="Century Gothic"/>
                <a:cs typeface="Century Gothic"/>
              </a:rPr>
              <a:t>bois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sélectionnés,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travaillés </a:t>
            </a:r>
            <a:r>
              <a:rPr dirty="0" sz="1150" spc="-30">
                <a:solidFill>
                  <a:srgbClr val="8B6D54"/>
                </a:solidFill>
                <a:latin typeface="Century Gothic"/>
                <a:cs typeface="Century Gothic"/>
              </a:rPr>
              <a:t>et </a:t>
            </a:r>
            <a:r>
              <a:rPr dirty="0" sz="1150" spc="-10">
                <a:solidFill>
                  <a:srgbClr val="8B6D54"/>
                </a:solidFill>
                <a:latin typeface="Century Gothic"/>
                <a:cs typeface="Century Gothic"/>
              </a:rPr>
              <a:t>chauffés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par </a:t>
            </a:r>
            <a:r>
              <a:rPr dirty="0" sz="1150" spc="30">
                <a:solidFill>
                  <a:srgbClr val="8B6D54"/>
                </a:solidFill>
                <a:latin typeface="Century Gothic"/>
                <a:cs typeface="Century Gothic"/>
              </a:rPr>
              <a:t>un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tonnelier 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champenois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»</a:t>
            </a:r>
            <a:endParaRPr sz="115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ct val="108700"/>
              </a:lnSpc>
            </a:pPr>
            <a:r>
              <a:rPr dirty="0" sz="1150" spc="-60" i="1">
                <a:solidFill>
                  <a:srgbClr val="67686B"/>
                </a:solidFill>
                <a:latin typeface="Century Gothic"/>
                <a:cs typeface="Century Gothic"/>
              </a:rPr>
              <a:t>«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handcrafted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staves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selected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and </a:t>
            </a:r>
            <a:r>
              <a:rPr dirty="0" sz="1150" spc="-15" i="1">
                <a:solidFill>
                  <a:srgbClr val="67686B"/>
                </a:solidFill>
                <a:latin typeface="Century Gothic"/>
                <a:cs typeface="Century Gothic"/>
              </a:rPr>
              <a:t>toasted </a:t>
            </a:r>
            <a:r>
              <a:rPr dirty="0" sz="1150" spc="-30" i="1">
                <a:solidFill>
                  <a:srgbClr val="67686B"/>
                </a:solidFill>
                <a:latin typeface="Century Gothic"/>
                <a:cs typeface="Century Gothic"/>
              </a:rPr>
              <a:t>by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a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cooper </a:t>
            </a:r>
            <a:r>
              <a:rPr dirty="0" sz="1150" spc="-15" i="1">
                <a:solidFill>
                  <a:srgbClr val="67686B"/>
                </a:solidFill>
                <a:latin typeface="Century Gothic"/>
                <a:cs typeface="Century Gothic"/>
              </a:rPr>
              <a:t>from 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Champagne </a:t>
            </a:r>
            <a:r>
              <a:rPr dirty="0" sz="1150" spc="-60" i="1">
                <a:solidFill>
                  <a:srgbClr val="67686B"/>
                </a:solidFill>
                <a:latin typeface="Century Gothic"/>
                <a:cs typeface="Century Gothic"/>
              </a:rPr>
              <a:t>»</a:t>
            </a:r>
            <a:endParaRPr sz="115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62699"/>
            <a:ext cx="10800003" cy="18173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44500" y="1392138"/>
            <a:ext cx="451104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700"/>
              </a:lnSpc>
              <a:spcBef>
                <a:spcPts val="100"/>
              </a:spcBef>
            </a:pP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« </a:t>
            </a:r>
            <a:r>
              <a:rPr dirty="0" sz="1150" spc="30">
                <a:solidFill>
                  <a:srgbClr val="8B6D54"/>
                </a:solidFill>
                <a:latin typeface="Century Gothic"/>
                <a:cs typeface="Century Gothic"/>
              </a:rPr>
              <a:t>nos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meilleurs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Chardonnay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Grand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Cru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de </a:t>
            </a:r>
            <a:r>
              <a:rPr dirty="0" sz="1150" spc="-25">
                <a:solidFill>
                  <a:srgbClr val="8B6D54"/>
                </a:solidFill>
                <a:latin typeface="Century Gothic"/>
                <a:cs typeface="Century Gothic"/>
              </a:rPr>
              <a:t>Le </a:t>
            </a:r>
            <a:r>
              <a:rPr dirty="0" sz="1150" spc="20">
                <a:solidFill>
                  <a:srgbClr val="8B6D54"/>
                </a:solidFill>
                <a:latin typeface="Century Gothic"/>
                <a:cs typeface="Century Gothic"/>
              </a:rPr>
              <a:t>Mesnil </a:t>
            </a:r>
            <a:r>
              <a:rPr dirty="0" sz="1150" spc="40">
                <a:solidFill>
                  <a:srgbClr val="8B6D54"/>
                </a:solidFill>
                <a:latin typeface="Century Gothic"/>
                <a:cs typeface="Century Gothic"/>
              </a:rPr>
              <a:t>sur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Oger  réputés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pour leur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finesse </a:t>
            </a:r>
            <a:r>
              <a:rPr dirty="0" sz="1150" spc="-30">
                <a:solidFill>
                  <a:srgbClr val="8B6D54"/>
                </a:solidFill>
                <a:latin typeface="Century Gothic"/>
                <a:cs typeface="Century Gothic"/>
              </a:rPr>
              <a:t>et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leur </a:t>
            </a:r>
            <a:r>
              <a:rPr dirty="0" sz="1150" spc="-25">
                <a:solidFill>
                  <a:srgbClr val="8B6D54"/>
                </a:solidFill>
                <a:latin typeface="Century Gothic"/>
                <a:cs typeface="Century Gothic"/>
              </a:rPr>
              <a:t>vivacité</a:t>
            </a:r>
            <a:r>
              <a:rPr dirty="0" sz="1150" spc="7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»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1956037"/>
            <a:ext cx="451167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700"/>
              </a:lnSpc>
              <a:spcBef>
                <a:spcPts val="100"/>
              </a:spcBef>
            </a:pPr>
            <a:r>
              <a:rPr dirty="0" sz="1150" spc="-60" i="1">
                <a:solidFill>
                  <a:srgbClr val="67686B"/>
                </a:solidFill>
                <a:latin typeface="Century Gothic"/>
                <a:cs typeface="Century Gothic"/>
              </a:rPr>
              <a:t>« </a:t>
            </a:r>
            <a:r>
              <a:rPr dirty="0" sz="1150" spc="15" i="1">
                <a:solidFill>
                  <a:srgbClr val="67686B"/>
                </a:solidFill>
                <a:latin typeface="Century Gothic"/>
                <a:cs typeface="Century Gothic"/>
              </a:rPr>
              <a:t>our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best Chardonnay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Grand </a:t>
            </a:r>
            <a:r>
              <a:rPr dirty="0" sz="1150" spc="15" i="1">
                <a:solidFill>
                  <a:srgbClr val="67686B"/>
                </a:solidFill>
                <a:latin typeface="Century Gothic"/>
                <a:cs typeface="Century Gothic"/>
              </a:rPr>
              <a:t>Cru </a:t>
            </a:r>
            <a:r>
              <a:rPr dirty="0" sz="1150" spc="-15" i="1">
                <a:solidFill>
                  <a:srgbClr val="67686B"/>
                </a:solidFill>
                <a:latin typeface="Century Gothic"/>
                <a:cs typeface="Century Gothic"/>
              </a:rPr>
              <a:t>from </a:t>
            </a: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Le </a:t>
            </a:r>
            <a:r>
              <a:rPr dirty="0" sz="1150" spc="20" i="1">
                <a:solidFill>
                  <a:srgbClr val="67686B"/>
                </a:solidFill>
                <a:latin typeface="Century Gothic"/>
                <a:cs typeface="Century Gothic"/>
              </a:rPr>
              <a:t>Mesnil </a:t>
            </a:r>
            <a:r>
              <a:rPr dirty="0" sz="1150" spc="40" i="1">
                <a:solidFill>
                  <a:srgbClr val="67686B"/>
                </a:solidFill>
                <a:latin typeface="Century Gothic"/>
                <a:cs typeface="Century Gothic"/>
              </a:rPr>
              <a:t>sur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Oger 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famous </a:t>
            </a:r>
            <a:r>
              <a:rPr dirty="0" sz="1150" spc="-20" i="1">
                <a:solidFill>
                  <a:srgbClr val="67686B"/>
                </a:solidFill>
                <a:latin typeface="Century Gothic"/>
                <a:cs typeface="Century Gothic"/>
              </a:rPr>
              <a:t>for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their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fineness and liveliness</a:t>
            </a:r>
            <a:r>
              <a:rPr dirty="0" sz="1150" spc="50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60" i="1">
                <a:solidFill>
                  <a:srgbClr val="67686B"/>
                </a:solidFill>
                <a:latin typeface="Century Gothic"/>
                <a:cs typeface="Century Gothic"/>
              </a:rPr>
              <a:t>»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44552" y="1392138"/>
            <a:ext cx="451104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700"/>
              </a:lnSpc>
              <a:spcBef>
                <a:spcPts val="100"/>
              </a:spcBef>
            </a:pP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« </a:t>
            </a:r>
            <a:r>
              <a:rPr dirty="0" sz="1150" spc="30">
                <a:solidFill>
                  <a:srgbClr val="8B6D54"/>
                </a:solidFill>
                <a:latin typeface="Century Gothic"/>
                <a:cs typeface="Century Gothic"/>
              </a:rPr>
              <a:t>un </a:t>
            </a:r>
            <a:r>
              <a:rPr dirty="0" sz="1150" spc="-10">
                <a:solidFill>
                  <a:srgbClr val="8B6D54"/>
                </a:solidFill>
                <a:latin typeface="Century Gothic"/>
                <a:cs typeface="Century Gothic"/>
              </a:rPr>
              <a:t>concept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innovant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de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vinification </a:t>
            </a:r>
            <a:r>
              <a:rPr dirty="0" sz="1150" spc="-10">
                <a:solidFill>
                  <a:srgbClr val="8B6D54"/>
                </a:solidFill>
                <a:latin typeface="Century Gothic"/>
                <a:cs typeface="Century Gothic"/>
              </a:rPr>
              <a:t>d’une parcelle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pour des 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expériences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oenologiques </a:t>
            </a:r>
            <a:r>
              <a:rPr dirty="0" sz="1150" spc="40">
                <a:solidFill>
                  <a:srgbClr val="8B6D54"/>
                </a:solidFill>
                <a:latin typeface="Century Gothic"/>
                <a:cs typeface="Century Gothic"/>
              </a:rPr>
              <a:t>sous </a:t>
            </a:r>
            <a:r>
              <a:rPr dirty="0" sz="1150" spc="20">
                <a:solidFill>
                  <a:srgbClr val="8B6D54"/>
                </a:solidFill>
                <a:latin typeface="Century Gothic"/>
                <a:cs typeface="Century Gothic"/>
              </a:rPr>
              <a:t>bois</a:t>
            </a:r>
            <a:r>
              <a:rPr dirty="0" sz="1150" spc="-1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»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44552" y="1956037"/>
            <a:ext cx="451167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700"/>
              </a:lnSpc>
              <a:spcBef>
                <a:spcPts val="100"/>
              </a:spcBef>
            </a:pPr>
            <a:r>
              <a:rPr dirty="0" sz="1150" spc="-60" i="1">
                <a:solidFill>
                  <a:srgbClr val="67686B"/>
                </a:solidFill>
                <a:latin typeface="Century Gothic"/>
                <a:cs typeface="Century Gothic"/>
              </a:rPr>
              <a:t>«</a:t>
            </a:r>
            <a:r>
              <a:rPr dirty="0" sz="1150" spc="-40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15" i="1">
                <a:solidFill>
                  <a:srgbClr val="67686B"/>
                </a:solidFill>
                <a:latin typeface="Century Gothic"/>
                <a:cs typeface="Century Gothic"/>
              </a:rPr>
              <a:t>an</a:t>
            </a:r>
            <a:r>
              <a:rPr dirty="0" sz="1150" spc="-40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15" i="1">
                <a:solidFill>
                  <a:srgbClr val="67686B"/>
                </a:solidFill>
                <a:latin typeface="Century Gothic"/>
                <a:cs typeface="Century Gothic"/>
              </a:rPr>
              <a:t>innovative</a:t>
            </a:r>
            <a:r>
              <a:rPr dirty="0" sz="1150" spc="-40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concept</a:t>
            </a:r>
            <a:r>
              <a:rPr dirty="0" sz="1150" spc="-40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of</a:t>
            </a:r>
            <a:r>
              <a:rPr dirty="0" sz="1150" spc="-40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winemaking</a:t>
            </a:r>
            <a:r>
              <a:rPr dirty="0" sz="1150" spc="-3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of</a:t>
            </a:r>
            <a:r>
              <a:rPr dirty="0" sz="1150" spc="-40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a</a:t>
            </a:r>
            <a:r>
              <a:rPr dirty="0" sz="1150" spc="-40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plot</a:t>
            </a:r>
            <a:r>
              <a:rPr dirty="0" sz="1150" spc="-40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20" i="1">
                <a:solidFill>
                  <a:srgbClr val="67686B"/>
                </a:solidFill>
                <a:latin typeface="Century Gothic"/>
                <a:cs typeface="Century Gothic"/>
              </a:rPr>
              <a:t>for</a:t>
            </a:r>
            <a:r>
              <a:rPr dirty="0" sz="1150" spc="-40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oenological 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experiments </a:t>
            </a:r>
            <a:r>
              <a:rPr dirty="0" sz="1150" spc="25" i="1">
                <a:solidFill>
                  <a:srgbClr val="67686B"/>
                </a:solidFill>
                <a:latin typeface="Century Gothic"/>
                <a:cs typeface="Century Gothic"/>
              </a:rPr>
              <a:t>in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Oak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Barrels</a:t>
            </a:r>
            <a:r>
              <a:rPr dirty="0" sz="1150" spc="1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60" i="1">
                <a:solidFill>
                  <a:srgbClr val="67686B"/>
                </a:solidFill>
                <a:latin typeface="Century Gothic"/>
                <a:cs typeface="Century Gothic"/>
              </a:rPr>
              <a:t>»</a:t>
            </a:r>
            <a:endParaRPr sz="115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02022" y="0"/>
            <a:ext cx="3198012" cy="378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030010" y="0"/>
            <a:ext cx="4769992" cy="37800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44500" y="1136750"/>
            <a:ext cx="4213225" cy="970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715">
              <a:lnSpc>
                <a:spcPct val="108700"/>
              </a:lnSpc>
              <a:spcBef>
                <a:spcPts val="100"/>
              </a:spcBef>
            </a:pP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« </a:t>
            </a:r>
            <a:r>
              <a:rPr dirty="0" sz="1150" spc="30">
                <a:solidFill>
                  <a:srgbClr val="8B6D54"/>
                </a:solidFill>
                <a:latin typeface="Century Gothic"/>
                <a:cs typeface="Century Gothic"/>
              </a:rPr>
              <a:t>un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échange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privilégié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entre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le vigneron </a:t>
            </a:r>
            <a:r>
              <a:rPr dirty="0" sz="1150" spc="-30">
                <a:solidFill>
                  <a:srgbClr val="8B6D54"/>
                </a:solidFill>
                <a:latin typeface="Century Gothic"/>
                <a:cs typeface="Century Gothic"/>
              </a:rPr>
              <a:t>et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le </a:t>
            </a:r>
            <a:r>
              <a:rPr dirty="0" sz="1150" spc="-10">
                <a:solidFill>
                  <a:srgbClr val="8B6D54"/>
                </a:solidFill>
                <a:latin typeface="Century Gothic"/>
                <a:cs typeface="Century Gothic"/>
              </a:rPr>
              <a:t>propriétaire 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du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fût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pour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élaborer </a:t>
            </a:r>
            <a:r>
              <a:rPr dirty="0" sz="1150" spc="30">
                <a:solidFill>
                  <a:srgbClr val="8B6D54"/>
                </a:solidFill>
                <a:latin typeface="Century Gothic"/>
                <a:cs typeface="Century Gothic"/>
              </a:rPr>
              <a:t>un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Champagne </a:t>
            </a:r>
            <a:r>
              <a:rPr dirty="0" sz="1150" spc="40">
                <a:solidFill>
                  <a:srgbClr val="8B6D54"/>
                </a:solidFill>
                <a:latin typeface="Century Gothic"/>
                <a:cs typeface="Century Gothic"/>
              </a:rPr>
              <a:t>sur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mesure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»</a:t>
            </a:r>
            <a:endParaRPr sz="115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5080">
              <a:lnSpc>
                <a:spcPct val="108700"/>
              </a:lnSpc>
            </a:pPr>
            <a:r>
              <a:rPr dirty="0" sz="1150" spc="-60" i="1">
                <a:solidFill>
                  <a:srgbClr val="67686B"/>
                </a:solidFill>
                <a:latin typeface="Century Gothic"/>
                <a:cs typeface="Century Gothic"/>
              </a:rPr>
              <a:t>«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a privileged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exchange </a:t>
            </a: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between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the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winemaker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and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the  </a:t>
            </a:r>
            <a:r>
              <a:rPr dirty="0" sz="1150" spc="-30" i="1">
                <a:solidFill>
                  <a:srgbClr val="67686B"/>
                </a:solidFill>
                <a:latin typeface="Century Gothic"/>
                <a:cs typeface="Century Gothic"/>
              </a:rPr>
              <a:t>owner</a:t>
            </a:r>
            <a:r>
              <a:rPr dirty="0" sz="1150" spc="-80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40" i="1">
                <a:solidFill>
                  <a:srgbClr val="67686B"/>
                </a:solidFill>
                <a:latin typeface="Century Gothic"/>
                <a:cs typeface="Century Gothic"/>
              </a:rPr>
              <a:t>of</a:t>
            </a:r>
            <a:r>
              <a:rPr dirty="0" sz="1150" spc="-7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the</a:t>
            </a:r>
            <a:r>
              <a:rPr dirty="0" sz="1150" spc="-80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barrel</a:t>
            </a:r>
            <a:r>
              <a:rPr dirty="0" sz="1150" spc="-7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50" i="1">
                <a:solidFill>
                  <a:srgbClr val="67686B"/>
                </a:solidFill>
                <a:latin typeface="Century Gothic"/>
                <a:cs typeface="Century Gothic"/>
              </a:rPr>
              <a:t>to</a:t>
            </a:r>
            <a:r>
              <a:rPr dirty="0" sz="1150" spc="-80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40" i="1">
                <a:solidFill>
                  <a:srgbClr val="67686B"/>
                </a:solidFill>
                <a:latin typeface="Century Gothic"/>
                <a:cs typeface="Century Gothic"/>
              </a:rPr>
              <a:t>develop</a:t>
            </a:r>
            <a:r>
              <a:rPr dirty="0" sz="1150" spc="-7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a</a:t>
            </a:r>
            <a:r>
              <a:rPr dirty="0" sz="1150" spc="-80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30" i="1">
                <a:solidFill>
                  <a:srgbClr val="67686B"/>
                </a:solidFill>
                <a:latin typeface="Century Gothic"/>
                <a:cs typeface="Century Gothic"/>
              </a:rPr>
              <a:t>custom-made</a:t>
            </a:r>
            <a:r>
              <a:rPr dirty="0" sz="1150" spc="-7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20" i="1">
                <a:solidFill>
                  <a:srgbClr val="67686B"/>
                </a:solidFill>
                <a:latin typeface="Century Gothic"/>
                <a:cs typeface="Century Gothic"/>
              </a:rPr>
              <a:t>Champagne</a:t>
            </a:r>
            <a:r>
              <a:rPr dirty="0" sz="1150" spc="-80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60" i="1">
                <a:solidFill>
                  <a:srgbClr val="67686B"/>
                </a:solidFill>
                <a:latin typeface="Century Gothic"/>
                <a:cs typeface="Century Gothic"/>
              </a:rPr>
              <a:t>»</a:t>
            </a:r>
            <a:endParaRPr sz="115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8000" y="2440889"/>
            <a:ext cx="2231981" cy="13391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44500" y="1004013"/>
            <a:ext cx="4511675" cy="1160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8700"/>
              </a:lnSpc>
              <a:spcBef>
                <a:spcPts val="100"/>
              </a:spcBef>
            </a:pP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«</a:t>
            </a:r>
            <a:r>
              <a:rPr dirty="0" sz="1150" spc="-2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25">
                <a:solidFill>
                  <a:srgbClr val="8B6D54"/>
                </a:solidFill>
                <a:latin typeface="Century Gothic"/>
                <a:cs typeface="Century Gothic"/>
              </a:rPr>
              <a:t>216</a:t>
            </a:r>
            <a:r>
              <a:rPr dirty="0" sz="1150" spc="-2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bouteilles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tirées</a:t>
            </a:r>
            <a:r>
              <a:rPr dirty="0" sz="1150" spc="-2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de</a:t>
            </a:r>
            <a:r>
              <a:rPr dirty="0" sz="1150" spc="-2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-35">
                <a:solidFill>
                  <a:srgbClr val="8B6D54"/>
                </a:solidFill>
                <a:latin typeface="Century Gothic"/>
                <a:cs typeface="Century Gothic"/>
              </a:rPr>
              <a:t>votre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fût,</a:t>
            </a:r>
            <a:r>
              <a:rPr dirty="0" sz="1150" spc="-16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conservées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25">
                <a:solidFill>
                  <a:srgbClr val="8B6D54"/>
                </a:solidFill>
                <a:latin typeface="Century Gothic"/>
                <a:cs typeface="Century Gothic"/>
              </a:rPr>
              <a:t>dans</a:t>
            </a:r>
            <a:r>
              <a:rPr dirty="0" sz="1150" spc="-2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30">
                <a:solidFill>
                  <a:srgbClr val="8B6D54"/>
                </a:solidFill>
                <a:latin typeface="Century Gothic"/>
                <a:cs typeface="Century Gothic"/>
              </a:rPr>
              <a:t>nos</a:t>
            </a:r>
            <a:r>
              <a:rPr dirty="0" sz="1150" spc="-2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caves </a:t>
            </a:r>
            <a:r>
              <a:rPr dirty="0" sz="1150" spc="-30">
                <a:solidFill>
                  <a:srgbClr val="8B6D54"/>
                </a:solidFill>
                <a:latin typeface="Century Gothic"/>
                <a:cs typeface="Century Gothic"/>
              </a:rPr>
              <a:t>et 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disponibles</a:t>
            </a:r>
            <a:r>
              <a:rPr dirty="0" sz="1150" spc="-4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dès</a:t>
            </a:r>
            <a:r>
              <a:rPr dirty="0" sz="1150" spc="-4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que</a:t>
            </a:r>
            <a:r>
              <a:rPr dirty="0" sz="1150" spc="-4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vous</a:t>
            </a:r>
            <a:r>
              <a:rPr dirty="0" sz="1150" spc="-4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le</a:t>
            </a:r>
            <a:r>
              <a:rPr dirty="0" sz="1150" spc="-4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souhaitez</a:t>
            </a:r>
            <a:r>
              <a:rPr dirty="0" sz="1150" spc="-35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selon</a:t>
            </a:r>
            <a:r>
              <a:rPr dirty="0" sz="1150" spc="-4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la</a:t>
            </a:r>
            <a:r>
              <a:rPr dirty="0" sz="1150" spc="-4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maturité</a:t>
            </a:r>
            <a:r>
              <a:rPr dirty="0" sz="1150" spc="-4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désirée</a:t>
            </a:r>
            <a:r>
              <a:rPr dirty="0" sz="1150" spc="-4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»</a:t>
            </a:r>
            <a:endParaRPr sz="115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8700"/>
              </a:lnSpc>
            </a:pPr>
            <a:r>
              <a:rPr dirty="0" sz="1150" spc="-60" i="1">
                <a:solidFill>
                  <a:srgbClr val="67686B"/>
                </a:solidFill>
                <a:latin typeface="Century Gothic"/>
                <a:cs typeface="Century Gothic"/>
              </a:rPr>
              <a:t>« </a:t>
            </a:r>
            <a:r>
              <a:rPr dirty="0" sz="1150" spc="25" i="1">
                <a:solidFill>
                  <a:srgbClr val="67686B"/>
                </a:solidFill>
                <a:latin typeface="Century Gothic"/>
                <a:cs typeface="Century Gothic"/>
              </a:rPr>
              <a:t>216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bottles </a:t>
            </a:r>
            <a:r>
              <a:rPr dirty="0" sz="1150" spc="-15" i="1">
                <a:solidFill>
                  <a:srgbClr val="67686B"/>
                </a:solidFill>
                <a:latin typeface="Century Gothic"/>
                <a:cs typeface="Century Gothic"/>
              </a:rPr>
              <a:t>bottled from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your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barrel,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aged </a:t>
            </a:r>
            <a:r>
              <a:rPr dirty="0" sz="1150" spc="25" i="1">
                <a:solidFill>
                  <a:srgbClr val="67686B"/>
                </a:solidFill>
                <a:latin typeface="Century Gothic"/>
                <a:cs typeface="Century Gothic"/>
              </a:rPr>
              <a:t>in </a:t>
            </a:r>
            <a:r>
              <a:rPr dirty="0" sz="1150" spc="15" i="1">
                <a:solidFill>
                  <a:srgbClr val="67686B"/>
                </a:solidFill>
                <a:latin typeface="Century Gothic"/>
                <a:cs typeface="Century Gothic"/>
              </a:rPr>
              <a:t>our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cellars and 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available </a:t>
            </a:r>
            <a:r>
              <a:rPr dirty="0" sz="1150" spc="35" i="1">
                <a:solidFill>
                  <a:srgbClr val="67686B"/>
                </a:solidFill>
                <a:latin typeface="Century Gothic"/>
                <a:cs typeface="Century Gothic"/>
              </a:rPr>
              <a:t>as </a:t>
            </a:r>
            <a:r>
              <a:rPr dirty="0" sz="1150" spc="20" i="1">
                <a:solidFill>
                  <a:srgbClr val="67686B"/>
                </a:solidFill>
                <a:latin typeface="Century Gothic"/>
                <a:cs typeface="Century Gothic"/>
              </a:rPr>
              <a:t>soon </a:t>
            </a:r>
            <a:r>
              <a:rPr dirty="0" sz="1150" spc="35" i="1">
                <a:solidFill>
                  <a:srgbClr val="67686B"/>
                </a:solidFill>
                <a:latin typeface="Century Gothic"/>
                <a:cs typeface="Century Gothic"/>
              </a:rPr>
              <a:t>as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you </a:t>
            </a:r>
            <a:r>
              <a:rPr dirty="0" sz="1150" spc="-20" i="1">
                <a:solidFill>
                  <a:srgbClr val="67686B"/>
                </a:solidFill>
                <a:latin typeface="Century Gothic"/>
                <a:cs typeface="Century Gothic"/>
              </a:rPr>
              <a:t>want</a:t>
            </a:r>
            <a:r>
              <a:rPr dirty="0" sz="1150" spc="27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according </a:t>
            </a:r>
            <a:r>
              <a:rPr dirty="0" sz="1150" spc="-40" i="1">
                <a:solidFill>
                  <a:srgbClr val="67686B"/>
                </a:solidFill>
                <a:latin typeface="Century Gothic"/>
                <a:cs typeface="Century Gothic"/>
              </a:rPr>
              <a:t>to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the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required  maturity»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00001" y="0"/>
            <a:ext cx="5399976" cy="37800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039999" y="0"/>
            <a:ext cx="1115995" cy="37800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809999" y="0"/>
            <a:ext cx="990003" cy="37800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400001" cy="378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57200" y="457200"/>
            <a:ext cx="4485640" cy="2865755"/>
          </a:xfrm>
          <a:custGeom>
            <a:avLst/>
            <a:gdLst/>
            <a:ahLst/>
            <a:cxnLst/>
            <a:rect l="l" t="t" r="r" b="b"/>
            <a:pathLst>
              <a:path w="4485640" h="2865754">
                <a:moveTo>
                  <a:pt x="0" y="2865602"/>
                </a:moveTo>
                <a:lnTo>
                  <a:pt x="4485601" y="2865602"/>
                </a:lnTo>
                <a:lnTo>
                  <a:pt x="4485601" y="0"/>
                </a:lnTo>
                <a:lnTo>
                  <a:pt x="0" y="0"/>
                </a:lnTo>
                <a:lnTo>
                  <a:pt x="0" y="28656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62299" y="1281888"/>
            <a:ext cx="4096385" cy="1351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700"/>
              </a:lnSpc>
              <a:spcBef>
                <a:spcPts val="100"/>
              </a:spcBef>
            </a:pP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« </a:t>
            </a:r>
            <a:r>
              <a:rPr dirty="0" sz="1150" spc="30">
                <a:solidFill>
                  <a:srgbClr val="8B6D54"/>
                </a:solidFill>
                <a:latin typeface="Century Gothic"/>
                <a:cs typeface="Century Gothic"/>
              </a:rPr>
              <a:t>un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espace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personel </a:t>
            </a:r>
            <a:r>
              <a:rPr dirty="0" sz="1150" spc="25">
                <a:solidFill>
                  <a:srgbClr val="8B6D54"/>
                </a:solidFill>
                <a:latin typeface="Century Gothic"/>
                <a:cs typeface="Century Gothic"/>
              </a:rPr>
              <a:t>dans </a:t>
            </a:r>
            <a:r>
              <a:rPr dirty="0" sz="1150" spc="30">
                <a:solidFill>
                  <a:srgbClr val="8B6D54"/>
                </a:solidFill>
                <a:latin typeface="Century Gothic"/>
                <a:cs typeface="Century Gothic"/>
              </a:rPr>
              <a:t>nos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caves </a:t>
            </a:r>
            <a:r>
              <a:rPr dirty="0" sz="1150" spc="-10">
                <a:solidFill>
                  <a:srgbClr val="8B6D54"/>
                </a:solidFill>
                <a:latin typeface="Century Gothic"/>
                <a:cs typeface="Century Gothic"/>
              </a:rPr>
              <a:t>dédié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au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stockage  </a:t>
            </a:r>
            <a:r>
              <a:rPr dirty="0" sz="1150" spc="40">
                <a:solidFill>
                  <a:srgbClr val="8B6D54"/>
                </a:solidFill>
                <a:latin typeface="Century Gothic"/>
                <a:cs typeface="Century Gothic"/>
              </a:rPr>
              <a:t>sur </a:t>
            </a:r>
            <a:r>
              <a:rPr dirty="0" sz="1150" spc="-10">
                <a:solidFill>
                  <a:srgbClr val="8B6D54"/>
                </a:solidFill>
                <a:latin typeface="Century Gothic"/>
                <a:cs typeface="Century Gothic"/>
              </a:rPr>
              <a:t>pointe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de </a:t>
            </a:r>
            <a:r>
              <a:rPr dirty="0" sz="1150" spc="-35">
                <a:solidFill>
                  <a:srgbClr val="8B6D54"/>
                </a:solidFill>
                <a:latin typeface="Century Gothic"/>
                <a:cs typeface="Century Gothic"/>
              </a:rPr>
              <a:t>votre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Champagne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pour aquerir </a:t>
            </a:r>
            <a:r>
              <a:rPr dirty="0" sz="1150" spc="-20">
                <a:solidFill>
                  <a:srgbClr val="8B6D54"/>
                </a:solidFill>
                <a:latin typeface="Century Gothic"/>
                <a:cs typeface="Century Gothic"/>
              </a:rPr>
              <a:t>différentes 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maturités </a:t>
            </a: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»</a:t>
            </a:r>
            <a:endParaRPr sz="115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12700" marR="26670">
              <a:lnSpc>
                <a:spcPct val="108700"/>
              </a:lnSpc>
            </a:pPr>
            <a:r>
              <a:rPr dirty="0" sz="1150" spc="-60" i="1">
                <a:solidFill>
                  <a:srgbClr val="67686B"/>
                </a:solidFill>
                <a:latin typeface="Century Gothic"/>
                <a:cs typeface="Century Gothic"/>
              </a:rPr>
              <a:t>« </a:t>
            </a:r>
            <a:r>
              <a:rPr dirty="0" sz="1150" spc="-35" i="1">
                <a:solidFill>
                  <a:srgbClr val="67686B"/>
                </a:solidFill>
                <a:latin typeface="Century Gothic"/>
                <a:cs typeface="Century Gothic"/>
              </a:rPr>
              <a:t>A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personal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space </a:t>
            </a:r>
            <a:r>
              <a:rPr dirty="0" sz="1150" spc="25" i="1">
                <a:solidFill>
                  <a:srgbClr val="67686B"/>
                </a:solidFill>
                <a:latin typeface="Century Gothic"/>
                <a:cs typeface="Century Gothic"/>
              </a:rPr>
              <a:t>in </a:t>
            </a:r>
            <a:r>
              <a:rPr dirty="0" sz="1150" spc="15" i="1">
                <a:solidFill>
                  <a:srgbClr val="67686B"/>
                </a:solidFill>
                <a:latin typeface="Century Gothic"/>
                <a:cs typeface="Century Gothic"/>
              </a:rPr>
              <a:t>our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cellar </a:t>
            </a:r>
            <a:r>
              <a:rPr dirty="0" sz="1150" spc="-15" i="1">
                <a:solidFill>
                  <a:srgbClr val="67686B"/>
                </a:solidFill>
                <a:latin typeface="Century Gothic"/>
                <a:cs typeface="Century Gothic"/>
              </a:rPr>
              <a:t>dedicated </a:t>
            </a:r>
            <a:r>
              <a:rPr dirty="0" sz="1150" spc="-40" i="1">
                <a:solidFill>
                  <a:srgbClr val="67686B"/>
                </a:solidFill>
                <a:latin typeface="Century Gothic"/>
                <a:cs typeface="Century Gothic"/>
              </a:rPr>
              <a:t>to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the storage 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on lees </a:t>
            </a: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of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your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Champagne </a:t>
            </a:r>
            <a:r>
              <a:rPr dirty="0" sz="1150" spc="-40" i="1">
                <a:solidFill>
                  <a:srgbClr val="67686B"/>
                </a:solidFill>
                <a:latin typeface="Century Gothic"/>
                <a:cs typeface="Century Gothic"/>
              </a:rPr>
              <a:t>to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enjoy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various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levels </a:t>
            </a: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of 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maturity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60" i="1">
                <a:solidFill>
                  <a:srgbClr val="67686B"/>
                </a:solidFill>
                <a:latin typeface="Century Gothic"/>
                <a:cs typeface="Century Gothic"/>
              </a:rPr>
              <a:t>»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00001" y="0"/>
            <a:ext cx="5400001" cy="37800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1009853"/>
            <a:ext cx="4528185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8700"/>
              </a:lnSpc>
              <a:spcBef>
                <a:spcPts val="100"/>
              </a:spcBef>
            </a:pP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«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Single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Barrel </a:t>
            </a: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« </a:t>
            </a:r>
            <a:r>
              <a:rPr dirty="0" sz="1150" spc="30">
                <a:solidFill>
                  <a:srgbClr val="8B6D54"/>
                </a:solidFill>
                <a:latin typeface="Century Gothic"/>
                <a:cs typeface="Century Gothic"/>
              </a:rPr>
              <a:t>un </a:t>
            </a:r>
            <a:r>
              <a:rPr dirty="0" sz="1150" spc="-10">
                <a:solidFill>
                  <a:srgbClr val="8B6D54"/>
                </a:solidFill>
                <a:latin typeface="Century Gothic"/>
                <a:cs typeface="Century Gothic"/>
              </a:rPr>
              <a:t>concept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de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Champagne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personnalisé </a:t>
            </a: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»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:  </a:t>
            </a:r>
            <a:r>
              <a:rPr dirty="0" sz="1150" spc="30">
                <a:solidFill>
                  <a:srgbClr val="8B6D54"/>
                </a:solidFill>
                <a:latin typeface="Century Gothic"/>
                <a:cs typeface="Century Gothic"/>
              </a:rPr>
              <a:t>un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fût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unique </a:t>
            </a:r>
            <a:r>
              <a:rPr dirty="0" sz="1150" spc="-25">
                <a:solidFill>
                  <a:srgbClr val="8B6D54"/>
                </a:solidFill>
                <a:latin typeface="Century Gothic"/>
                <a:cs typeface="Century Gothic"/>
              </a:rPr>
              <a:t>gravé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à </a:t>
            </a:r>
            <a:r>
              <a:rPr dirty="0" sz="1150" spc="-35">
                <a:solidFill>
                  <a:srgbClr val="8B6D54"/>
                </a:solidFill>
                <a:latin typeface="Century Gothic"/>
                <a:cs typeface="Century Gothic"/>
              </a:rPr>
              <a:t>votre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nom, </a:t>
            </a:r>
            <a:r>
              <a:rPr dirty="0" sz="1150" spc="30">
                <a:solidFill>
                  <a:srgbClr val="8B6D54"/>
                </a:solidFill>
                <a:latin typeface="Century Gothic"/>
                <a:cs typeface="Century Gothic"/>
              </a:rPr>
              <a:t>un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Champagne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à </a:t>
            </a:r>
            <a:r>
              <a:rPr dirty="0" sz="1150" spc="-35">
                <a:solidFill>
                  <a:srgbClr val="8B6D54"/>
                </a:solidFill>
                <a:latin typeface="Century Gothic"/>
                <a:cs typeface="Century Gothic"/>
              </a:rPr>
              <a:t>votre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goût,  vieilli </a:t>
            </a:r>
            <a:r>
              <a:rPr dirty="0" sz="1150" spc="-30">
                <a:solidFill>
                  <a:srgbClr val="8B6D54"/>
                </a:solidFill>
                <a:latin typeface="Century Gothic"/>
                <a:cs typeface="Century Gothic"/>
              </a:rPr>
              <a:t>et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dosé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comme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vous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le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souhaitez </a:t>
            </a:r>
            <a:r>
              <a:rPr dirty="0" sz="1150" spc="-30">
                <a:solidFill>
                  <a:srgbClr val="8B6D54"/>
                </a:solidFill>
                <a:latin typeface="Century Gothic"/>
                <a:cs typeface="Century Gothic"/>
              </a:rPr>
              <a:t>et </a:t>
            </a:r>
            <a:r>
              <a:rPr dirty="0" sz="1150" spc="25">
                <a:solidFill>
                  <a:srgbClr val="8B6D54"/>
                </a:solidFill>
                <a:latin typeface="Century Gothic"/>
                <a:cs typeface="Century Gothic"/>
              </a:rPr>
              <a:t>216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bouteilles </a:t>
            </a:r>
            <a:r>
              <a:rPr dirty="0" sz="1150" spc="-35">
                <a:solidFill>
                  <a:srgbClr val="8B6D54"/>
                </a:solidFill>
                <a:latin typeface="Century Gothic"/>
                <a:cs typeface="Century Gothic"/>
              </a:rPr>
              <a:t>avec  votre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signature </a:t>
            </a:r>
            <a:r>
              <a:rPr dirty="0" sz="1150" spc="-30">
                <a:solidFill>
                  <a:srgbClr val="8B6D54"/>
                </a:solidFill>
                <a:latin typeface="Century Gothic"/>
                <a:cs typeface="Century Gothic"/>
              </a:rPr>
              <a:t>et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numérotées</a:t>
            </a:r>
            <a:r>
              <a:rPr dirty="0" sz="1150" spc="9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»</a:t>
            </a:r>
            <a:endParaRPr sz="115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150" spc="-60" i="1">
                <a:solidFill>
                  <a:srgbClr val="67686B"/>
                </a:solidFill>
                <a:latin typeface="Century Gothic"/>
                <a:cs typeface="Century Gothic"/>
              </a:rPr>
              <a:t>« </a:t>
            </a:r>
            <a:r>
              <a:rPr dirty="0" sz="1150" spc="15" i="1">
                <a:solidFill>
                  <a:srgbClr val="67686B"/>
                </a:solidFill>
                <a:latin typeface="Century Gothic"/>
                <a:cs typeface="Century Gothic"/>
              </a:rPr>
              <a:t>Single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Barrel </a:t>
            </a:r>
            <a:r>
              <a:rPr dirty="0" sz="1150" spc="-60" i="1">
                <a:solidFill>
                  <a:srgbClr val="67686B"/>
                </a:solidFill>
                <a:latin typeface="Century Gothic"/>
                <a:cs typeface="Century Gothic"/>
              </a:rPr>
              <a:t>«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a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personalized Champagne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concept </a:t>
            </a:r>
            <a:r>
              <a:rPr dirty="0" sz="1150" spc="-60" i="1">
                <a:solidFill>
                  <a:srgbClr val="67686B"/>
                </a:solidFill>
                <a:latin typeface="Century Gothic"/>
                <a:cs typeface="Century Gothic"/>
              </a:rPr>
              <a:t>»</a:t>
            </a:r>
            <a:r>
              <a:rPr dirty="0" sz="1150" spc="190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:</a:t>
            </a:r>
            <a:endParaRPr sz="1150">
              <a:latin typeface="Century Gothic"/>
              <a:cs typeface="Century Gothic"/>
            </a:endParaRPr>
          </a:p>
          <a:p>
            <a:pPr algn="just" marL="12700" marR="22225">
              <a:lnSpc>
                <a:spcPct val="108700"/>
              </a:lnSpc>
            </a:pP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a </a:t>
            </a:r>
            <a:r>
              <a:rPr dirty="0" sz="1150" spc="15" i="1">
                <a:solidFill>
                  <a:srgbClr val="67686B"/>
                </a:solidFill>
                <a:latin typeface="Century Gothic"/>
                <a:cs typeface="Century Gothic"/>
              </a:rPr>
              <a:t>unique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barrel </a:t>
            </a:r>
            <a:r>
              <a:rPr dirty="0" sz="1150" spc="-15" i="1">
                <a:solidFill>
                  <a:srgbClr val="67686B"/>
                </a:solidFill>
                <a:latin typeface="Century Gothic"/>
                <a:cs typeface="Century Gothic"/>
              </a:rPr>
              <a:t>engraved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with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your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name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on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it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,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a</a:t>
            </a:r>
            <a:r>
              <a:rPr dirty="0" sz="1150" spc="-18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Champagne 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according </a:t>
            </a:r>
            <a:r>
              <a:rPr dirty="0" sz="1150" spc="-40" i="1">
                <a:solidFill>
                  <a:srgbClr val="67686B"/>
                </a:solidFill>
                <a:latin typeface="Century Gothic"/>
                <a:cs typeface="Century Gothic"/>
              </a:rPr>
              <a:t>to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your </a:t>
            </a:r>
            <a:r>
              <a:rPr dirty="0" sz="1150" spc="-15" i="1">
                <a:solidFill>
                  <a:srgbClr val="67686B"/>
                </a:solidFill>
                <a:latin typeface="Century Gothic"/>
                <a:cs typeface="Century Gothic"/>
              </a:rPr>
              <a:t>taste,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trough a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wished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aging and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dosage 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and </a:t>
            </a:r>
            <a:r>
              <a:rPr dirty="0" sz="1150" spc="25" i="1">
                <a:solidFill>
                  <a:srgbClr val="67686B"/>
                </a:solidFill>
                <a:latin typeface="Century Gothic"/>
                <a:cs typeface="Century Gothic"/>
              </a:rPr>
              <a:t>216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numbered bottles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with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your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signature</a:t>
            </a:r>
            <a:r>
              <a:rPr dirty="0" sz="1150" spc="60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60" i="1">
                <a:solidFill>
                  <a:srgbClr val="67686B"/>
                </a:solidFill>
                <a:latin typeface="Century Gothic"/>
                <a:cs typeface="Century Gothic"/>
              </a:rPr>
              <a:t>»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058003" y="0"/>
            <a:ext cx="5741987" cy="378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000216" y="122097"/>
            <a:ext cx="995781" cy="35358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273328"/>
            <a:ext cx="2088514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>
                <a:solidFill>
                  <a:srgbClr val="8B6D54"/>
                </a:solidFill>
                <a:latin typeface="Century Gothic"/>
                <a:cs typeface="Century Gothic"/>
              </a:rPr>
              <a:t>Le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Champagne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Paul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Launois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639183"/>
            <a:ext cx="4511675" cy="977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8700"/>
              </a:lnSpc>
              <a:spcBef>
                <a:spcPts val="100"/>
              </a:spcBef>
            </a:pPr>
            <a:r>
              <a:rPr dirty="0" sz="1150" spc="45">
                <a:solidFill>
                  <a:srgbClr val="8B6D54"/>
                </a:solidFill>
                <a:latin typeface="Century Gothic"/>
                <a:cs typeface="Century Gothic"/>
              </a:rPr>
              <a:t>Issu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de </a:t>
            </a:r>
            <a:r>
              <a:rPr dirty="0" sz="1150" spc="25">
                <a:solidFill>
                  <a:srgbClr val="8B6D54"/>
                </a:solidFill>
                <a:latin typeface="Century Gothic"/>
                <a:cs typeface="Century Gothic"/>
              </a:rPr>
              <a:t>3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générations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de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vignerons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au </a:t>
            </a:r>
            <a:r>
              <a:rPr dirty="0" sz="1150" spc="20">
                <a:solidFill>
                  <a:srgbClr val="8B6D54"/>
                </a:solidFill>
                <a:latin typeface="Century Gothic"/>
                <a:cs typeface="Century Gothic"/>
              </a:rPr>
              <a:t>Mesnil </a:t>
            </a:r>
            <a:r>
              <a:rPr dirty="0" sz="1150" spc="40">
                <a:solidFill>
                  <a:srgbClr val="8B6D54"/>
                </a:solidFill>
                <a:latin typeface="Century Gothic"/>
                <a:cs typeface="Century Gothic"/>
              </a:rPr>
              <a:t>sur </a:t>
            </a:r>
            <a:r>
              <a:rPr dirty="0" sz="1150" spc="-20">
                <a:solidFill>
                  <a:srgbClr val="8B6D54"/>
                </a:solidFill>
                <a:latin typeface="Century Gothic"/>
                <a:cs typeface="Century Gothic"/>
              </a:rPr>
              <a:t>Oger,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Julien 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Launois,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créateur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du Single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Barrel,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est aujourd’hui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à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la </a:t>
            </a:r>
            <a:r>
              <a:rPr dirty="0" sz="1150" spc="-45">
                <a:solidFill>
                  <a:srgbClr val="8B6D54"/>
                </a:solidFill>
                <a:latin typeface="Century Gothic"/>
                <a:cs typeface="Century Gothic"/>
              </a:rPr>
              <a:t>tête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de  </a:t>
            </a:r>
            <a:r>
              <a:rPr dirty="0" sz="1150" spc="-10">
                <a:solidFill>
                  <a:srgbClr val="8B6D54"/>
                </a:solidFill>
                <a:latin typeface="Century Gothic"/>
                <a:cs typeface="Century Gothic"/>
              </a:rPr>
              <a:t>l’exploitation</a:t>
            </a:r>
            <a:r>
              <a:rPr dirty="0" sz="1150" spc="-55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que</a:t>
            </a:r>
            <a:r>
              <a:rPr dirty="0" sz="1150" spc="-55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25">
                <a:solidFill>
                  <a:srgbClr val="8B6D54"/>
                </a:solidFill>
                <a:latin typeface="Century Gothic"/>
                <a:cs typeface="Century Gothic"/>
              </a:rPr>
              <a:t>lui</a:t>
            </a:r>
            <a:r>
              <a:rPr dirty="0" sz="1150" spc="-55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a</a:t>
            </a:r>
            <a:r>
              <a:rPr dirty="0" sz="1150" spc="-45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20">
                <a:solidFill>
                  <a:srgbClr val="8B6D54"/>
                </a:solidFill>
                <a:latin typeface="Century Gothic"/>
                <a:cs typeface="Century Gothic"/>
              </a:rPr>
              <a:t>transmis</a:t>
            </a:r>
            <a:r>
              <a:rPr dirty="0" sz="1150" spc="-5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30">
                <a:solidFill>
                  <a:srgbClr val="8B6D54"/>
                </a:solidFill>
                <a:latin typeface="Century Gothic"/>
                <a:cs typeface="Century Gothic"/>
              </a:rPr>
              <a:t>son</a:t>
            </a:r>
            <a:r>
              <a:rPr dirty="0" sz="1150" spc="-5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-20">
                <a:solidFill>
                  <a:srgbClr val="8B6D54"/>
                </a:solidFill>
                <a:latin typeface="Century Gothic"/>
                <a:cs typeface="Century Gothic"/>
              </a:rPr>
              <a:t>père</a:t>
            </a:r>
            <a:r>
              <a:rPr dirty="0" sz="1150" spc="-45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Jean-Pierre,</a:t>
            </a:r>
            <a:r>
              <a:rPr dirty="0" sz="1150" spc="-195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-10">
                <a:solidFill>
                  <a:srgbClr val="8B6D54"/>
                </a:solidFill>
                <a:latin typeface="Century Gothic"/>
                <a:cs typeface="Century Gothic"/>
              </a:rPr>
              <a:t>propriétaire 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du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Champagne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Jean-Pierre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Launois.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Julien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Launois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a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choisi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le 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nom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de </a:t>
            </a:r>
            <a:r>
              <a:rPr dirty="0" sz="1150" spc="30">
                <a:solidFill>
                  <a:srgbClr val="8B6D54"/>
                </a:solidFill>
                <a:latin typeface="Century Gothic"/>
                <a:cs typeface="Century Gothic"/>
              </a:rPr>
              <a:t>son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fils </a:t>
            </a: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«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Paul </a:t>
            </a:r>
            <a:r>
              <a:rPr dirty="0" sz="1150" spc="-60">
                <a:solidFill>
                  <a:srgbClr val="8B6D54"/>
                </a:solidFill>
                <a:latin typeface="Century Gothic"/>
                <a:cs typeface="Century Gothic"/>
              </a:rPr>
              <a:t>»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pour </a:t>
            </a:r>
            <a:r>
              <a:rPr dirty="0" sz="1150" spc="35">
                <a:solidFill>
                  <a:srgbClr val="8B6D54"/>
                </a:solidFill>
                <a:latin typeface="Century Gothic"/>
                <a:cs typeface="Century Gothic"/>
              </a:rPr>
              <a:t>sa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nouvelle</a:t>
            </a:r>
            <a:r>
              <a:rPr dirty="0" sz="1150" spc="145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marque.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1782024"/>
            <a:ext cx="4511675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8700"/>
              </a:lnSpc>
              <a:spcBef>
                <a:spcPts val="100"/>
              </a:spcBef>
            </a:pP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Il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exploite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aujourd’hui </a:t>
            </a:r>
            <a:r>
              <a:rPr dirty="0" sz="1150" spc="25">
                <a:solidFill>
                  <a:srgbClr val="8B6D54"/>
                </a:solidFill>
                <a:latin typeface="Century Gothic"/>
                <a:cs typeface="Century Gothic"/>
              </a:rPr>
              <a:t>6 </a:t>
            </a:r>
            <a:r>
              <a:rPr dirty="0" sz="1150" spc="-10">
                <a:solidFill>
                  <a:srgbClr val="8B6D54"/>
                </a:solidFill>
                <a:latin typeface="Century Gothic"/>
                <a:cs typeface="Century Gothic"/>
              </a:rPr>
              <a:t>hectares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de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Chardonnay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Grand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Cru</a:t>
            </a:r>
            <a:r>
              <a:rPr dirty="0" sz="1150" spc="-125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au  </a:t>
            </a:r>
            <a:r>
              <a:rPr dirty="0" sz="1150" spc="20">
                <a:solidFill>
                  <a:srgbClr val="8B6D54"/>
                </a:solidFill>
                <a:latin typeface="Century Gothic"/>
                <a:cs typeface="Century Gothic"/>
              </a:rPr>
              <a:t>Mesnil </a:t>
            </a:r>
            <a:r>
              <a:rPr dirty="0" sz="1150" spc="40">
                <a:solidFill>
                  <a:srgbClr val="8B6D54"/>
                </a:solidFill>
                <a:latin typeface="Century Gothic"/>
                <a:cs typeface="Century Gothic"/>
              </a:rPr>
              <a:t>sur </a:t>
            </a:r>
            <a:r>
              <a:rPr dirty="0" sz="1150" spc="-20">
                <a:solidFill>
                  <a:srgbClr val="8B6D54"/>
                </a:solidFill>
                <a:latin typeface="Century Gothic"/>
                <a:cs typeface="Century Gothic"/>
              </a:rPr>
              <a:t>Oger. </a:t>
            </a:r>
            <a:r>
              <a:rPr dirty="0" sz="1150" spc="-30">
                <a:solidFill>
                  <a:srgbClr val="8B6D54"/>
                </a:solidFill>
                <a:latin typeface="Century Gothic"/>
                <a:cs typeface="Century Gothic"/>
              </a:rPr>
              <a:t>De </a:t>
            </a:r>
            <a:r>
              <a:rPr dirty="0" sz="1150" spc="-25">
                <a:solidFill>
                  <a:srgbClr val="8B6D54"/>
                </a:solidFill>
                <a:latin typeface="Century Gothic"/>
                <a:cs typeface="Century Gothic"/>
              </a:rPr>
              <a:t>ce </a:t>
            </a:r>
            <a:r>
              <a:rPr dirty="0" sz="1150" spc="-10">
                <a:solidFill>
                  <a:srgbClr val="8B6D54"/>
                </a:solidFill>
                <a:latin typeface="Century Gothic"/>
                <a:cs typeface="Century Gothic"/>
              </a:rPr>
              <a:t>terroir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de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grande qualité,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Julien </a:t>
            </a:r>
            <a:r>
              <a:rPr dirty="0" sz="1150" spc="-10">
                <a:solidFill>
                  <a:srgbClr val="8B6D54"/>
                </a:solidFill>
                <a:latin typeface="Century Gothic"/>
                <a:cs typeface="Century Gothic"/>
              </a:rPr>
              <a:t>élabore 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des </a:t>
            </a:r>
            <a:r>
              <a:rPr dirty="0" sz="1150" spc="-10">
                <a:solidFill>
                  <a:srgbClr val="8B6D54"/>
                </a:solidFill>
                <a:latin typeface="Century Gothic"/>
                <a:cs typeface="Century Gothic"/>
              </a:rPr>
              <a:t>cuvées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haut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de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gamme </a:t>
            </a:r>
            <a:r>
              <a:rPr dirty="0" sz="1150" spc="-30">
                <a:solidFill>
                  <a:srgbClr val="8B6D54"/>
                </a:solidFill>
                <a:latin typeface="Century Gothic"/>
                <a:cs typeface="Century Gothic"/>
              </a:rPr>
              <a:t>et </a:t>
            </a:r>
            <a:r>
              <a:rPr dirty="0" sz="1150" spc="-20">
                <a:solidFill>
                  <a:srgbClr val="8B6D54"/>
                </a:solidFill>
                <a:latin typeface="Century Gothic"/>
                <a:cs typeface="Century Gothic"/>
              </a:rPr>
              <a:t>developpe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des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méthodes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de 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vinification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singulières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pour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créer </a:t>
            </a:r>
            <a:r>
              <a:rPr dirty="0" sz="1150" spc="30">
                <a:solidFill>
                  <a:srgbClr val="8B6D54"/>
                </a:solidFill>
                <a:latin typeface="Century Gothic"/>
                <a:cs typeface="Century Gothic"/>
              </a:rPr>
              <a:t>son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goût</a:t>
            </a:r>
            <a:r>
              <a:rPr dirty="0" sz="1150" spc="30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20">
                <a:solidFill>
                  <a:srgbClr val="8B6D54"/>
                </a:solidFill>
                <a:latin typeface="Century Gothic"/>
                <a:cs typeface="Century Gothic"/>
              </a:rPr>
              <a:t>maison.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4500" y="2734416"/>
            <a:ext cx="4511040" cy="596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8700"/>
              </a:lnSpc>
              <a:spcBef>
                <a:spcPts val="100"/>
              </a:spcBef>
            </a:pPr>
            <a:r>
              <a:rPr dirty="0" sz="1150" spc="20">
                <a:solidFill>
                  <a:srgbClr val="8B6D54"/>
                </a:solidFill>
                <a:latin typeface="Century Gothic"/>
                <a:cs typeface="Century Gothic"/>
              </a:rPr>
              <a:t>Son </a:t>
            </a:r>
            <a:r>
              <a:rPr dirty="0" sz="1150" spc="15">
                <a:solidFill>
                  <a:srgbClr val="8B6D54"/>
                </a:solidFill>
                <a:latin typeface="Century Gothic"/>
                <a:cs typeface="Century Gothic"/>
              </a:rPr>
              <a:t>Single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Barrel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est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l’expression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pure d’un </a:t>
            </a:r>
            <a:r>
              <a:rPr dirty="0" sz="1150" spc="-10">
                <a:solidFill>
                  <a:srgbClr val="8B6D54"/>
                </a:solidFill>
                <a:latin typeface="Century Gothic"/>
                <a:cs typeface="Century Gothic"/>
              </a:rPr>
              <a:t>cépage </a:t>
            </a:r>
            <a:r>
              <a:rPr dirty="0" sz="1150" spc="-30">
                <a:solidFill>
                  <a:srgbClr val="8B6D54"/>
                </a:solidFill>
                <a:latin typeface="Century Gothic"/>
                <a:cs typeface="Century Gothic"/>
              </a:rPr>
              <a:t>et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d’un  </a:t>
            </a:r>
            <a:r>
              <a:rPr dirty="0" sz="1150" spc="-10">
                <a:solidFill>
                  <a:srgbClr val="8B6D54"/>
                </a:solidFill>
                <a:latin typeface="Century Gothic"/>
                <a:cs typeface="Century Gothic"/>
              </a:rPr>
              <a:t>terroir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sublimée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par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l’art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de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la </a:t>
            </a:r>
            <a:r>
              <a:rPr dirty="0" sz="1150">
                <a:solidFill>
                  <a:srgbClr val="8B6D54"/>
                </a:solidFill>
                <a:latin typeface="Century Gothic"/>
                <a:cs typeface="Century Gothic"/>
              </a:rPr>
              <a:t>tonnellerie </a:t>
            </a:r>
            <a:r>
              <a:rPr dirty="0" sz="1150" spc="10">
                <a:solidFill>
                  <a:srgbClr val="8B6D54"/>
                </a:solidFill>
                <a:latin typeface="Century Gothic"/>
                <a:cs typeface="Century Gothic"/>
              </a:rPr>
              <a:t>artisanale </a:t>
            </a:r>
            <a:r>
              <a:rPr dirty="0" sz="1150" spc="-30">
                <a:solidFill>
                  <a:srgbClr val="8B6D54"/>
                </a:solidFill>
                <a:latin typeface="Century Gothic"/>
                <a:cs typeface="Century Gothic"/>
              </a:rPr>
              <a:t>et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garantie  </a:t>
            </a:r>
            <a:r>
              <a:rPr dirty="0" sz="1150" spc="5">
                <a:solidFill>
                  <a:srgbClr val="8B6D54"/>
                </a:solidFill>
                <a:latin typeface="Century Gothic"/>
                <a:cs typeface="Century Gothic"/>
              </a:rPr>
              <a:t>par </a:t>
            </a:r>
            <a:r>
              <a:rPr dirty="0" sz="1150" spc="-15">
                <a:solidFill>
                  <a:srgbClr val="8B6D54"/>
                </a:solidFill>
                <a:latin typeface="Century Gothic"/>
                <a:cs typeface="Century Gothic"/>
              </a:rPr>
              <a:t>l’attention </a:t>
            </a:r>
            <a:r>
              <a:rPr dirty="0" sz="1150" spc="-5">
                <a:solidFill>
                  <a:srgbClr val="8B6D54"/>
                </a:solidFill>
                <a:latin typeface="Century Gothic"/>
                <a:cs typeface="Century Gothic"/>
              </a:rPr>
              <a:t>d’un vigneron</a:t>
            </a:r>
            <a:r>
              <a:rPr dirty="0" sz="1150" spc="55">
                <a:solidFill>
                  <a:srgbClr val="8B6D54"/>
                </a:solidFill>
                <a:latin typeface="Century Gothic"/>
                <a:cs typeface="Century Gothic"/>
              </a:rPr>
              <a:t> </a:t>
            </a:r>
            <a:r>
              <a:rPr dirty="0" sz="1150" spc="20">
                <a:solidFill>
                  <a:srgbClr val="8B6D54"/>
                </a:solidFill>
                <a:latin typeface="Century Gothic"/>
                <a:cs typeface="Century Gothic"/>
              </a:rPr>
              <a:t>passionné.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44552" y="273036"/>
            <a:ext cx="2088514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Le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Champagne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Paul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15" i="1">
                <a:solidFill>
                  <a:srgbClr val="67686B"/>
                </a:solidFill>
                <a:latin typeface="Century Gothic"/>
                <a:cs typeface="Century Gothic"/>
              </a:rPr>
              <a:t>Launois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44552" y="638891"/>
            <a:ext cx="4528185" cy="977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8700"/>
              </a:lnSpc>
              <a:spcBef>
                <a:spcPts val="100"/>
              </a:spcBef>
            </a:pP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Created </a:t>
            </a:r>
            <a:r>
              <a:rPr dirty="0" sz="1150" spc="-30" i="1">
                <a:solidFill>
                  <a:srgbClr val="67686B"/>
                </a:solidFill>
                <a:latin typeface="Century Gothic"/>
                <a:cs typeface="Century Gothic"/>
              </a:rPr>
              <a:t>by </a:t>
            </a:r>
            <a:r>
              <a:rPr dirty="0" sz="1150" spc="25" i="1">
                <a:solidFill>
                  <a:srgbClr val="67686B"/>
                </a:solidFill>
                <a:latin typeface="Century Gothic"/>
                <a:cs typeface="Century Gothic"/>
              </a:rPr>
              <a:t>3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generations </a:t>
            </a: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of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winegrowers </a:t>
            </a:r>
            <a:r>
              <a:rPr dirty="0" sz="1150" spc="25" i="1">
                <a:solidFill>
                  <a:srgbClr val="67686B"/>
                </a:solidFill>
                <a:latin typeface="Century Gothic"/>
                <a:cs typeface="Century Gothic"/>
              </a:rPr>
              <a:t>in </a:t>
            </a: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Le </a:t>
            </a:r>
            <a:r>
              <a:rPr dirty="0" sz="1150" spc="20" i="1">
                <a:solidFill>
                  <a:srgbClr val="67686B"/>
                </a:solidFill>
                <a:latin typeface="Century Gothic"/>
                <a:cs typeface="Century Gothic"/>
              </a:rPr>
              <a:t>Mesnil </a:t>
            </a:r>
            <a:r>
              <a:rPr dirty="0" sz="1150" spc="40" i="1">
                <a:solidFill>
                  <a:srgbClr val="67686B"/>
                </a:solidFill>
                <a:latin typeface="Century Gothic"/>
                <a:cs typeface="Century Gothic"/>
              </a:rPr>
              <a:t>sur </a:t>
            </a:r>
            <a:r>
              <a:rPr dirty="0" sz="1150" spc="-20" i="1">
                <a:solidFill>
                  <a:srgbClr val="67686B"/>
                </a:solidFill>
                <a:latin typeface="Century Gothic"/>
                <a:cs typeface="Century Gothic"/>
              </a:rPr>
              <a:t>Oger, 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Julien </a:t>
            </a:r>
            <a:r>
              <a:rPr dirty="0" sz="1150" spc="15" i="1">
                <a:solidFill>
                  <a:srgbClr val="67686B"/>
                </a:solidFill>
                <a:latin typeface="Century Gothic"/>
                <a:cs typeface="Century Gothic"/>
              </a:rPr>
              <a:t>Launois,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founder </a:t>
            </a: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of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the </a:t>
            </a:r>
            <a:r>
              <a:rPr dirty="0" sz="1150" spc="15" i="1">
                <a:solidFill>
                  <a:srgbClr val="67686B"/>
                </a:solidFill>
                <a:latin typeface="Century Gothic"/>
                <a:cs typeface="Century Gothic"/>
              </a:rPr>
              <a:t>Single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Barrel, </a:t>
            </a:r>
            <a:r>
              <a:rPr dirty="0" sz="1150" spc="40" i="1">
                <a:solidFill>
                  <a:srgbClr val="67686B"/>
                </a:solidFill>
                <a:latin typeface="Century Gothic"/>
                <a:cs typeface="Century Gothic"/>
              </a:rPr>
              <a:t>runs </a:t>
            </a:r>
            <a:r>
              <a:rPr dirty="0" sz="1150" spc="-20" i="1">
                <a:solidFill>
                  <a:srgbClr val="67686B"/>
                </a:solidFill>
                <a:latin typeface="Century Gothic"/>
                <a:cs typeface="Century Gothic"/>
              </a:rPr>
              <a:t>now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the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winery 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handed </a:t>
            </a:r>
            <a:r>
              <a:rPr dirty="0" sz="1150" spc="-15" i="1">
                <a:solidFill>
                  <a:srgbClr val="67686B"/>
                </a:solidFill>
                <a:latin typeface="Century Gothic"/>
                <a:cs typeface="Century Gothic"/>
              </a:rPr>
              <a:t>down </a:t>
            </a:r>
            <a:r>
              <a:rPr dirty="0" sz="1150" spc="-40" i="1">
                <a:solidFill>
                  <a:srgbClr val="67686B"/>
                </a:solidFill>
                <a:latin typeface="Century Gothic"/>
                <a:cs typeface="Century Gothic"/>
              </a:rPr>
              <a:t>to </a:t>
            </a:r>
            <a:r>
              <a:rPr dirty="0" sz="1150" spc="20" i="1">
                <a:solidFill>
                  <a:srgbClr val="67686B"/>
                </a:solidFill>
                <a:latin typeface="Century Gothic"/>
                <a:cs typeface="Century Gothic"/>
              </a:rPr>
              <a:t>him </a:t>
            </a:r>
            <a:r>
              <a:rPr dirty="0" sz="1150" spc="-30" i="1">
                <a:solidFill>
                  <a:srgbClr val="67686B"/>
                </a:solidFill>
                <a:latin typeface="Century Gothic"/>
                <a:cs typeface="Century Gothic"/>
              </a:rPr>
              <a:t>by </a:t>
            </a:r>
            <a:r>
              <a:rPr dirty="0" sz="1150" spc="40" i="1">
                <a:solidFill>
                  <a:srgbClr val="67686B"/>
                </a:solidFill>
                <a:latin typeface="Century Gothic"/>
                <a:cs typeface="Century Gothic"/>
              </a:rPr>
              <a:t>his </a:t>
            </a:r>
            <a:r>
              <a:rPr dirty="0" sz="1150" spc="-15" i="1">
                <a:solidFill>
                  <a:srgbClr val="67686B"/>
                </a:solidFill>
                <a:latin typeface="Century Gothic"/>
                <a:cs typeface="Century Gothic"/>
              </a:rPr>
              <a:t>father Jean-Pierre,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owner </a:t>
            </a: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of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the 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Champagne </a:t>
            </a:r>
            <a:r>
              <a:rPr dirty="0" sz="1150" spc="-15" i="1">
                <a:solidFill>
                  <a:srgbClr val="67686B"/>
                </a:solidFill>
                <a:latin typeface="Century Gothic"/>
                <a:cs typeface="Century Gothic"/>
              </a:rPr>
              <a:t>Jean-Pierre </a:t>
            </a:r>
            <a:r>
              <a:rPr dirty="0" sz="1150" spc="15" i="1">
                <a:solidFill>
                  <a:srgbClr val="67686B"/>
                </a:solidFill>
                <a:latin typeface="Century Gothic"/>
                <a:cs typeface="Century Gothic"/>
              </a:rPr>
              <a:t>Launois.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Julien </a:t>
            </a:r>
            <a:r>
              <a:rPr dirty="0" sz="1150" spc="15" i="1">
                <a:solidFill>
                  <a:srgbClr val="67686B"/>
                </a:solidFill>
                <a:latin typeface="Century Gothic"/>
                <a:cs typeface="Century Gothic"/>
              </a:rPr>
              <a:t>Launois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chose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the 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name </a:t>
            </a: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of </a:t>
            </a:r>
            <a:r>
              <a:rPr dirty="0" sz="1150" spc="40" i="1">
                <a:solidFill>
                  <a:srgbClr val="67686B"/>
                </a:solidFill>
                <a:latin typeface="Century Gothic"/>
                <a:cs typeface="Century Gothic"/>
              </a:rPr>
              <a:t>his </a:t>
            </a:r>
            <a:r>
              <a:rPr dirty="0" sz="1150" spc="30" i="1">
                <a:solidFill>
                  <a:srgbClr val="67686B"/>
                </a:solidFill>
                <a:latin typeface="Century Gothic"/>
                <a:cs typeface="Century Gothic"/>
              </a:rPr>
              <a:t>son </a:t>
            </a:r>
            <a:r>
              <a:rPr dirty="0" sz="1150" spc="-60" i="1">
                <a:solidFill>
                  <a:srgbClr val="67686B"/>
                </a:solidFill>
                <a:latin typeface="Century Gothic"/>
                <a:cs typeface="Century Gothic"/>
              </a:rPr>
              <a:t>«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Paul </a:t>
            </a:r>
            <a:r>
              <a:rPr dirty="0" sz="1150" spc="-60" i="1">
                <a:solidFill>
                  <a:srgbClr val="67686B"/>
                </a:solidFill>
                <a:latin typeface="Century Gothic"/>
                <a:cs typeface="Century Gothic"/>
              </a:rPr>
              <a:t>» </a:t>
            </a:r>
            <a:r>
              <a:rPr dirty="0" sz="1150" spc="-20" i="1">
                <a:solidFill>
                  <a:srgbClr val="67686B"/>
                </a:solidFill>
                <a:latin typeface="Century Gothic"/>
                <a:cs typeface="Century Gothic"/>
              </a:rPr>
              <a:t>for </a:t>
            </a:r>
            <a:r>
              <a:rPr dirty="0" sz="1150" spc="40" i="1">
                <a:solidFill>
                  <a:srgbClr val="67686B"/>
                </a:solidFill>
                <a:latin typeface="Century Gothic"/>
                <a:cs typeface="Century Gothic"/>
              </a:rPr>
              <a:t>his </a:t>
            </a:r>
            <a:r>
              <a:rPr dirty="0" sz="1150" spc="-20" i="1">
                <a:solidFill>
                  <a:srgbClr val="67686B"/>
                </a:solidFill>
                <a:latin typeface="Century Gothic"/>
                <a:cs typeface="Century Gothic"/>
              </a:rPr>
              <a:t>new</a:t>
            </a:r>
            <a:r>
              <a:rPr dirty="0" sz="1150" spc="14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brand.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44552" y="1781732"/>
            <a:ext cx="4511675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8700"/>
              </a:lnSpc>
              <a:spcBef>
                <a:spcPts val="100"/>
              </a:spcBef>
            </a:pP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He</a:t>
            </a:r>
            <a:r>
              <a:rPr dirty="0" sz="1150" spc="-5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20" i="1">
                <a:solidFill>
                  <a:srgbClr val="67686B"/>
                </a:solidFill>
                <a:latin typeface="Century Gothic"/>
                <a:cs typeface="Century Gothic"/>
              </a:rPr>
              <a:t>now</a:t>
            </a:r>
            <a:r>
              <a:rPr dirty="0" sz="1150" spc="-5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operates</a:t>
            </a:r>
            <a:r>
              <a:rPr dirty="0" sz="1150" spc="-5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25" i="1">
                <a:solidFill>
                  <a:srgbClr val="67686B"/>
                </a:solidFill>
                <a:latin typeface="Century Gothic"/>
                <a:cs typeface="Century Gothic"/>
              </a:rPr>
              <a:t>6</a:t>
            </a:r>
            <a:r>
              <a:rPr dirty="0" sz="1150" spc="-5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hectares</a:t>
            </a:r>
            <a:r>
              <a:rPr dirty="0" sz="1150" spc="-5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of</a:t>
            </a:r>
            <a:r>
              <a:rPr dirty="0" sz="1150" spc="-5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Chardonnay</a:t>
            </a:r>
            <a:r>
              <a:rPr dirty="0" sz="1150" spc="-5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Grand</a:t>
            </a:r>
            <a:r>
              <a:rPr dirty="0" sz="1150" spc="-50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15" i="1">
                <a:solidFill>
                  <a:srgbClr val="67686B"/>
                </a:solidFill>
                <a:latin typeface="Century Gothic"/>
                <a:cs typeface="Century Gothic"/>
              </a:rPr>
              <a:t>Cru</a:t>
            </a:r>
            <a:r>
              <a:rPr dirty="0" sz="1150" spc="-5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25" i="1">
                <a:solidFill>
                  <a:srgbClr val="67686B"/>
                </a:solidFill>
                <a:latin typeface="Century Gothic"/>
                <a:cs typeface="Century Gothic"/>
              </a:rPr>
              <a:t>in</a:t>
            </a:r>
            <a:r>
              <a:rPr dirty="0" sz="1150" spc="-5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20" i="1">
                <a:solidFill>
                  <a:srgbClr val="67686B"/>
                </a:solidFill>
                <a:latin typeface="Century Gothic"/>
                <a:cs typeface="Century Gothic"/>
              </a:rPr>
              <a:t>Mesnil  </a:t>
            </a:r>
            <a:r>
              <a:rPr dirty="0" sz="1150" spc="40" i="1">
                <a:solidFill>
                  <a:srgbClr val="67686B"/>
                </a:solidFill>
                <a:latin typeface="Century Gothic"/>
                <a:cs typeface="Century Gothic"/>
              </a:rPr>
              <a:t>sur </a:t>
            </a:r>
            <a:r>
              <a:rPr dirty="0" sz="1150" spc="-20" i="1">
                <a:solidFill>
                  <a:srgbClr val="67686B"/>
                </a:solidFill>
                <a:latin typeface="Century Gothic"/>
                <a:cs typeface="Century Gothic"/>
              </a:rPr>
              <a:t>Oger.</a:t>
            </a:r>
            <a:r>
              <a:rPr dirty="0" sz="1150" spc="27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From </a:t>
            </a:r>
            <a:r>
              <a:rPr dirty="0" sz="1150" spc="20" i="1">
                <a:solidFill>
                  <a:srgbClr val="67686B"/>
                </a:solidFill>
                <a:latin typeface="Century Gothic"/>
                <a:cs typeface="Century Gothic"/>
              </a:rPr>
              <a:t>this high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quality </a:t>
            </a:r>
            <a:r>
              <a:rPr dirty="0" sz="1150" spc="-20" i="1">
                <a:solidFill>
                  <a:srgbClr val="67686B"/>
                </a:solidFill>
                <a:latin typeface="Century Gothic"/>
                <a:cs typeface="Century Gothic"/>
              </a:rPr>
              <a:t>terroir,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Julien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develops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high-  </a:t>
            </a:r>
            <a:r>
              <a:rPr dirty="0" sz="1150" spc="25" i="1">
                <a:solidFill>
                  <a:srgbClr val="67686B"/>
                </a:solidFill>
                <a:latin typeface="Century Gothic"/>
                <a:cs typeface="Century Gothic"/>
              </a:rPr>
              <a:t>class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cuvées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and </a:t>
            </a:r>
            <a:r>
              <a:rPr dirty="0" sz="1150" spc="25" i="1">
                <a:solidFill>
                  <a:srgbClr val="67686B"/>
                </a:solidFill>
                <a:latin typeface="Century Gothic"/>
                <a:cs typeface="Century Gothic"/>
              </a:rPr>
              <a:t>singular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methods </a:t>
            </a: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of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winemaking </a:t>
            </a:r>
            <a:r>
              <a:rPr dirty="0" sz="1150" spc="-40" i="1">
                <a:solidFill>
                  <a:srgbClr val="67686B"/>
                </a:solidFill>
                <a:latin typeface="Century Gothic"/>
                <a:cs typeface="Century Gothic"/>
              </a:rPr>
              <a:t>to </a:t>
            </a:r>
            <a:r>
              <a:rPr dirty="0" sz="1150" spc="-30" i="1">
                <a:solidFill>
                  <a:srgbClr val="67686B"/>
                </a:solidFill>
                <a:latin typeface="Century Gothic"/>
                <a:cs typeface="Century Gothic"/>
              </a:rPr>
              <a:t>create</a:t>
            </a:r>
            <a:r>
              <a:rPr dirty="0" sz="1150" spc="-9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40" i="1">
                <a:solidFill>
                  <a:srgbClr val="67686B"/>
                </a:solidFill>
                <a:latin typeface="Century Gothic"/>
                <a:cs typeface="Century Gothic"/>
              </a:rPr>
              <a:t>his  </a:t>
            </a:r>
            <a:r>
              <a:rPr dirty="0" sz="1150" spc="-15" i="1">
                <a:solidFill>
                  <a:srgbClr val="67686B"/>
                </a:solidFill>
                <a:latin typeface="Century Gothic"/>
                <a:cs typeface="Century Gothic"/>
              </a:rPr>
              <a:t>identity.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44552" y="2734124"/>
            <a:ext cx="4511675" cy="596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8700"/>
              </a:lnSpc>
              <a:spcBef>
                <a:spcPts val="100"/>
              </a:spcBef>
            </a:pPr>
            <a:r>
              <a:rPr dirty="0" sz="1150" spc="25" i="1">
                <a:solidFill>
                  <a:srgbClr val="67686B"/>
                </a:solidFill>
                <a:latin typeface="Century Gothic"/>
                <a:cs typeface="Century Gothic"/>
              </a:rPr>
              <a:t>His </a:t>
            </a:r>
            <a:r>
              <a:rPr dirty="0" sz="1150" spc="15" i="1">
                <a:solidFill>
                  <a:srgbClr val="67686B"/>
                </a:solidFill>
                <a:latin typeface="Century Gothic"/>
                <a:cs typeface="Century Gothic"/>
              </a:rPr>
              <a:t>Single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Barrel </a:t>
            </a:r>
            <a:r>
              <a:rPr dirty="0" sz="1150" spc="45" i="1">
                <a:solidFill>
                  <a:srgbClr val="67686B"/>
                </a:solidFill>
                <a:latin typeface="Century Gothic"/>
                <a:cs typeface="Century Gothic"/>
              </a:rPr>
              <a:t>is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the </a:t>
            </a:r>
            <a:r>
              <a:rPr dirty="0" sz="1150" spc="-5" i="1">
                <a:solidFill>
                  <a:srgbClr val="67686B"/>
                </a:solidFill>
                <a:latin typeface="Century Gothic"/>
                <a:cs typeface="Century Gothic"/>
              </a:rPr>
              <a:t>pure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expression </a:t>
            </a: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of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a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grappe </a:t>
            </a:r>
            <a:r>
              <a:rPr dirty="0" sz="1150" spc="-20" i="1">
                <a:solidFill>
                  <a:srgbClr val="67686B"/>
                </a:solidFill>
                <a:latin typeface="Century Gothic"/>
                <a:cs typeface="Century Gothic"/>
              </a:rPr>
              <a:t>variety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and 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a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terroir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sublimated </a:t>
            </a:r>
            <a:r>
              <a:rPr dirty="0" sz="1150" spc="-30" i="1">
                <a:solidFill>
                  <a:srgbClr val="67686B"/>
                </a:solidFill>
                <a:latin typeface="Century Gothic"/>
                <a:cs typeface="Century Gothic"/>
              </a:rPr>
              <a:t>by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the </a:t>
            </a:r>
            <a:r>
              <a:rPr dirty="0" sz="1150" spc="5" i="1">
                <a:solidFill>
                  <a:srgbClr val="67686B"/>
                </a:solidFill>
                <a:latin typeface="Century Gothic"/>
                <a:cs typeface="Century Gothic"/>
              </a:rPr>
              <a:t>art </a:t>
            </a: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of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the handcraft </a:t>
            </a:r>
            <a:r>
              <a:rPr dirty="0" sz="1150" spc="-15" i="1">
                <a:solidFill>
                  <a:srgbClr val="67686B"/>
                </a:solidFill>
                <a:latin typeface="Century Gothic"/>
                <a:cs typeface="Century Gothic"/>
              </a:rPr>
              <a:t>cooperage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and 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guaranteed </a:t>
            </a:r>
            <a:r>
              <a:rPr dirty="0" sz="1150" spc="-30" i="1">
                <a:solidFill>
                  <a:srgbClr val="67686B"/>
                </a:solidFill>
                <a:latin typeface="Century Gothic"/>
                <a:cs typeface="Century Gothic"/>
              </a:rPr>
              <a:t>by </a:t>
            </a:r>
            <a:r>
              <a:rPr dirty="0" sz="1150" spc="-10" i="1">
                <a:solidFill>
                  <a:srgbClr val="67686B"/>
                </a:solidFill>
                <a:latin typeface="Century Gothic"/>
                <a:cs typeface="Century Gothic"/>
              </a:rPr>
              <a:t>the attention </a:t>
            </a: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of </a:t>
            </a:r>
            <a:r>
              <a:rPr dirty="0" sz="1150" i="1">
                <a:solidFill>
                  <a:srgbClr val="67686B"/>
                </a:solidFill>
                <a:latin typeface="Century Gothic"/>
                <a:cs typeface="Century Gothic"/>
              </a:rPr>
              <a:t>a </a:t>
            </a:r>
            <a:r>
              <a:rPr dirty="0" sz="1150" spc="10" i="1">
                <a:solidFill>
                  <a:srgbClr val="67686B"/>
                </a:solidFill>
                <a:latin typeface="Century Gothic"/>
                <a:cs typeface="Century Gothic"/>
              </a:rPr>
              <a:t>passionate</a:t>
            </a:r>
            <a:r>
              <a:rPr dirty="0" sz="1150" spc="165" i="1">
                <a:solidFill>
                  <a:srgbClr val="67686B"/>
                </a:solidFill>
                <a:latin typeface="Century Gothic"/>
                <a:cs typeface="Century Gothic"/>
              </a:rPr>
              <a:t> </a:t>
            </a:r>
            <a:r>
              <a:rPr dirty="0" sz="1150" spc="-25" i="1">
                <a:solidFill>
                  <a:srgbClr val="67686B"/>
                </a:solidFill>
                <a:latin typeface="Century Gothic"/>
                <a:cs typeface="Century Gothic"/>
              </a:rPr>
              <a:t>winegrower.</a:t>
            </a:r>
            <a:endParaRPr sz="115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800003" cy="378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44500" y="464885"/>
            <a:ext cx="1322705" cy="878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latin typeface="Century Gothic"/>
                <a:cs typeface="Century Gothic"/>
              </a:rPr>
              <a:t>Champagne </a:t>
            </a:r>
            <a:r>
              <a:rPr dirty="0" sz="800" spc="-5" i="1">
                <a:latin typeface="Century Gothic"/>
                <a:cs typeface="Century Gothic"/>
              </a:rPr>
              <a:t>Paul </a:t>
            </a:r>
            <a:r>
              <a:rPr dirty="0" sz="800" spc="10" i="1">
                <a:latin typeface="Century Gothic"/>
                <a:cs typeface="Century Gothic"/>
              </a:rPr>
              <a:t>Launois  </a:t>
            </a:r>
            <a:r>
              <a:rPr dirty="0" sz="800" spc="15" i="1">
                <a:latin typeface="Century Gothic"/>
                <a:cs typeface="Century Gothic"/>
              </a:rPr>
              <a:t>3 </a:t>
            </a:r>
            <a:r>
              <a:rPr dirty="0" sz="800" spc="5" i="1">
                <a:latin typeface="Century Gothic"/>
                <a:cs typeface="Century Gothic"/>
              </a:rPr>
              <a:t>ruelle </a:t>
            </a:r>
            <a:r>
              <a:rPr dirty="0" sz="800" spc="-10" i="1">
                <a:latin typeface="Century Gothic"/>
                <a:cs typeface="Century Gothic"/>
              </a:rPr>
              <a:t>de </a:t>
            </a:r>
            <a:r>
              <a:rPr dirty="0" sz="800" i="1">
                <a:latin typeface="Century Gothic"/>
                <a:cs typeface="Century Gothic"/>
              </a:rPr>
              <a:t>l’Arquebuse  </a:t>
            </a:r>
            <a:r>
              <a:rPr dirty="0" sz="800" spc="15" i="1">
                <a:latin typeface="Century Gothic"/>
                <a:cs typeface="Century Gothic"/>
              </a:rPr>
              <a:t>51190 </a:t>
            </a:r>
            <a:r>
              <a:rPr dirty="0" sz="800" spc="-20" i="1">
                <a:latin typeface="Century Gothic"/>
                <a:cs typeface="Century Gothic"/>
              </a:rPr>
              <a:t>Le </a:t>
            </a:r>
            <a:r>
              <a:rPr dirty="0" sz="800" spc="10" i="1">
                <a:latin typeface="Century Gothic"/>
                <a:cs typeface="Century Gothic"/>
              </a:rPr>
              <a:t>Mesnil </a:t>
            </a:r>
            <a:r>
              <a:rPr dirty="0" sz="800" spc="30" i="1">
                <a:latin typeface="Century Gothic"/>
                <a:cs typeface="Century Gothic"/>
              </a:rPr>
              <a:t>sur</a:t>
            </a:r>
            <a:r>
              <a:rPr dirty="0" sz="800" spc="-10" i="1">
                <a:latin typeface="Century Gothic"/>
                <a:cs typeface="Century Gothic"/>
              </a:rPr>
              <a:t> </a:t>
            </a:r>
            <a:r>
              <a:rPr dirty="0" sz="800" spc="-5" i="1">
                <a:latin typeface="Century Gothic"/>
                <a:cs typeface="Century Gothic"/>
              </a:rPr>
              <a:t>Oger</a:t>
            </a:r>
            <a:endParaRPr sz="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Times New Roman"/>
              <a:cs typeface="Times New Roman"/>
            </a:endParaRPr>
          </a:p>
          <a:p>
            <a:pPr marL="12700" marR="124460">
              <a:lnSpc>
                <a:spcPct val="100000"/>
              </a:lnSpc>
            </a:pPr>
            <a:r>
              <a:rPr dirty="0" sz="800" spc="5" i="1">
                <a:latin typeface="Century Gothic"/>
                <a:cs typeface="Century Gothic"/>
              </a:rPr>
              <a:t>Julien </a:t>
            </a:r>
            <a:r>
              <a:rPr dirty="0" sz="800" spc="10" i="1">
                <a:latin typeface="Century Gothic"/>
                <a:cs typeface="Century Gothic"/>
              </a:rPr>
              <a:t>Launois  </a:t>
            </a:r>
            <a:r>
              <a:rPr dirty="0" sz="800" spc="15" i="1">
                <a:latin typeface="Century Gothic"/>
                <a:cs typeface="Century Gothic"/>
                <a:hlinkClick r:id="rId3"/>
              </a:rPr>
              <a:t>launoi</a:t>
            </a:r>
            <a:r>
              <a:rPr dirty="0" sz="800" spc="-5" i="1">
                <a:latin typeface="Century Gothic"/>
                <a:cs typeface="Century Gothic"/>
                <a:hlinkClick r:id="rId3"/>
              </a:rPr>
              <a:t>s</a:t>
            </a:r>
            <a:r>
              <a:rPr dirty="0" sz="800" spc="5" i="1">
                <a:latin typeface="Century Gothic"/>
                <a:cs typeface="Century Gothic"/>
                <a:hlinkClick r:id="rId3"/>
              </a:rPr>
              <a:t>.julien@o</a:t>
            </a:r>
            <a:r>
              <a:rPr dirty="0" sz="800" spc="-35" i="1">
                <a:latin typeface="Century Gothic"/>
                <a:cs typeface="Century Gothic"/>
                <a:hlinkClick r:id="rId3"/>
              </a:rPr>
              <a:t>r</a:t>
            </a:r>
            <a:r>
              <a:rPr dirty="0" sz="800" i="1">
                <a:latin typeface="Century Gothic"/>
                <a:cs typeface="Century Gothic"/>
                <a:hlinkClick r:id="rId3"/>
              </a:rPr>
              <a:t>ang</a:t>
            </a:r>
            <a:r>
              <a:rPr dirty="0" sz="800" spc="-10" i="1">
                <a:latin typeface="Century Gothic"/>
                <a:cs typeface="Century Gothic"/>
                <a:hlinkClick r:id="rId3"/>
              </a:rPr>
              <a:t>e</a:t>
            </a:r>
            <a:r>
              <a:rPr dirty="0" sz="800" spc="-5" i="1">
                <a:latin typeface="Century Gothic"/>
                <a:cs typeface="Century Gothic"/>
                <a:hlinkClick r:id="rId3"/>
              </a:rPr>
              <a:t>.fr</a:t>
            </a:r>
            <a:endParaRPr sz="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dirty="0" sz="800" spc="25" i="1">
                <a:latin typeface="Century Gothic"/>
                <a:cs typeface="Century Gothic"/>
              </a:rPr>
              <a:t>+33(0)6 </a:t>
            </a:r>
            <a:r>
              <a:rPr dirty="0" sz="800" spc="15" i="1">
                <a:latin typeface="Century Gothic"/>
                <a:cs typeface="Century Gothic"/>
              </a:rPr>
              <a:t>15 53 62</a:t>
            </a:r>
            <a:r>
              <a:rPr dirty="0" sz="800" spc="-55" i="1">
                <a:latin typeface="Century Gothic"/>
                <a:cs typeface="Century Gothic"/>
              </a:rPr>
              <a:t> </a:t>
            </a:r>
            <a:r>
              <a:rPr dirty="0" sz="800" spc="15" i="1">
                <a:latin typeface="Century Gothic"/>
                <a:cs typeface="Century Gothic"/>
              </a:rPr>
              <a:t>69</a:t>
            </a:r>
            <a:endParaRPr sz="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3083930"/>
            <a:ext cx="273050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 spc="5" i="1">
                <a:latin typeface="Century Gothic"/>
                <a:cs typeface="Century Gothic"/>
              </a:rPr>
              <a:t>Design </a:t>
            </a:r>
            <a:r>
              <a:rPr dirty="0" sz="800" i="1">
                <a:latin typeface="Century Gothic"/>
                <a:cs typeface="Century Gothic"/>
              </a:rPr>
              <a:t>graphic </a:t>
            </a:r>
            <a:r>
              <a:rPr dirty="0" sz="800" spc="5" i="1">
                <a:latin typeface="Century Gothic"/>
                <a:cs typeface="Century Gothic"/>
              </a:rPr>
              <a:t>and </a:t>
            </a:r>
            <a:r>
              <a:rPr dirty="0" sz="800" spc="-10" i="1">
                <a:latin typeface="Century Gothic"/>
                <a:cs typeface="Century Gothic"/>
              </a:rPr>
              <a:t>photography </a:t>
            </a:r>
            <a:r>
              <a:rPr dirty="0" sz="800" spc="80" i="1">
                <a:latin typeface="Century Gothic"/>
                <a:cs typeface="Century Gothic"/>
              </a:rPr>
              <a:t>/ </a:t>
            </a:r>
            <a:r>
              <a:rPr dirty="0" sz="800" spc="5" i="1">
                <a:latin typeface="Century Gothic"/>
                <a:cs typeface="Century Gothic"/>
              </a:rPr>
              <a:t>Sarah </a:t>
            </a:r>
            <a:r>
              <a:rPr dirty="0" sz="800" spc="10" i="1">
                <a:latin typeface="Century Gothic"/>
                <a:cs typeface="Century Gothic"/>
              </a:rPr>
              <a:t>Launois  </a:t>
            </a:r>
            <a:r>
              <a:rPr dirty="0" sz="800" spc="5" i="1">
                <a:latin typeface="Century Gothic"/>
                <a:cs typeface="Century Gothic"/>
              </a:rPr>
              <a:t>thank </a:t>
            </a:r>
            <a:r>
              <a:rPr dirty="0" sz="800" spc="-25" i="1">
                <a:latin typeface="Century Gothic"/>
                <a:cs typeface="Century Gothic"/>
              </a:rPr>
              <a:t>to </a:t>
            </a:r>
            <a:r>
              <a:rPr dirty="0" sz="800" spc="5" i="1">
                <a:latin typeface="Century Gothic"/>
                <a:cs typeface="Century Gothic"/>
              </a:rPr>
              <a:t>Philip </a:t>
            </a:r>
            <a:r>
              <a:rPr dirty="0" sz="800" i="1">
                <a:latin typeface="Century Gothic"/>
                <a:cs typeface="Century Gothic"/>
              </a:rPr>
              <a:t>Stankovski, </a:t>
            </a:r>
            <a:r>
              <a:rPr dirty="0" sz="800" spc="-10" i="1">
                <a:latin typeface="Century Gothic"/>
                <a:cs typeface="Century Gothic"/>
              </a:rPr>
              <a:t>the </a:t>
            </a:r>
            <a:r>
              <a:rPr dirty="0" sz="800" i="1">
                <a:latin typeface="Century Gothic"/>
                <a:cs typeface="Century Gothic"/>
              </a:rPr>
              <a:t>first </a:t>
            </a:r>
            <a:r>
              <a:rPr dirty="0" sz="800" spc="-10" i="1">
                <a:latin typeface="Century Gothic"/>
                <a:cs typeface="Century Gothic"/>
              </a:rPr>
              <a:t>owner </a:t>
            </a:r>
            <a:r>
              <a:rPr dirty="0" sz="800" spc="-20" i="1">
                <a:latin typeface="Century Gothic"/>
                <a:cs typeface="Century Gothic"/>
              </a:rPr>
              <a:t>of </a:t>
            </a:r>
            <a:r>
              <a:rPr dirty="0" sz="800" spc="10" i="1">
                <a:latin typeface="Century Gothic"/>
                <a:cs typeface="Century Gothic"/>
              </a:rPr>
              <a:t>Single</a:t>
            </a:r>
            <a:r>
              <a:rPr dirty="0" sz="800" i="1">
                <a:latin typeface="Century Gothic"/>
                <a:cs typeface="Century Gothic"/>
              </a:rPr>
              <a:t> </a:t>
            </a:r>
            <a:r>
              <a:rPr dirty="0" sz="800" spc="-5" i="1">
                <a:latin typeface="Century Gothic"/>
                <a:cs typeface="Century Gothic"/>
              </a:rPr>
              <a:t>Barrel</a:t>
            </a:r>
            <a:endParaRPr sz="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579999" cy="378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729116" y="1202626"/>
            <a:ext cx="3226559" cy="13747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903480" y="3275695"/>
            <a:ext cx="165671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019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champagne-paul  </a:t>
            </a:r>
            <a:r>
              <a:rPr dirty="0" sz="1200" spc="15">
                <a:latin typeface="Times New Roman"/>
                <a:cs typeface="Times New Roman"/>
              </a:rPr>
              <a:t>h</a:t>
            </a:r>
            <a:r>
              <a:rPr dirty="0" sz="1200" spc="15">
                <a:latin typeface="Times New Roman"/>
                <a:cs typeface="Times New Roman"/>
              </a:rPr>
              <a:t>tt</a:t>
            </a:r>
            <a:r>
              <a:rPr dirty="0" sz="1200">
                <a:latin typeface="Times New Roman"/>
                <a:cs typeface="Times New Roman"/>
                <a:hlinkClick r:id="rId4"/>
              </a:rPr>
              <a:t>ps://</a:t>
            </a:r>
            <a:r>
              <a:rPr dirty="0" sz="1200" spc="15">
                <a:latin typeface="Times New Roman"/>
                <a:cs typeface="Times New Roman"/>
                <a:hlinkClick r:id="rId4"/>
              </a:rPr>
              <a:t>w</a:t>
            </a:r>
            <a:r>
              <a:rPr dirty="0" sz="1200" spc="-35">
                <a:latin typeface="Times New Roman"/>
                <a:cs typeface="Times New Roman"/>
              </a:rPr>
              <a:t>w</a:t>
            </a:r>
            <a:r>
              <a:rPr dirty="0" sz="1200" spc="-135">
                <a:latin typeface="Times New Roman"/>
                <a:cs typeface="Times New Roman"/>
              </a:rPr>
              <a:t>w</a:t>
            </a:r>
            <a:r>
              <a:rPr dirty="0" sz="1200" spc="-25">
                <a:latin typeface="Times New Roman"/>
                <a:cs typeface="Times New Roman"/>
                <a:hlinkClick r:id="rId4"/>
              </a:rPr>
              <a:t>.fac</a:t>
            </a:r>
            <a:r>
              <a:rPr dirty="0" sz="1200" spc="-35">
                <a:latin typeface="Times New Roman"/>
                <a:cs typeface="Times New Roman"/>
                <a:hlinkClick r:id="rId4"/>
              </a:rPr>
              <a:t>e</a:t>
            </a:r>
            <a:r>
              <a:rPr dirty="0" sz="1200" spc="15">
                <a:latin typeface="Times New Roman"/>
                <a:cs typeface="Times New Roman"/>
              </a:rPr>
              <a:t>b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-15">
                <a:latin typeface="Times New Roman"/>
                <a:cs typeface="Times New Roman"/>
                <a:hlinkClick r:id="rId4"/>
              </a:rPr>
              <a:t>k.c</a:t>
            </a:r>
            <a:r>
              <a:rPr dirty="0" sz="1200" spc="-30">
                <a:latin typeface="Times New Roman"/>
                <a:cs typeface="Times New Roman"/>
                <a:hlinkClick r:id="rId4"/>
              </a:rPr>
              <a:t>o</a:t>
            </a:r>
            <a:r>
              <a:rPr dirty="0" sz="1200" spc="45">
                <a:latin typeface="Times New Roman"/>
                <a:cs typeface="Times New Roman"/>
                <a:hlinkClick r:id="rId4"/>
              </a:rPr>
              <a:t>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35583" y="3290072"/>
            <a:ext cx="1233805" cy="3886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25"/>
              </a:lnSpc>
            </a:pPr>
            <a:r>
              <a:rPr dirty="0" sz="1200" spc="-5">
                <a:latin typeface="Times New Roman"/>
                <a:cs typeface="Times New Roman"/>
              </a:rPr>
              <a:t>-launois.fr</a:t>
            </a:r>
            <a:endParaRPr sz="1200">
              <a:latin typeface="Times New Roman"/>
              <a:cs typeface="Times New Roman"/>
            </a:endParaRPr>
          </a:p>
          <a:p>
            <a:pPr marL="11430">
              <a:lnSpc>
                <a:spcPct val="100000"/>
              </a:lnSpc>
            </a:pPr>
            <a:r>
              <a:rPr dirty="0" sz="1200" spc="10">
                <a:latin typeface="Times New Roman"/>
                <a:cs typeface="Times New Roman"/>
              </a:rPr>
              <a:t>/</a:t>
            </a:r>
            <a:r>
              <a:rPr dirty="0" sz="1200" spc="10">
                <a:latin typeface="Times New Roman"/>
                <a:cs typeface="Times New Roman"/>
              </a:rPr>
              <a:t>c</a:t>
            </a:r>
            <a:r>
              <a:rPr dirty="0" sz="1200" spc="35">
                <a:latin typeface="Times New Roman"/>
                <a:cs typeface="Times New Roman"/>
              </a:rPr>
              <a:t>h</a:t>
            </a:r>
            <a:r>
              <a:rPr dirty="0" sz="1200" spc="-25">
                <a:latin typeface="Times New Roman"/>
                <a:cs typeface="Times New Roman"/>
              </a:rPr>
              <a:t>a</a:t>
            </a:r>
            <a:r>
              <a:rPr dirty="0" sz="1200" spc="20">
                <a:latin typeface="Times New Roman"/>
                <a:cs typeface="Times New Roman"/>
              </a:rPr>
              <a:t>m</a:t>
            </a:r>
            <a:r>
              <a:rPr dirty="0" sz="1200" spc="30">
                <a:latin typeface="Times New Roman"/>
                <a:cs typeface="Times New Roman"/>
              </a:rPr>
              <a:t>p</a:t>
            </a:r>
            <a:r>
              <a:rPr dirty="0" sz="1200" spc="-20">
                <a:latin typeface="Times New Roman"/>
                <a:cs typeface="Times New Roman"/>
              </a:rPr>
              <a:t>a</a:t>
            </a:r>
            <a:r>
              <a:rPr dirty="0" sz="1200" spc="-35">
                <a:latin typeface="Times New Roman"/>
                <a:cs typeface="Times New Roman"/>
              </a:rPr>
              <a:t>g</a:t>
            </a:r>
            <a:r>
              <a:rPr dirty="0" sz="1200" spc="50">
                <a:latin typeface="Times New Roman"/>
                <a:cs typeface="Times New Roman"/>
              </a:rPr>
              <a:t>n</a:t>
            </a:r>
            <a:r>
              <a:rPr dirty="0" sz="1200" spc="-35">
                <a:latin typeface="Times New Roman"/>
                <a:cs typeface="Times New Roman"/>
              </a:rPr>
              <a:t>e</a:t>
            </a:r>
            <a:r>
              <a:rPr dirty="0" sz="1200" spc="-30">
                <a:latin typeface="Times New Roman"/>
                <a:cs typeface="Times New Roman"/>
              </a:rPr>
              <a:t>.l</a:t>
            </a:r>
            <a:r>
              <a:rPr dirty="0" sz="1200" spc="-35">
                <a:latin typeface="Times New Roman"/>
                <a:cs typeface="Times New Roman"/>
              </a:rPr>
              <a:t>a</a:t>
            </a:r>
            <a:r>
              <a:rPr dirty="0" sz="1200" spc="45">
                <a:latin typeface="Times New Roman"/>
                <a:cs typeface="Times New Roman"/>
              </a:rPr>
              <a:t>u</a:t>
            </a:r>
            <a:r>
              <a:rPr dirty="0" sz="1200" spc="40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o</a:t>
            </a:r>
            <a:r>
              <a:rPr dirty="0" sz="1200" spc="-20">
                <a:latin typeface="Times New Roman"/>
                <a:cs typeface="Times New Roman"/>
              </a:rPr>
              <a:t>i</a:t>
            </a:r>
            <a:r>
              <a:rPr dirty="0" sz="1200" spc="-3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580000" y="0"/>
            <a:ext cx="5220002" cy="37800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2019-05-06T09:10:28Z</dcterms:created>
  <dcterms:modified xsi:type="dcterms:W3CDTF">2019-05-06T09:10:28Z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2017-06-05T00:00:00Z</vt:filetime>
  </property>
  <property fmtid="{D5CDD505-2E9C-101B-9397-08002B2CF9AE}" pid="3" name="Creator">
    <vt:lpwstr>Adobe InDesign CS5.5 (7.5)</vt:lpwstr>
  </property>
  <property fmtid="{D5CDD505-2E9C-101B-9397-08002B2CF9AE}" pid="4" name="LastSaved">
    <vt:filetime>2019-05-06T00:00:00Z</vt:filetime>
  </property>
</Properties>
</file>