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9144000"/>
  <p:embeddedFontLst>
    <p:embeddedFont>
      <p:font typeface="Proxima Nova"/>
      <p:regular r:id="rId17"/>
      <p:bold r:id="rId18"/>
      <p:italic r:id="rId19"/>
      <p:boldItalic r:id="rId20"/>
    </p:embeddedFont>
    <p:embeddedFont>
      <p:font typeface="Lato"/>
      <p:regular r:id="rId21"/>
      <p:bold r:id="rId22"/>
      <p:italic r:id="rId23"/>
      <p:boldItalic r:id="rId24"/>
    </p:embeddedFont>
    <p:embeddedFont>
      <p:font typeface="Lato Light"/>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roximaNova-boldItalic.fntdata"/><Relationship Id="rId22" Type="http://schemas.openxmlformats.org/officeDocument/2006/relationships/font" Target="fonts/Lato-bold.fntdata"/><Relationship Id="rId21" Type="http://schemas.openxmlformats.org/officeDocument/2006/relationships/font" Target="fonts/Lato-regular.fntdata"/><Relationship Id="rId24" Type="http://schemas.openxmlformats.org/officeDocument/2006/relationships/font" Target="fonts/Lato-boldItalic.fntdata"/><Relationship Id="rId23" Type="http://schemas.openxmlformats.org/officeDocument/2006/relationships/font" Target="fonts/Lato-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LatoLight-bold.fntdata"/><Relationship Id="rId25" Type="http://schemas.openxmlformats.org/officeDocument/2006/relationships/font" Target="fonts/LatoLight-regular.fntdata"/><Relationship Id="rId28" Type="http://schemas.openxmlformats.org/officeDocument/2006/relationships/font" Target="fonts/LatoLight-boldItalic.fntdata"/><Relationship Id="rId27" Type="http://schemas.openxmlformats.org/officeDocument/2006/relationships/font" Target="fonts/LatoLight-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ProximaNova-regular.fntdata"/><Relationship Id="rId16" Type="http://schemas.openxmlformats.org/officeDocument/2006/relationships/slide" Target="slides/slide12.xml"/><Relationship Id="rId19" Type="http://schemas.openxmlformats.org/officeDocument/2006/relationships/font" Target="fonts/ProximaNova-italic.fntdata"/><Relationship Id="rId18" Type="http://schemas.openxmlformats.org/officeDocument/2006/relationships/font" Target="fonts/ProximaNova-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 name="Google Shape;6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 name="Google Shape;6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0ce25e0749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55600" lvl="0" marL="457200" rtl="0" algn="l">
              <a:lnSpc>
                <a:spcPct val="90000"/>
              </a:lnSpc>
              <a:spcBef>
                <a:spcPts val="1000"/>
              </a:spcBef>
              <a:spcAft>
                <a:spcPts val="0"/>
              </a:spcAft>
              <a:buClr>
                <a:srgbClr val="41464B"/>
              </a:buClr>
              <a:buSzPts val="2000"/>
              <a:buFont typeface="Proxima Nova"/>
              <a:buChar char="•"/>
            </a:pPr>
            <a:r>
              <a:rPr lang="en-US" sz="2000">
                <a:solidFill>
                  <a:srgbClr val="41464B"/>
                </a:solidFill>
                <a:latin typeface="Proxima Nova"/>
                <a:ea typeface="Proxima Nova"/>
                <a:cs typeface="Proxima Nova"/>
                <a:sym typeface="Proxima Nova"/>
              </a:rPr>
              <a:t>42% would be more likely to vote for such a candidate, 21% less likely.</a:t>
            </a:r>
            <a:endParaRPr sz="400"/>
          </a:p>
        </p:txBody>
      </p:sp>
      <p:sp>
        <p:nvSpPr>
          <p:cNvPr id="107" name="Google Shape;107;g10ce25e074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a4285d99c2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55600" lvl="0" marL="457200" rtl="0" algn="l">
              <a:lnSpc>
                <a:spcPct val="90000"/>
              </a:lnSpc>
              <a:spcBef>
                <a:spcPts val="1000"/>
              </a:spcBef>
              <a:spcAft>
                <a:spcPts val="0"/>
              </a:spcAft>
              <a:buClr>
                <a:srgbClr val="41464B"/>
              </a:buClr>
              <a:buSzPts val="2000"/>
              <a:buFont typeface="Proxima Nova"/>
              <a:buChar char="•"/>
            </a:pPr>
            <a:r>
              <a:rPr lang="en-US" sz="2000">
                <a:solidFill>
                  <a:srgbClr val="41464B"/>
                </a:solidFill>
                <a:latin typeface="Proxima Nova"/>
                <a:ea typeface="Proxima Nova"/>
                <a:cs typeface="Proxima Nova"/>
                <a:sym typeface="Proxima Nova"/>
              </a:rPr>
              <a:t>42% would be more likely to vote for such a candidate, 21% less likely.</a:t>
            </a:r>
            <a:endParaRPr sz="400"/>
          </a:p>
        </p:txBody>
      </p:sp>
      <p:sp>
        <p:nvSpPr>
          <p:cNvPr id="116" name="Google Shape;116;ga4285d99c2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0ce25e0749_0_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55600" lvl="0" marL="457200" rtl="0" algn="l">
              <a:lnSpc>
                <a:spcPct val="90000"/>
              </a:lnSpc>
              <a:spcBef>
                <a:spcPts val="1000"/>
              </a:spcBef>
              <a:spcAft>
                <a:spcPts val="0"/>
              </a:spcAft>
              <a:buClr>
                <a:srgbClr val="41464B"/>
              </a:buClr>
              <a:buSzPts val="2000"/>
              <a:buFont typeface="Proxima Nova"/>
              <a:buChar char="•"/>
            </a:pPr>
            <a:r>
              <a:rPr lang="en-US" sz="2000">
                <a:solidFill>
                  <a:srgbClr val="41464B"/>
                </a:solidFill>
                <a:latin typeface="Proxima Nova"/>
                <a:ea typeface="Proxima Nova"/>
                <a:cs typeface="Proxima Nova"/>
                <a:sym typeface="Proxima Nova"/>
              </a:rPr>
              <a:t>42% would be more likely to vote for such a candidate, 21% less likely.</a:t>
            </a:r>
            <a:endParaRPr sz="400"/>
          </a:p>
        </p:txBody>
      </p:sp>
      <p:sp>
        <p:nvSpPr>
          <p:cNvPr id="125" name="Google Shape;125;g10ce25e0749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a4285d99c2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90000"/>
              </a:lnSpc>
              <a:spcBef>
                <a:spcPts val="1000"/>
              </a:spcBef>
              <a:spcAft>
                <a:spcPts val="0"/>
              </a:spcAft>
              <a:buNone/>
            </a:pPr>
            <a:r>
              <a:t/>
            </a:r>
            <a:endParaRPr/>
          </a:p>
        </p:txBody>
      </p:sp>
      <p:sp>
        <p:nvSpPr>
          <p:cNvPr id="134" name="Google Shape;134;ga4285d99c2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a4285d99c2_0_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90000"/>
              </a:lnSpc>
              <a:spcBef>
                <a:spcPts val="1000"/>
              </a:spcBef>
              <a:spcAft>
                <a:spcPts val="0"/>
              </a:spcAft>
              <a:buNone/>
            </a:pPr>
            <a:r>
              <a:t/>
            </a:r>
            <a:endParaRPr sz="2400">
              <a:solidFill>
                <a:srgbClr val="000000"/>
              </a:solidFill>
            </a:endParaRPr>
          </a:p>
        </p:txBody>
      </p:sp>
      <p:sp>
        <p:nvSpPr>
          <p:cNvPr id="143" name="Google Shape;143;ga4285d99c2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61d4b8732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61d4b87329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g61d4b87329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0ce25e0749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0ce25e0749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g10ce25e0749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9.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b="0" l="0" r="0" t="0"/>
          <a:stretch/>
        </p:blipFill>
        <p:spPr>
          <a:xfrm>
            <a:off x="0" y="0"/>
            <a:ext cx="12186584" cy="6858000"/>
          </a:xfrm>
          <a:prstGeom prst="rect">
            <a:avLst/>
          </a:prstGeom>
          <a:noFill/>
          <a:ln>
            <a:noFill/>
          </a:ln>
        </p:spPr>
      </p:pic>
      <p:pic>
        <p:nvPicPr>
          <p:cNvPr id="17" name="Google Shape;17;p2"/>
          <p:cNvPicPr preferRelativeResize="0"/>
          <p:nvPr/>
        </p:nvPicPr>
        <p:blipFill rotWithShape="1">
          <a:blip r:embed="rId3">
            <a:alphaModFix/>
          </a:blip>
          <a:srcRect b="0" l="0" r="0" t="0"/>
          <a:stretch/>
        </p:blipFill>
        <p:spPr>
          <a:xfrm>
            <a:off x="404575" y="4962575"/>
            <a:ext cx="4994850" cy="1636949"/>
          </a:xfrm>
          <a:prstGeom prst="rect">
            <a:avLst/>
          </a:prstGeom>
          <a:noFill/>
          <a:ln>
            <a:noFill/>
          </a:ln>
        </p:spPr>
      </p:pic>
      <p:pic>
        <p:nvPicPr>
          <p:cNvPr id="18" name="Google Shape;18;p2"/>
          <p:cNvPicPr preferRelativeResize="0"/>
          <p:nvPr/>
        </p:nvPicPr>
        <p:blipFill>
          <a:blip r:embed="rId4">
            <a:alphaModFix/>
          </a:blip>
          <a:stretch>
            <a:fillRect/>
          </a:stretch>
        </p:blipFill>
        <p:spPr>
          <a:xfrm>
            <a:off x="6079774" y="4502400"/>
            <a:ext cx="2734526" cy="19715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9" name="Shape 19"/>
        <p:cNvGrpSpPr/>
        <p:nvPr/>
      </p:nvGrpSpPr>
      <p:grpSpPr>
        <a:xfrm>
          <a:off x="0" y="0"/>
          <a:ext cx="0" cy="0"/>
          <a:chOff x="0" y="0"/>
          <a:chExt cx="0" cy="0"/>
        </a:xfrm>
      </p:grpSpPr>
      <p:sp>
        <p:nvSpPr>
          <p:cNvPr id="20" name="Google Shape;20;p3"/>
          <p:cNvSpPr txBox="1"/>
          <p:nvPr>
            <p:ph type="title"/>
          </p:nvPr>
        </p:nvSpPr>
        <p:spPr>
          <a:xfrm>
            <a:off x="812356" y="1161288"/>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 name="Google Shape;21;p3"/>
          <p:cNvSpPr txBox="1"/>
          <p:nvPr>
            <p:ph idx="1" type="body"/>
          </p:nvPr>
        </p:nvSpPr>
        <p:spPr>
          <a:xfrm>
            <a:off x="5155756" y="1691513"/>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 name="Google Shape;22;p3"/>
          <p:cNvSpPr txBox="1"/>
          <p:nvPr>
            <p:ph idx="2" type="body"/>
          </p:nvPr>
        </p:nvSpPr>
        <p:spPr>
          <a:xfrm>
            <a:off x="812356" y="2761488"/>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3" name="Shape 23"/>
        <p:cNvGrpSpPr/>
        <p:nvPr/>
      </p:nvGrpSpPr>
      <p:grpSpPr>
        <a:xfrm>
          <a:off x="0" y="0"/>
          <a:ext cx="0" cy="0"/>
          <a:chOff x="0" y="0"/>
          <a:chExt cx="0" cy="0"/>
        </a:xfrm>
      </p:grpSpPr>
      <p:sp>
        <p:nvSpPr>
          <p:cNvPr id="24" name="Google Shape;24;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6" name="Shape 26"/>
        <p:cNvGrpSpPr/>
        <p:nvPr/>
      </p:nvGrpSpPr>
      <p:grpSpPr>
        <a:xfrm>
          <a:off x="0" y="0"/>
          <a:ext cx="0" cy="0"/>
          <a:chOff x="0" y="0"/>
          <a:chExt cx="0" cy="0"/>
        </a:xfrm>
      </p:grpSpPr>
      <p:pic>
        <p:nvPicPr>
          <p:cNvPr id="27" name="Google Shape;27;p5"/>
          <p:cNvPicPr preferRelativeResize="0"/>
          <p:nvPr/>
        </p:nvPicPr>
        <p:blipFill>
          <a:blip r:embed="rId2">
            <a:alphaModFix/>
          </a:blip>
          <a:stretch>
            <a:fillRect/>
          </a:stretch>
        </p:blipFill>
        <p:spPr>
          <a:xfrm>
            <a:off x="135175" y="5910275"/>
            <a:ext cx="807200" cy="8072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28" name="Shape 28"/>
        <p:cNvGrpSpPr/>
        <p:nvPr/>
      </p:nvGrpSpPr>
      <p:grpSpPr>
        <a:xfrm>
          <a:off x="0" y="0"/>
          <a:ext cx="0" cy="0"/>
          <a:chOff x="0" y="0"/>
          <a:chExt cx="0" cy="0"/>
        </a:xfrm>
      </p:grpSpPr>
      <p:pic>
        <p:nvPicPr>
          <p:cNvPr id="29" name="Google Shape;29;p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0" name="Google Shape;30;p6"/>
          <p:cNvSpPr/>
          <p:nvPr/>
        </p:nvSpPr>
        <p:spPr>
          <a:xfrm>
            <a:off x="0" y="0"/>
            <a:ext cx="12188952" cy="6858000"/>
          </a:xfrm>
          <a:prstGeom prst="rect">
            <a:avLst/>
          </a:prstGeom>
          <a:solidFill>
            <a:srgbClr val="744CC1">
              <a:alpha val="4392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1" name="Shape 31"/>
        <p:cNvGrpSpPr/>
        <p:nvPr/>
      </p:nvGrpSpPr>
      <p:grpSpPr>
        <a:xfrm>
          <a:off x="0" y="0"/>
          <a:ext cx="0" cy="0"/>
          <a:chOff x="0" y="0"/>
          <a:chExt cx="0" cy="0"/>
        </a:xfrm>
      </p:grpSpPr>
      <p:pic>
        <p:nvPicPr>
          <p:cNvPr id="32" name="Google Shape;32;p7"/>
          <p:cNvPicPr preferRelativeResize="0"/>
          <p:nvPr/>
        </p:nvPicPr>
        <p:blipFill rotWithShape="1">
          <a:blip r:embed="rId2">
            <a:alphaModFix/>
          </a:blip>
          <a:srcRect b="0" l="0" r="0" t="0"/>
          <a:stretch/>
        </p:blipFill>
        <p:spPr>
          <a:xfrm>
            <a:off x="-22467" y="73169"/>
            <a:ext cx="12279782" cy="7674864"/>
          </a:xfrm>
          <a:prstGeom prst="rect">
            <a:avLst/>
          </a:prstGeom>
          <a:noFill/>
          <a:ln>
            <a:noFill/>
          </a:ln>
        </p:spPr>
      </p:pic>
      <p:cxnSp>
        <p:nvCxnSpPr>
          <p:cNvPr id="33" name="Google Shape;33;p7"/>
          <p:cNvCxnSpPr/>
          <p:nvPr/>
        </p:nvCxnSpPr>
        <p:spPr>
          <a:xfrm>
            <a:off x="0" y="1074108"/>
            <a:ext cx="12192000" cy="0"/>
          </a:xfrm>
          <a:prstGeom prst="straightConnector1">
            <a:avLst/>
          </a:prstGeom>
          <a:noFill/>
          <a:ln cap="flat" cmpd="sng" w="15875">
            <a:solidFill>
              <a:srgbClr val="FBB138"/>
            </a:solidFill>
            <a:prstDash val="solid"/>
            <a:miter lim="800000"/>
            <a:headEnd len="sm" w="sm" type="none"/>
            <a:tailEnd len="sm" w="sm" type="none"/>
          </a:ln>
        </p:spPr>
      </p:cxnSp>
      <p:sp>
        <p:nvSpPr>
          <p:cNvPr id="34" name="Google Shape;34;p7"/>
          <p:cNvSpPr/>
          <p:nvPr/>
        </p:nvSpPr>
        <p:spPr>
          <a:xfrm>
            <a:off x="-22467" y="1065566"/>
            <a:ext cx="12279782" cy="6682467"/>
          </a:xfrm>
          <a:prstGeom prst="rect">
            <a:avLst/>
          </a:prstGeom>
          <a:solidFill>
            <a:schemeClr val="lt1">
              <a:alpha val="7686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5" name="Google Shape;35;p7"/>
          <p:cNvCxnSpPr/>
          <p:nvPr/>
        </p:nvCxnSpPr>
        <p:spPr>
          <a:xfrm>
            <a:off x="65315" y="1082650"/>
            <a:ext cx="12192000" cy="0"/>
          </a:xfrm>
          <a:prstGeom prst="straightConnector1">
            <a:avLst/>
          </a:prstGeom>
          <a:noFill/>
          <a:ln cap="flat" cmpd="sng" w="15875">
            <a:solidFill>
              <a:srgbClr val="FBB138"/>
            </a:solidFill>
            <a:prstDash val="solid"/>
            <a:miter lim="800000"/>
            <a:headEnd len="sm" w="sm" type="none"/>
            <a:tailEnd len="sm" w="sm" type="none"/>
          </a:ln>
        </p:spPr>
      </p:cxnSp>
      <p:sp>
        <p:nvSpPr>
          <p:cNvPr id="36" name="Google Shape;36;p7"/>
          <p:cNvSpPr/>
          <p:nvPr/>
        </p:nvSpPr>
        <p:spPr>
          <a:xfrm>
            <a:off x="-22467" y="0"/>
            <a:ext cx="12279782" cy="108265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7" name="Google Shape;37;p7"/>
          <p:cNvCxnSpPr/>
          <p:nvPr/>
        </p:nvCxnSpPr>
        <p:spPr>
          <a:xfrm>
            <a:off x="-22467" y="1082650"/>
            <a:ext cx="12279782" cy="0"/>
          </a:xfrm>
          <a:prstGeom prst="straightConnector1">
            <a:avLst/>
          </a:prstGeom>
          <a:noFill/>
          <a:ln cap="flat" cmpd="sng" w="15875">
            <a:solidFill>
              <a:srgbClr val="FBB138"/>
            </a:solidFill>
            <a:prstDash val="solid"/>
            <a:miter lim="800000"/>
            <a:headEnd len="sm" w="sm" type="none"/>
            <a:tailEnd len="sm" w="sm" type="none"/>
          </a:ln>
        </p:spPr>
      </p:cxnSp>
      <p:sp>
        <p:nvSpPr>
          <p:cNvPr id="38" name="Google Shape;38;p7"/>
          <p:cNvSpPr txBox="1"/>
          <p:nvPr>
            <p:ph type="title"/>
          </p:nvPr>
        </p:nvSpPr>
        <p:spPr>
          <a:xfrm>
            <a:off x="1913192" y="2230338"/>
            <a:ext cx="78867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40464B"/>
              </a:buClr>
              <a:buSzPts val="2400"/>
              <a:buFont typeface="Lato Light"/>
              <a:buNone/>
              <a:defRPr b="0" i="0" sz="2400" u="none" cap="none" strike="noStrike">
                <a:solidFill>
                  <a:srgbClr val="40464B"/>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 name="Google Shape;39;p7"/>
          <p:cNvSpPr txBox="1"/>
          <p:nvPr>
            <p:ph idx="1" type="body"/>
          </p:nvPr>
        </p:nvSpPr>
        <p:spPr>
          <a:xfrm>
            <a:off x="1913192" y="5083075"/>
            <a:ext cx="78867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7F7F7F"/>
              </a:buClr>
              <a:buSzPts val="1800"/>
              <a:buFont typeface="Arial"/>
              <a:buNone/>
              <a:defRPr b="0" i="0" sz="1800" u="none" cap="none" strike="noStrike">
                <a:solidFill>
                  <a:srgbClr val="7F7F7F"/>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rgbClr val="919294"/>
              </a:buClr>
              <a:buSzPts val="2000"/>
              <a:buFont typeface="Arial"/>
              <a:buNone/>
              <a:defRPr b="0" i="0" sz="2000" u="none" cap="none" strike="noStrike">
                <a:solidFill>
                  <a:srgbClr val="919294"/>
                </a:solidFill>
                <a:latin typeface="Calibri"/>
                <a:ea typeface="Calibri"/>
                <a:cs typeface="Calibri"/>
                <a:sym typeface="Calibri"/>
              </a:defRPr>
            </a:lvl2pPr>
            <a:lvl3pPr indent="-228600" lvl="2" marL="1371600" marR="0" rtl="0" algn="l">
              <a:lnSpc>
                <a:spcPct val="90000"/>
              </a:lnSpc>
              <a:spcBef>
                <a:spcPts val="500"/>
              </a:spcBef>
              <a:spcAft>
                <a:spcPts val="0"/>
              </a:spcAft>
              <a:buClr>
                <a:srgbClr val="919294"/>
              </a:buClr>
              <a:buSzPts val="1800"/>
              <a:buFont typeface="Arial"/>
              <a:buNone/>
              <a:defRPr b="0" i="0" sz="1800" u="none" cap="none" strike="noStrike">
                <a:solidFill>
                  <a:srgbClr val="919294"/>
                </a:solidFill>
                <a:latin typeface="Calibri"/>
                <a:ea typeface="Calibri"/>
                <a:cs typeface="Calibri"/>
                <a:sym typeface="Calibri"/>
              </a:defRPr>
            </a:lvl3pPr>
            <a:lvl4pPr indent="-228600" lvl="3" marL="1828800" marR="0" rtl="0" algn="l">
              <a:lnSpc>
                <a:spcPct val="90000"/>
              </a:lnSpc>
              <a:spcBef>
                <a:spcPts val="500"/>
              </a:spcBef>
              <a:spcAft>
                <a:spcPts val="0"/>
              </a:spcAft>
              <a:buClr>
                <a:srgbClr val="919294"/>
              </a:buClr>
              <a:buSzPts val="1600"/>
              <a:buFont typeface="Arial"/>
              <a:buNone/>
              <a:defRPr b="0" i="0" sz="1600" u="none" cap="none" strike="noStrike">
                <a:solidFill>
                  <a:srgbClr val="919294"/>
                </a:solidFill>
                <a:latin typeface="Calibri"/>
                <a:ea typeface="Calibri"/>
                <a:cs typeface="Calibri"/>
                <a:sym typeface="Calibri"/>
              </a:defRPr>
            </a:lvl4pPr>
            <a:lvl5pPr indent="-228600" lvl="4" marL="2286000" marR="0" rtl="0" algn="l">
              <a:lnSpc>
                <a:spcPct val="90000"/>
              </a:lnSpc>
              <a:spcBef>
                <a:spcPts val="500"/>
              </a:spcBef>
              <a:spcAft>
                <a:spcPts val="0"/>
              </a:spcAft>
              <a:buClr>
                <a:srgbClr val="919294"/>
              </a:buClr>
              <a:buSzPts val="1600"/>
              <a:buFont typeface="Arial"/>
              <a:buNone/>
              <a:defRPr b="0" i="0" sz="1600" u="none" cap="none" strike="noStrike">
                <a:solidFill>
                  <a:srgbClr val="919294"/>
                </a:solidFill>
                <a:latin typeface="Calibri"/>
                <a:ea typeface="Calibri"/>
                <a:cs typeface="Calibri"/>
                <a:sym typeface="Calibri"/>
              </a:defRPr>
            </a:lvl5pPr>
            <a:lvl6pPr indent="-228600" lvl="5" marL="2743200" marR="0" rtl="0" algn="l">
              <a:lnSpc>
                <a:spcPct val="90000"/>
              </a:lnSpc>
              <a:spcBef>
                <a:spcPts val="500"/>
              </a:spcBef>
              <a:spcAft>
                <a:spcPts val="0"/>
              </a:spcAft>
              <a:buClr>
                <a:srgbClr val="919294"/>
              </a:buClr>
              <a:buSzPts val="1600"/>
              <a:buFont typeface="Arial"/>
              <a:buNone/>
              <a:defRPr b="0" i="0" sz="1600" u="none" cap="none" strike="noStrike">
                <a:solidFill>
                  <a:srgbClr val="919294"/>
                </a:solidFill>
                <a:latin typeface="Calibri"/>
                <a:ea typeface="Calibri"/>
                <a:cs typeface="Calibri"/>
                <a:sym typeface="Calibri"/>
              </a:defRPr>
            </a:lvl6pPr>
            <a:lvl7pPr indent="-228600" lvl="6" marL="3200400" marR="0" rtl="0" algn="l">
              <a:lnSpc>
                <a:spcPct val="90000"/>
              </a:lnSpc>
              <a:spcBef>
                <a:spcPts val="500"/>
              </a:spcBef>
              <a:spcAft>
                <a:spcPts val="0"/>
              </a:spcAft>
              <a:buClr>
                <a:srgbClr val="919294"/>
              </a:buClr>
              <a:buSzPts val="1600"/>
              <a:buFont typeface="Arial"/>
              <a:buNone/>
              <a:defRPr b="0" i="0" sz="1600" u="none" cap="none" strike="noStrike">
                <a:solidFill>
                  <a:srgbClr val="919294"/>
                </a:solidFill>
                <a:latin typeface="Calibri"/>
                <a:ea typeface="Calibri"/>
                <a:cs typeface="Calibri"/>
                <a:sym typeface="Calibri"/>
              </a:defRPr>
            </a:lvl7pPr>
            <a:lvl8pPr indent="-228600" lvl="7" marL="3657600" marR="0" rtl="0" algn="l">
              <a:lnSpc>
                <a:spcPct val="90000"/>
              </a:lnSpc>
              <a:spcBef>
                <a:spcPts val="500"/>
              </a:spcBef>
              <a:spcAft>
                <a:spcPts val="0"/>
              </a:spcAft>
              <a:buClr>
                <a:srgbClr val="919294"/>
              </a:buClr>
              <a:buSzPts val="1600"/>
              <a:buFont typeface="Arial"/>
              <a:buNone/>
              <a:defRPr b="0" i="0" sz="1600" u="none" cap="none" strike="noStrike">
                <a:solidFill>
                  <a:srgbClr val="919294"/>
                </a:solidFill>
                <a:latin typeface="Calibri"/>
                <a:ea typeface="Calibri"/>
                <a:cs typeface="Calibri"/>
                <a:sym typeface="Calibri"/>
              </a:defRPr>
            </a:lvl8pPr>
            <a:lvl9pPr indent="-228600" lvl="8" marL="4114800" marR="0" rtl="0" algn="l">
              <a:lnSpc>
                <a:spcPct val="90000"/>
              </a:lnSpc>
              <a:spcBef>
                <a:spcPts val="500"/>
              </a:spcBef>
              <a:spcAft>
                <a:spcPts val="0"/>
              </a:spcAft>
              <a:buClr>
                <a:srgbClr val="919294"/>
              </a:buClr>
              <a:buSzPts val="1600"/>
              <a:buFont typeface="Arial"/>
              <a:buNone/>
              <a:defRPr b="0" i="0" sz="1600" u="none" cap="none" strike="noStrike">
                <a:solidFill>
                  <a:srgbClr val="919294"/>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40" name="Shape 40"/>
        <p:cNvGrpSpPr/>
        <p:nvPr/>
      </p:nvGrpSpPr>
      <p:grpSpPr>
        <a:xfrm>
          <a:off x="0" y="0"/>
          <a:ext cx="0" cy="0"/>
          <a:chOff x="0" y="0"/>
          <a:chExt cx="0" cy="0"/>
        </a:xfrm>
      </p:grpSpPr>
      <p:sp>
        <p:nvSpPr>
          <p:cNvPr id="41" name="Google Shape;41;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2" name="Google Shape;42;p8"/>
          <p:cNvPicPr preferRelativeResize="0"/>
          <p:nvPr/>
        </p:nvPicPr>
        <p:blipFill rotWithShape="1">
          <a:blip r:embed="rId2">
            <a:alphaModFix/>
          </a:blip>
          <a:srcRect b="0" l="0" r="0" t="0"/>
          <a:stretch/>
        </p:blipFill>
        <p:spPr>
          <a:xfrm>
            <a:off x="2209550" y="890300"/>
            <a:ext cx="7997999" cy="2065275"/>
          </a:xfrm>
          <a:prstGeom prst="rect">
            <a:avLst/>
          </a:prstGeom>
          <a:noFill/>
          <a:ln>
            <a:noFill/>
          </a:ln>
        </p:spPr>
      </p:pic>
      <p:pic>
        <p:nvPicPr>
          <p:cNvPr id="43" name="Google Shape;43;p8"/>
          <p:cNvPicPr preferRelativeResize="0"/>
          <p:nvPr/>
        </p:nvPicPr>
        <p:blipFill>
          <a:blip r:embed="rId3">
            <a:alphaModFix/>
          </a:blip>
          <a:stretch>
            <a:fillRect/>
          </a:stretch>
        </p:blipFill>
        <p:spPr>
          <a:xfrm>
            <a:off x="3348048" y="3027100"/>
            <a:ext cx="4785049" cy="34499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4" name="Shape 44"/>
        <p:cNvGrpSpPr/>
        <p:nvPr/>
      </p:nvGrpSpPr>
      <p:grpSpPr>
        <a:xfrm>
          <a:off x="0" y="0"/>
          <a:ext cx="0" cy="0"/>
          <a:chOff x="0" y="0"/>
          <a:chExt cx="0" cy="0"/>
        </a:xfrm>
      </p:grpSpPr>
      <p:sp>
        <p:nvSpPr>
          <p:cNvPr id="45" name="Google Shape;45;p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 name="Google Shape;46;p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pic>
        <p:nvPicPr>
          <p:cNvPr id="48" name="Google Shape;48;p9"/>
          <p:cNvPicPr preferRelativeResize="0"/>
          <p:nvPr/>
        </p:nvPicPr>
        <p:blipFill>
          <a:blip r:embed="rId2">
            <a:alphaModFix/>
          </a:blip>
          <a:stretch>
            <a:fillRect/>
          </a:stretch>
        </p:blipFill>
        <p:spPr>
          <a:xfrm>
            <a:off x="290250" y="5927525"/>
            <a:ext cx="793950" cy="7939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49" name="Shape 49"/>
        <p:cNvGrpSpPr/>
        <p:nvPr/>
      </p:nvGrpSpPr>
      <p:grpSpPr>
        <a:xfrm>
          <a:off x="0" y="0"/>
          <a:ext cx="0" cy="0"/>
          <a:chOff x="0" y="0"/>
          <a:chExt cx="0" cy="0"/>
        </a:xfrm>
      </p:grpSpPr>
      <p:sp>
        <p:nvSpPr>
          <p:cNvPr id="50" name="Google Shape;50;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1" name="Google Shape;51;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 name="Google Shape;52;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3" name="Google Shape;53;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5" name="Shape 55"/>
        <p:cNvGrpSpPr/>
        <p:nvPr/>
      </p:nvGrpSpPr>
      <p:grpSpPr>
        <a:xfrm>
          <a:off x="0" y="0"/>
          <a:ext cx="0" cy="0"/>
          <a:chOff x="0" y="0"/>
          <a:chExt cx="0" cy="0"/>
        </a:xfrm>
      </p:grpSpPr>
      <p:sp>
        <p:nvSpPr>
          <p:cNvPr id="56" name="Google Shape;56;p12"/>
          <p:cNvSpPr txBox="1"/>
          <p:nvPr>
            <p:ph type="title"/>
          </p:nvPr>
        </p:nvSpPr>
        <p:spPr>
          <a:xfrm>
            <a:off x="812356" y="1161288"/>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7" name="Google Shape;57;p12"/>
          <p:cNvSpPr txBox="1"/>
          <p:nvPr>
            <p:ph idx="1" type="body"/>
          </p:nvPr>
        </p:nvSpPr>
        <p:spPr>
          <a:xfrm>
            <a:off x="5155756" y="1691513"/>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8" name="Google Shape;58;p12"/>
          <p:cNvSpPr txBox="1"/>
          <p:nvPr>
            <p:ph idx="2" type="body"/>
          </p:nvPr>
        </p:nvSpPr>
        <p:spPr>
          <a:xfrm>
            <a:off x="812356" y="2761488"/>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1"/>
          <p:cNvGrpSpPr/>
          <p:nvPr/>
        </p:nvGrpSpPr>
        <p:grpSpPr>
          <a:xfrm>
            <a:off x="0" y="1060584"/>
            <a:ext cx="12192000" cy="6350"/>
            <a:chOff x="0" y="1108710"/>
            <a:chExt cx="12192000" cy="6350"/>
          </a:xfrm>
        </p:grpSpPr>
        <p:cxnSp>
          <p:nvCxnSpPr>
            <p:cNvPr id="11" name="Google Shape;11;p1"/>
            <p:cNvCxnSpPr/>
            <p:nvPr/>
          </p:nvCxnSpPr>
          <p:spPr>
            <a:xfrm>
              <a:off x="0" y="1108710"/>
              <a:ext cx="3063875" cy="6350"/>
            </a:xfrm>
            <a:prstGeom prst="straightConnector1">
              <a:avLst/>
            </a:prstGeom>
            <a:noFill/>
            <a:ln cap="flat" cmpd="sng" w="22225">
              <a:solidFill>
                <a:srgbClr val="EB4744"/>
              </a:solidFill>
              <a:prstDash val="solid"/>
              <a:miter lim="800000"/>
              <a:headEnd len="sm" w="sm" type="none"/>
              <a:tailEnd len="sm" w="sm" type="none"/>
            </a:ln>
          </p:spPr>
        </p:cxnSp>
        <p:cxnSp>
          <p:nvCxnSpPr>
            <p:cNvPr id="12" name="Google Shape;12;p1"/>
            <p:cNvCxnSpPr/>
            <p:nvPr/>
          </p:nvCxnSpPr>
          <p:spPr>
            <a:xfrm>
              <a:off x="3062605" y="1115060"/>
              <a:ext cx="3044952" cy="0"/>
            </a:xfrm>
            <a:prstGeom prst="straightConnector1">
              <a:avLst/>
            </a:prstGeom>
            <a:noFill/>
            <a:ln cap="flat" cmpd="sng" w="22225">
              <a:solidFill>
                <a:srgbClr val="FBB138"/>
              </a:solidFill>
              <a:prstDash val="solid"/>
              <a:miter lim="800000"/>
              <a:headEnd len="sm" w="sm" type="none"/>
              <a:tailEnd len="sm" w="sm" type="none"/>
            </a:ln>
          </p:spPr>
        </p:cxnSp>
        <p:cxnSp>
          <p:nvCxnSpPr>
            <p:cNvPr id="13" name="Google Shape;13;p1"/>
            <p:cNvCxnSpPr/>
            <p:nvPr/>
          </p:nvCxnSpPr>
          <p:spPr>
            <a:xfrm>
              <a:off x="6102985" y="1115060"/>
              <a:ext cx="3044952" cy="0"/>
            </a:xfrm>
            <a:prstGeom prst="straightConnector1">
              <a:avLst/>
            </a:prstGeom>
            <a:noFill/>
            <a:ln cap="flat" cmpd="sng" w="22225">
              <a:solidFill>
                <a:srgbClr val="1B5992"/>
              </a:solidFill>
              <a:prstDash val="solid"/>
              <a:miter lim="800000"/>
              <a:headEnd len="sm" w="sm" type="none"/>
              <a:tailEnd len="sm" w="sm" type="none"/>
            </a:ln>
          </p:spPr>
        </p:cxnSp>
        <p:cxnSp>
          <p:nvCxnSpPr>
            <p:cNvPr id="14" name="Google Shape;14;p1"/>
            <p:cNvCxnSpPr/>
            <p:nvPr/>
          </p:nvCxnSpPr>
          <p:spPr>
            <a:xfrm>
              <a:off x="9147048" y="1115060"/>
              <a:ext cx="3044952" cy="0"/>
            </a:xfrm>
            <a:prstGeom prst="straightConnector1">
              <a:avLst/>
            </a:prstGeom>
            <a:noFill/>
            <a:ln cap="flat" cmpd="sng" w="22225">
              <a:solidFill>
                <a:srgbClr val="56C4C2"/>
              </a:solidFill>
              <a:prstDash val="solid"/>
              <a:miter lim="800000"/>
              <a:headEnd len="sm" w="sm" type="none"/>
              <a:tailEnd len="sm" w="sm" type="none"/>
            </a:ln>
          </p:spPr>
        </p:cxnSp>
      </p:gr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1.jpg"/><Relationship Id="rId5"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11.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11.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 Id="rId4" Type="http://schemas.openxmlformats.org/officeDocument/2006/relationships/image" Target="../media/image11.png"/><Relationship Id="rId5"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jpg"/><Relationship Id="rId4" Type="http://schemas.openxmlformats.org/officeDocument/2006/relationships/image" Target="../media/image11.png"/><Relationship Id="rId5"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image" Target="../media/image11.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11.png"/><Relationship Id="rId5"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jpg"/><Relationship Id="rId4" Type="http://schemas.openxmlformats.org/officeDocument/2006/relationships/image" Target="../media/image11.png"/><Relationship Id="rId5"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11.png"/><Relationship Id="rId5"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nvSpPr>
        <p:spPr>
          <a:xfrm>
            <a:off x="1962325" y="901750"/>
            <a:ext cx="7452300" cy="328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6000">
                <a:solidFill>
                  <a:schemeClr val="lt1"/>
                </a:solidFill>
                <a:latin typeface="Lato"/>
                <a:ea typeface="Lato"/>
                <a:cs typeface="Lato"/>
                <a:sym typeface="Lato"/>
              </a:rPr>
              <a:t>Newarkers’</a:t>
            </a:r>
            <a:endParaRPr b="1" sz="6000">
              <a:solidFill>
                <a:schemeClr val="lt1"/>
              </a:solidFill>
              <a:latin typeface="Lato"/>
              <a:ea typeface="Lato"/>
              <a:cs typeface="Lato"/>
              <a:sym typeface="Lato"/>
            </a:endParaRPr>
          </a:p>
          <a:p>
            <a:pPr indent="0" lvl="0" marL="0" rtl="0" algn="ctr">
              <a:spcBef>
                <a:spcPts val="0"/>
              </a:spcBef>
              <a:spcAft>
                <a:spcPts val="0"/>
              </a:spcAft>
              <a:buNone/>
            </a:pPr>
            <a:r>
              <a:rPr b="1" lang="en-US" sz="6000">
                <a:solidFill>
                  <a:schemeClr val="lt1"/>
                </a:solidFill>
                <a:latin typeface="Lato"/>
                <a:ea typeface="Lato"/>
                <a:cs typeface="Lato"/>
                <a:sym typeface="Lato"/>
              </a:rPr>
              <a:t>Views on Public Charter Schools</a:t>
            </a:r>
            <a:endParaRPr b="1" sz="6000">
              <a:solidFill>
                <a:schemeClr val="lt1"/>
              </a:solidFill>
              <a:latin typeface="Lato"/>
              <a:ea typeface="Lato"/>
              <a:cs typeface="Lato"/>
              <a:sym typeface="Lato"/>
            </a:endParaRPr>
          </a:p>
          <a:p>
            <a:pPr indent="0" lvl="0" marL="0" rtl="0" algn="ctr">
              <a:spcBef>
                <a:spcPts val="0"/>
              </a:spcBef>
              <a:spcAft>
                <a:spcPts val="0"/>
              </a:spcAft>
              <a:buNone/>
            </a:pPr>
            <a:r>
              <a:rPr b="1" i="1" lang="en-US" sz="3200">
                <a:solidFill>
                  <a:schemeClr val="lt1"/>
                </a:solidFill>
                <a:latin typeface="Lato"/>
                <a:ea typeface="Lato"/>
                <a:cs typeface="Lato"/>
                <a:sym typeface="Lato"/>
              </a:rPr>
              <a:t>And Other Key Education Issues</a:t>
            </a:r>
            <a:endParaRPr b="1" i="1" sz="3200">
              <a:solidFill>
                <a:schemeClr val="lt1"/>
              </a:solidFill>
              <a:latin typeface="Lato"/>
              <a:ea typeface="Lato"/>
              <a:cs typeface="Lato"/>
              <a:sym typeface="Lato"/>
            </a:endParaRPr>
          </a:p>
          <a:p>
            <a:pPr indent="0" lvl="0" marL="0" rtl="0" algn="ctr">
              <a:spcBef>
                <a:spcPts val="0"/>
              </a:spcBef>
              <a:spcAft>
                <a:spcPts val="0"/>
              </a:spcAft>
              <a:buNone/>
            </a:pPr>
            <a:r>
              <a:rPr b="1" i="1" lang="en-US" sz="2400">
                <a:solidFill>
                  <a:schemeClr val="lt1"/>
                </a:solidFill>
                <a:latin typeface="Lato"/>
                <a:ea typeface="Lato"/>
                <a:cs typeface="Lato"/>
                <a:sym typeface="Lato"/>
              </a:rPr>
              <a:t>December 2021</a:t>
            </a:r>
            <a:r>
              <a:rPr b="1" i="1" lang="en-US" sz="2400">
                <a:latin typeface="Lato"/>
                <a:ea typeface="Lato"/>
                <a:cs typeface="Lato"/>
                <a:sym typeface="Lato"/>
              </a:rPr>
              <a:t> </a:t>
            </a:r>
            <a:endParaRPr b="1" i="1" sz="2400">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nvSpPr>
        <p:spPr>
          <a:xfrm>
            <a:off x="803275" y="491355"/>
            <a:ext cx="7572375" cy="36933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000">
                <a:solidFill>
                  <a:srgbClr val="1B5992"/>
                </a:solidFill>
                <a:latin typeface="Lato"/>
                <a:ea typeface="Lato"/>
                <a:cs typeface="Lato"/>
                <a:sym typeface="Lato"/>
              </a:rPr>
              <a:t>Background and Methodology</a:t>
            </a:r>
            <a:endParaRPr sz="3000">
              <a:latin typeface="Lato"/>
              <a:ea typeface="Lato"/>
              <a:cs typeface="Lato"/>
              <a:sym typeface="Lato"/>
            </a:endParaRPr>
          </a:p>
        </p:txBody>
      </p:sp>
      <p:sp>
        <p:nvSpPr>
          <p:cNvPr id="69" name="Google Shape;69;p14"/>
          <p:cNvSpPr/>
          <p:nvPr/>
        </p:nvSpPr>
        <p:spPr>
          <a:xfrm>
            <a:off x="7008175" y="1412018"/>
            <a:ext cx="4897800" cy="4905900"/>
          </a:xfrm>
          <a:prstGeom prst="rect">
            <a:avLst/>
          </a:prstGeom>
          <a:solidFill>
            <a:schemeClr val="lt1">
              <a:alpha val="5098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70" name="Google Shape;70;p14"/>
          <p:cNvPicPr preferRelativeResize="0"/>
          <p:nvPr/>
        </p:nvPicPr>
        <p:blipFill rotWithShape="1">
          <a:blip r:embed="rId3">
            <a:alphaModFix/>
          </a:blip>
          <a:srcRect b="0" l="0" r="0" t="0"/>
          <a:stretch/>
        </p:blipFill>
        <p:spPr>
          <a:xfrm>
            <a:off x="7008175" y="1412017"/>
            <a:ext cx="4897872" cy="4905787"/>
          </a:xfrm>
          <a:prstGeom prst="rect">
            <a:avLst/>
          </a:prstGeom>
          <a:noFill/>
          <a:ln>
            <a:noFill/>
          </a:ln>
        </p:spPr>
      </p:pic>
      <p:sp>
        <p:nvSpPr>
          <p:cNvPr id="71" name="Google Shape;71;p14"/>
          <p:cNvSpPr/>
          <p:nvPr/>
        </p:nvSpPr>
        <p:spPr>
          <a:xfrm>
            <a:off x="8553238" y="1412117"/>
            <a:ext cx="1998300" cy="4905600"/>
          </a:xfrm>
          <a:prstGeom prst="rect">
            <a:avLst/>
          </a:prstGeom>
          <a:solidFill>
            <a:srgbClr val="744CC1">
              <a:alpha val="8784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 name="Google Shape;72;p14"/>
          <p:cNvSpPr/>
          <p:nvPr/>
        </p:nvSpPr>
        <p:spPr>
          <a:xfrm>
            <a:off x="9057864" y="3724518"/>
            <a:ext cx="832857" cy="556773"/>
          </a:xfrm>
          <a:custGeom>
            <a:rect b="b" l="l" r="r" t="t"/>
            <a:pathLst>
              <a:path extrusionOk="0" h="602" w="904">
                <a:moveTo>
                  <a:pt x="889" y="572"/>
                </a:moveTo>
                <a:lnTo>
                  <a:pt x="843" y="572"/>
                </a:lnTo>
                <a:lnTo>
                  <a:pt x="843" y="16"/>
                </a:lnTo>
                <a:lnTo>
                  <a:pt x="843" y="12"/>
                </a:lnTo>
                <a:lnTo>
                  <a:pt x="842" y="9"/>
                </a:lnTo>
                <a:lnTo>
                  <a:pt x="841" y="7"/>
                </a:lnTo>
                <a:lnTo>
                  <a:pt x="838" y="5"/>
                </a:lnTo>
                <a:lnTo>
                  <a:pt x="836" y="3"/>
                </a:lnTo>
                <a:lnTo>
                  <a:pt x="834" y="2"/>
                </a:lnTo>
                <a:lnTo>
                  <a:pt x="831" y="1"/>
                </a:lnTo>
                <a:lnTo>
                  <a:pt x="828" y="1"/>
                </a:lnTo>
                <a:lnTo>
                  <a:pt x="708" y="0"/>
                </a:lnTo>
                <a:lnTo>
                  <a:pt x="704" y="1"/>
                </a:lnTo>
                <a:lnTo>
                  <a:pt x="702" y="2"/>
                </a:lnTo>
                <a:lnTo>
                  <a:pt x="699" y="3"/>
                </a:lnTo>
                <a:lnTo>
                  <a:pt x="697" y="5"/>
                </a:lnTo>
                <a:lnTo>
                  <a:pt x="695" y="7"/>
                </a:lnTo>
                <a:lnTo>
                  <a:pt x="694" y="9"/>
                </a:lnTo>
                <a:lnTo>
                  <a:pt x="693" y="12"/>
                </a:lnTo>
                <a:lnTo>
                  <a:pt x="693" y="16"/>
                </a:lnTo>
                <a:lnTo>
                  <a:pt x="693" y="572"/>
                </a:lnTo>
                <a:lnTo>
                  <a:pt x="632" y="572"/>
                </a:lnTo>
                <a:lnTo>
                  <a:pt x="632" y="286"/>
                </a:lnTo>
                <a:lnTo>
                  <a:pt x="632" y="283"/>
                </a:lnTo>
                <a:lnTo>
                  <a:pt x="631" y="281"/>
                </a:lnTo>
                <a:lnTo>
                  <a:pt x="630" y="277"/>
                </a:lnTo>
                <a:lnTo>
                  <a:pt x="628" y="275"/>
                </a:lnTo>
                <a:lnTo>
                  <a:pt x="626" y="274"/>
                </a:lnTo>
                <a:lnTo>
                  <a:pt x="623" y="272"/>
                </a:lnTo>
                <a:lnTo>
                  <a:pt x="621" y="271"/>
                </a:lnTo>
                <a:lnTo>
                  <a:pt x="617" y="271"/>
                </a:lnTo>
                <a:lnTo>
                  <a:pt x="497" y="271"/>
                </a:lnTo>
                <a:lnTo>
                  <a:pt x="494" y="271"/>
                </a:lnTo>
                <a:lnTo>
                  <a:pt x="491" y="272"/>
                </a:lnTo>
                <a:lnTo>
                  <a:pt x="489" y="274"/>
                </a:lnTo>
                <a:lnTo>
                  <a:pt x="487" y="275"/>
                </a:lnTo>
                <a:lnTo>
                  <a:pt x="484" y="277"/>
                </a:lnTo>
                <a:lnTo>
                  <a:pt x="483" y="281"/>
                </a:lnTo>
                <a:lnTo>
                  <a:pt x="482" y="283"/>
                </a:lnTo>
                <a:lnTo>
                  <a:pt x="482" y="286"/>
                </a:lnTo>
                <a:lnTo>
                  <a:pt x="482" y="572"/>
                </a:lnTo>
                <a:lnTo>
                  <a:pt x="421" y="572"/>
                </a:lnTo>
                <a:lnTo>
                  <a:pt x="421" y="196"/>
                </a:lnTo>
                <a:lnTo>
                  <a:pt x="421" y="193"/>
                </a:lnTo>
                <a:lnTo>
                  <a:pt x="420" y="190"/>
                </a:lnTo>
                <a:lnTo>
                  <a:pt x="419" y="187"/>
                </a:lnTo>
                <a:lnTo>
                  <a:pt x="417" y="185"/>
                </a:lnTo>
                <a:lnTo>
                  <a:pt x="415" y="183"/>
                </a:lnTo>
                <a:lnTo>
                  <a:pt x="413" y="182"/>
                </a:lnTo>
                <a:lnTo>
                  <a:pt x="409" y="181"/>
                </a:lnTo>
                <a:lnTo>
                  <a:pt x="406" y="181"/>
                </a:lnTo>
                <a:lnTo>
                  <a:pt x="286" y="181"/>
                </a:lnTo>
                <a:lnTo>
                  <a:pt x="283" y="181"/>
                </a:lnTo>
                <a:lnTo>
                  <a:pt x="281" y="182"/>
                </a:lnTo>
                <a:lnTo>
                  <a:pt x="277" y="183"/>
                </a:lnTo>
                <a:lnTo>
                  <a:pt x="275" y="185"/>
                </a:lnTo>
                <a:lnTo>
                  <a:pt x="273" y="187"/>
                </a:lnTo>
                <a:lnTo>
                  <a:pt x="272" y="190"/>
                </a:lnTo>
                <a:lnTo>
                  <a:pt x="271" y="193"/>
                </a:lnTo>
                <a:lnTo>
                  <a:pt x="271" y="196"/>
                </a:lnTo>
                <a:lnTo>
                  <a:pt x="271" y="572"/>
                </a:lnTo>
                <a:lnTo>
                  <a:pt x="211" y="572"/>
                </a:lnTo>
                <a:lnTo>
                  <a:pt x="211" y="406"/>
                </a:lnTo>
                <a:lnTo>
                  <a:pt x="211" y="404"/>
                </a:lnTo>
                <a:lnTo>
                  <a:pt x="210" y="401"/>
                </a:lnTo>
                <a:lnTo>
                  <a:pt x="209" y="399"/>
                </a:lnTo>
                <a:lnTo>
                  <a:pt x="207" y="396"/>
                </a:lnTo>
                <a:lnTo>
                  <a:pt x="205" y="394"/>
                </a:lnTo>
                <a:lnTo>
                  <a:pt x="201" y="393"/>
                </a:lnTo>
                <a:lnTo>
                  <a:pt x="199" y="392"/>
                </a:lnTo>
                <a:lnTo>
                  <a:pt x="196" y="391"/>
                </a:lnTo>
                <a:lnTo>
                  <a:pt x="76" y="391"/>
                </a:lnTo>
                <a:lnTo>
                  <a:pt x="73" y="392"/>
                </a:lnTo>
                <a:lnTo>
                  <a:pt x="69" y="392"/>
                </a:lnTo>
                <a:lnTo>
                  <a:pt x="67" y="394"/>
                </a:lnTo>
                <a:lnTo>
                  <a:pt x="65" y="396"/>
                </a:lnTo>
                <a:lnTo>
                  <a:pt x="63" y="399"/>
                </a:lnTo>
                <a:lnTo>
                  <a:pt x="62" y="401"/>
                </a:lnTo>
                <a:lnTo>
                  <a:pt x="61" y="404"/>
                </a:lnTo>
                <a:lnTo>
                  <a:pt x="61" y="406"/>
                </a:lnTo>
                <a:lnTo>
                  <a:pt x="61" y="572"/>
                </a:lnTo>
                <a:lnTo>
                  <a:pt x="15" y="572"/>
                </a:lnTo>
                <a:lnTo>
                  <a:pt x="13" y="572"/>
                </a:lnTo>
                <a:lnTo>
                  <a:pt x="9" y="573"/>
                </a:lnTo>
                <a:lnTo>
                  <a:pt x="7" y="575"/>
                </a:lnTo>
                <a:lnTo>
                  <a:pt x="5" y="577"/>
                </a:lnTo>
                <a:lnTo>
                  <a:pt x="3" y="579"/>
                </a:lnTo>
                <a:lnTo>
                  <a:pt x="2" y="581"/>
                </a:lnTo>
                <a:lnTo>
                  <a:pt x="1" y="584"/>
                </a:lnTo>
                <a:lnTo>
                  <a:pt x="0" y="587"/>
                </a:lnTo>
                <a:lnTo>
                  <a:pt x="1" y="591"/>
                </a:lnTo>
                <a:lnTo>
                  <a:pt x="2" y="593"/>
                </a:lnTo>
                <a:lnTo>
                  <a:pt x="3" y="596"/>
                </a:lnTo>
                <a:lnTo>
                  <a:pt x="5" y="598"/>
                </a:lnTo>
                <a:lnTo>
                  <a:pt x="7" y="600"/>
                </a:lnTo>
                <a:lnTo>
                  <a:pt x="9" y="601"/>
                </a:lnTo>
                <a:lnTo>
                  <a:pt x="13" y="602"/>
                </a:lnTo>
                <a:lnTo>
                  <a:pt x="15" y="602"/>
                </a:lnTo>
                <a:lnTo>
                  <a:pt x="76" y="602"/>
                </a:lnTo>
                <a:lnTo>
                  <a:pt x="196" y="602"/>
                </a:lnTo>
                <a:lnTo>
                  <a:pt x="286" y="602"/>
                </a:lnTo>
                <a:lnTo>
                  <a:pt x="406" y="602"/>
                </a:lnTo>
                <a:lnTo>
                  <a:pt x="497" y="602"/>
                </a:lnTo>
                <a:lnTo>
                  <a:pt x="617" y="602"/>
                </a:lnTo>
                <a:lnTo>
                  <a:pt x="708" y="602"/>
                </a:lnTo>
                <a:lnTo>
                  <a:pt x="828" y="602"/>
                </a:lnTo>
                <a:lnTo>
                  <a:pt x="889" y="602"/>
                </a:lnTo>
                <a:lnTo>
                  <a:pt x="891" y="602"/>
                </a:lnTo>
                <a:lnTo>
                  <a:pt x="894" y="601"/>
                </a:lnTo>
                <a:lnTo>
                  <a:pt x="896" y="600"/>
                </a:lnTo>
                <a:lnTo>
                  <a:pt x="898" y="598"/>
                </a:lnTo>
                <a:lnTo>
                  <a:pt x="901" y="596"/>
                </a:lnTo>
                <a:lnTo>
                  <a:pt x="902" y="593"/>
                </a:lnTo>
                <a:lnTo>
                  <a:pt x="903" y="591"/>
                </a:lnTo>
                <a:lnTo>
                  <a:pt x="904" y="587"/>
                </a:lnTo>
                <a:lnTo>
                  <a:pt x="903" y="584"/>
                </a:lnTo>
                <a:lnTo>
                  <a:pt x="902" y="581"/>
                </a:lnTo>
                <a:lnTo>
                  <a:pt x="901" y="579"/>
                </a:lnTo>
                <a:lnTo>
                  <a:pt x="898" y="577"/>
                </a:lnTo>
                <a:lnTo>
                  <a:pt x="896" y="575"/>
                </a:lnTo>
                <a:lnTo>
                  <a:pt x="894" y="573"/>
                </a:lnTo>
                <a:lnTo>
                  <a:pt x="891" y="572"/>
                </a:lnTo>
                <a:lnTo>
                  <a:pt x="889" y="57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 name="Google Shape;73;p14"/>
          <p:cNvSpPr txBox="1"/>
          <p:nvPr/>
        </p:nvSpPr>
        <p:spPr>
          <a:xfrm>
            <a:off x="193450" y="1609398"/>
            <a:ext cx="6432300" cy="10656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0"/>
              </a:spcBef>
              <a:spcAft>
                <a:spcPts val="0"/>
              </a:spcAft>
              <a:buClr>
                <a:srgbClr val="000000"/>
              </a:buClr>
              <a:buSzPts val="1700"/>
              <a:buFont typeface="Lato"/>
              <a:buNone/>
            </a:pPr>
            <a:r>
              <a:rPr b="1" i="1" lang="en-US" sz="1700">
                <a:latin typeface="Lato"/>
                <a:ea typeface="Lato"/>
                <a:cs typeface="Lato"/>
                <a:sym typeface="Lato"/>
              </a:rPr>
              <a:t>The New Jersey Children’s Foundation’s mission is to promote a fact-based discussion about public education in Newark. In service of this goal, NJCF commissioned a survey to understand Newarkers’ opinions on a host of relevant issues facing our public schools. </a:t>
            </a:r>
            <a:endParaRPr b="1" sz="1700">
              <a:latin typeface="Lato"/>
              <a:ea typeface="Lato"/>
              <a:cs typeface="Lato"/>
              <a:sym typeface="Lato"/>
            </a:endParaRPr>
          </a:p>
        </p:txBody>
      </p:sp>
      <p:sp>
        <p:nvSpPr>
          <p:cNvPr id="74" name="Google Shape;74;p14"/>
          <p:cNvSpPr txBox="1"/>
          <p:nvPr/>
        </p:nvSpPr>
        <p:spPr>
          <a:xfrm>
            <a:off x="240425" y="3789311"/>
            <a:ext cx="6553500" cy="1065600"/>
          </a:xfrm>
          <a:prstGeom prst="rect">
            <a:avLst/>
          </a:prstGeom>
          <a:noFill/>
          <a:ln>
            <a:noFill/>
          </a:ln>
        </p:spPr>
        <p:txBody>
          <a:bodyPr anchorCtr="0" anchor="t" bIns="0" lIns="0" spcFirstLastPara="1" rIns="0" wrap="square" tIns="0">
            <a:noAutofit/>
          </a:bodyPr>
          <a:lstStyle/>
          <a:p>
            <a:pPr indent="-228600" lvl="0" marL="457200" rtl="0" algn="l">
              <a:spcBef>
                <a:spcPts val="0"/>
              </a:spcBef>
              <a:spcAft>
                <a:spcPts val="0"/>
              </a:spcAft>
              <a:buClr>
                <a:schemeClr val="dk1"/>
              </a:buClr>
              <a:buSzPts val="1700"/>
              <a:buFont typeface="Proxima Nova"/>
              <a:buNone/>
            </a:pPr>
            <a:r>
              <a:rPr b="1" i="1" lang="en-US" sz="1700">
                <a:latin typeface="Lato"/>
                <a:ea typeface="Lato"/>
                <a:cs typeface="Lato"/>
                <a:sym typeface="Lato"/>
              </a:rPr>
              <a:t>Change Research polled 431 registered voters in Newark, New Jersey from December 17-20, 2021. The margin of error as traditionally calculated is 4.71%. Post-stratification weighting was performed on gender, race/ethnicity, education, and zip code. Weighting parameters were based on census data and data from New Jersey’s voter file.</a:t>
            </a:r>
            <a:endParaRPr b="1" sz="1700">
              <a:latin typeface="Lato"/>
              <a:ea typeface="Lato"/>
              <a:cs typeface="Lato"/>
              <a:sym typeface="Lato"/>
            </a:endParaRPr>
          </a:p>
          <a:p>
            <a:pPr indent="-228600" lvl="0" marL="457200" rtl="0" algn="l">
              <a:lnSpc>
                <a:spcPct val="100000"/>
              </a:lnSpc>
              <a:spcBef>
                <a:spcPts val="0"/>
              </a:spcBef>
              <a:spcAft>
                <a:spcPts val="0"/>
              </a:spcAft>
              <a:buClr>
                <a:schemeClr val="dk1"/>
              </a:buClr>
              <a:buSzPts val="1700"/>
              <a:buFont typeface="Proxima Nova"/>
              <a:buNone/>
            </a:pPr>
            <a:r>
              <a:t/>
            </a:r>
            <a:endParaRPr b="1" i="1" sz="1700">
              <a:latin typeface="Proxima Nova"/>
              <a:ea typeface="Proxima Nova"/>
              <a:cs typeface="Proxima Nova"/>
              <a:sym typeface="Proxima Nova"/>
            </a:endParaRPr>
          </a:p>
        </p:txBody>
      </p:sp>
      <p:grpSp>
        <p:nvGrpSpPr>
          <p:cNvPr id="75" name="Google Shape;75;p14"/>
          <p:cNvGrpSpPr/>
          <p:nvPr/>
        </p:nvGrpSpPr>
        <p:grpSpPr>
          <a:xfrm>
            <a:off x="294965" y="3919683"/>
            <a:ext cx="0" cy="1134440"/>
            <a:chOff x="2712206" y="1802929"/>
            <a:chExt cx="0" cy="1134440"/>
          </a:xfrm>
        </p:grpSpPr>
        <p:cxnSp>
          <p:nvCxnSpPr>
            <p:cNvPr id="76" name="Google Shape;76;p14"/>
            <p:cNvCxnSpPr/>
            <p:nvPr/>
          </p:nvCxnSpPr>
          <p:spPr>
            <a:xfrm>
              <a:off x="2712206" y="2647569"/>
              <a:ext cx="0" cy="289800"/>
            </a:xfrm>
            <a:prstGeom prst="straightConnector1">
              <a:avLst/>
            </a:prstGeom>
            <a:noFill/>
            <a:ln cap="flat" cmpd="sng" w="22225">
              <a:solidFill>
                <a:schemeClr val="accent1"/>
              </a:solidFill>
              <a:prstDash val="solid"/>
              <a:miter lim="800000"/>
              <a:headEnd len="sm" w="sm" type="none"/>
              <a:tailEnd len="sm" w="sm" type="none"/>
            </a:ln>
          </p:spPr>
        </p:cxnSp>
        <p:cxnSp>
          <p:nvCxnSpPr>
            <p:cNvPr id="77" name="Google Shape;77;p14"/>
            <p:cNvCxnSpPr/>
            <p:nvPr/>
          </p:nvCxnSpPr>
          <p:spPr>
            <a:xfrm>
              <a:off x="2712206" y="2382321"/>
              <a:ext cx="0" cy="289800"/>
            </a:xfrm>
            <a:prstGeom prst="straightConnector1">
              <a:avLst/>
            </a:prstGeom>
            <a:noFill/>
            <a:ln cap="flat" cmpd="sng" w="22225">
              <a:solidFill>
                <a:srgbClr val="1B5992"/>
              </a:solidFill>
              <a:prstDash val="solid"/>
              <a:miter lim="800000"/>
              <a:headEnd len="sm" w="sm" type="none"/>
              <a:tailEnd len="sm" w="sm" type="none"/>
            </a:ln>
          </p:spPr>
        </p:cxnSp>
        <p:cxnSp>
          <p:nvCxnSpPr>
            <p:cNvPr id="78" name="Google Shape;78;p14"/>
            <p:cNvCxnSpPr/>
            <p:nvPr/>
          </p:nvCxnSpPr>
          <p:spPr>
            <a:xfrm>
              <a:off x="2712206" y="2092625"/>
              <a:ext cx="0" cy="289800"/>
            </a:xfrm>
            <a:prstGeom prst="straightConnector1">
              <a:avLst/>
            </a:prstGeom>
            <a:noFill/>
            <a:ln cap="flat" cmpd="sng" w="22225">
              <a:solidFill>
                <a:srgbClr val="FBB138"/>
              </a:solidFill>
              <a:prstDash val="solid"/>
              <a:miter lim="800000"/>
              <a:headEnd len="sm" w="sm" type="none"/>
              <a:tailEnd len="sm" w="sm" type="none"/>
            </a:ln>
          </p:spPr>
        </p:cxnSp>
        <p:cxnSp>
          <p:nvCxnSpPr>
            <p:cNvPr id="79" name="Google Shape;79;p14"/>
            <p:cNvCxnSpPr/>
            <p:nvPr/>
          </p:nvCxnSpPr>
          <p:spPr>
            <a:xfrm>
              <a:off x="2712206" y="1802929"/>
              <a:ext cx="0" cy="289800"/>
            </a:xfrm>
            <a:prstGeom prst="straightConnector1">
              <a:avLst/>
            </a:prstGeom>
            <a:noFill/>
            <a:ln cap="flat" cmpd="sng" w="22225">
              <a:solidFill>
                <a:srgbClr val="EB4744"/>
              </a:solidFill>
              <a:prstDash val="solid"/>
              <a:miter lim="800000"/>
              <a:headEnd len="sm" w="sm" type="none"/>
              <a:tailEnd len="sm" w="sm" type="none"/>
            </a:ln>
          </p:spPr>
        </p:cxnSp>
      </p:grpSp>
      <p:grpSp>
        <p:nvGrpSpPr>
          <p:cNvPr id="80" name="Google Shape;80;p14"/>
          <p:cNvGrpSpPr/>
          <p:nvPr/>
        </p:nvGrpSpPr>
        <p:grpSpPr>
          <a:xfrm>
            <a:off x="240415" y="1651183"/>
            <a:ext cx="0" cy="1134440"/>
            <a:chOff x="2712206" y="1802929"/>
            <a:chExt cx="0" cy="1134440"/>
          </a:xfrm>
        </p:grpSpPr>
        <p:cxnSp>
          <p:nvCxnSpPr>
            <p:cNvPr id="81" name="Google Shape;81;p14"/>
            <p:cNvCxnSpPr/>
            <p:nvPr/>
          </p:nvCxnSpPr>
          <p:spPr>
            <a:xfrm>
              <a:off x="2712206" y="2647569"/>
              <a:ext cx="0" cy="289800"/>
            </a:xfrm>
            <a:prstGeom prst="straightConnector1">
              <a:avLst/>
            </a:prstGeom>
            <a:noFill/>
            <a:ln cap="flat" cmpd="sng" w="22225">
              <a:solidFill>
                <a:schemeClr val="accent1"/>
              </a:solidFill>
              <a:prstDash val="solid"/>
              <a:miter lim="800000"/>
              <a:headEnd len="sm" w="sm" type="none"/>
              <a:tailEnd len="sm" w="sm" type="none"/>
            </a:ln>
          </p:spPr>
        </p:cxnSp>
        <p:cxnSp>
          <p:nvCxnSpPr>
            <p:cNvPr id="82" name="Google Shape;82;p14"/>
            <p:cNvCxnSpPr/>
            <p:nvPr/>
          </p:nvCxnSpPr>
          <p:spPr>
            <a:xfrm>
              <a:off x="2712206" y="2382321"/>
              <a:ext cx="0" cy="289800"/>
            </a:xfrm>
            <a:prstGeom prst="straightConnector1">
              <a:avLst/>
            </a:prstGeom>
            <a:noFill/>
            <a:ln cap="flat" cmpd="sng" w="22225">
              <a:solidFill>
                <a:srgbClr val="1B5992"/>
              </a:solidFill>
              <a:prstDash val="solid"/>
              <a:miter lim="800000"/>
              <a:headEnd len="sm" w="sm" type="none"/>
              <a:tailEnd len="sm" w="sm" type="none"/>
            </a:ln>
          </p:spPr>
        </p:cxnSp>
        <p:cxnSp>
          <p:nvCxnSpPr>
            <p:cNvPr id="83" name="Google Shape;83;p14"/>
            <p:cNvCxnSpPr/>
            <p:nvPr/>
          </p:nvCxnSpPr>
          <p:spPr>
            <a:xfrm>
              <a:off x="2712206" y="2092625"/>
              <a:ext cx="0" cy="289800"/>
            </a:xfrm>
            <a:prstGeom prst="straightConnector1">
              <a:avLst/>
            </a:prstGeom>
            <a:noFill/>
            <a:ln cap="flat" cmpd="sng" w="22225">
              <a:solidFill>
                <a:srgbClr val="FBB138"/>
              </a:solidFill>
              <a:prstDash val="solid"/>
              <a:miter lim="800000"/>
              <a:headEnd len="sm" w="sm" type="none"/>
              <a:tailEnd len="sm" w="sm" type="none"/>
            </a:ln>
          </p:spPr>
        </p:cxnSp>
        <p:cxnSp>
          <p:nvCxnSpPr>
            <p:cNvPr id="84" name="Google Shape;84;p14"/>
            <p:cNvCxnSpPr/>
            <p:nvPr/>
          </p:nvCxnSpPr>
          <p:spPr>
            <a:xfrm>
              <a:off x="2712206" y="1802929"/>
              <a:ext cx="0" cy="289800"/>
            </a:xfrm>
            <a:prstGeom prst="straightConnector1">
              <a:avLst/>
            </a:prstGeom>
            <a:noFill/>
            <a:ln cap="flat" cmpd="sng" w="22225">
              <a:solidFill>
                <a:srgbClr val="EB4744"/>
              </a:solidFill>
              <a:prstDash val="solid"/>
              <a:miter lim="800000"/>
              <a:headEnd len="sm" w="sm" type="none"/>
              <a:tailEnd len="sm" w="sm" type="none"/>
            </a:ln>
          </p:spPr>
        </p:cxnSp>
      </p:grpSp>
      <p:pic>
        <p:nvPicPr>
          <p:cNvPr id="85" name="Google Shape;85;p14"/>
          <p:cNvPicPr preferRelativeResize="0"/>
          <p:nvPr/>
        </p:nvPicPr>
        <p:blipFill>
          <a:blip r:embed="rId4">
            <a:alphaModFix/>
          </a:blip>
          <a:stretch>
            <a:fillRect/>
          </a:stretch>
        </p:blipFill>
        <p:spPr>
          <a:xfrm>
            <a:off x="152400" y="5640000"/>
            <a:ext cx="1065600" cy="1065600"/>
          </a:xfrm>
          <a:prstGeom prst="rect">
            <a:avLst/>
          </a:prstGeom>
          <a:noFill/>
          <a:ln>
            <a:noFill/>
          </a:ln>
        </p:spPr>
      </p:pic>
      <p:pic>
        <p:nvPicPr>
          <p:cNvPr id="86" name="Google Shape;86;p14"/>
          <p:cNvPicPr preferRelativeResize="0"/>
          <p:nvPr/>
        </p:nvPicPr>
        <p:blipFill>
          <a:blip r:embed="rId5">
            <a:alphaModFix/>
          </a:blip>
          <a:stretch>
            <a:fillRect/>
          </a:stretch>
        </p:blipFill>
        <p:spPr>
          <a:xfrm>
            <a:off x="1217991" y="5631075"/>
            <a:ext cx="1384696" cy="998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5"/>
          <p:cNvSpPr txBox="1"/>
          <p:nvPr/>
        </p:nvSpPr>
        <p:spPr>
          <a:xfrm>
            <a:off x="0" y="2895980"/>
            <a:ext cx="12192000" cy="707400"/>
          </a:xfrm>
          <a:prstGeom prst="rect">
            <a:avLst/>
          </a:prstGeom>
          <a:noFill/>
          <a:ln>
            <a:noFill/>
          </a:ln>
        </p:spPr>
        <p:txBody>
          <a:bodyPr anchorCtr="0" anchor="t" bIns="45700" lIns="91425" spcFirstLastPara="1" rIns="91425" wrap="square" tIns="45700">
            <a:noAutofit/>
          </a:bodyPr>
          <a:lstStyle/>
          <a:p>
            <a:pPr indent="0" lvl="0" marL="0" marR="0" rtl="0" algn="ctr">
              <a:lnSpc>
                <a:spcPct val="110000"/>
              </a:lnSpc>
              <a:spcBef>
                <a:spcPts val="0"/>
              </a:spcBef>
              <a:spcAft>
                <a:spcPts val="0"/>
              </a:spcAft>
              <a:buClr>
                <a:schemeClr val="lt1"/>
              </a:buClr>
              <a:buSzPts val="4000"/>
              <a:buFont typeface="Montserrat SemiBold"/>
              <a:buNone/>
            </a:pPr>
            <a:r>
              <a:rPr b="1" lang="en-US" sz="4000">
                <a:solidFill>
                  <a:schemeClr val="lt1"/>
                </a:solidFill>
                <a:latin typeface="Lato"/>
                <a:ea typeface="Lato"/>
                <a:cs typeface="Lato"/>
                <a:sym typeface="Lato"/>
              </a:rPr>
              <a:t>Key Findings</a:t>
            </a:r>
            <a:endParaRPr sz="2800">
              <a:solidFill>
                <a:schemeClr val="lt1"/>
              </a:solidFill>
              <a:latin typeface="Lato"/>
              <a:ea typeface="Lato"/>
              <a:cs typeface="Lato"/>
              <a:sym typeface="Lato"/>
            </a:endParaRPr>
          </a:p>
        </p:txBody>
      </p:sp>
      <p:sp>
        <p:nvSpPr>
          <p:cNvPr id="92" name="Google Shape;92;p15"/>
          <p:cNvSpPr/>
          <p:nvPr/>
        </p:nvSpPr>
        <p:spPr>
          <a:xfrm>
            <a:off x="5518525" y="3648404"/>
            <a:ext cx="927000" cy="927000"/>
          </a:xfrm>
          <a:prstGeom prst="roundRect">
            <a:avLst>
              <a:gd fmla="val 16667" name="adj"/>
            </a:avLst>
          </a:prstGeom>
          <a:solidFill>
            <a:srgbClr val="FBB13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3" name="Google Shape;93;p15"/>
          <p:cNvGrpSpPr/>
          <p:nvPr/>
        </p:nvGrpSpPr>
        <p:grpSpPr>
          <a:xfrm>
            <a:off x="5768277" y="3863421"/>
            <a:ext cx="427474" cy="413302"/>
            <a:chOff x="4892675" y="2501900"/>
            <a:chExt cx="287339" cy="277813"/>
          </a:xfrm>
        </p:grpSpPr>
        <p:sp>
          <p:nvSpPr>
            <p:cNvPr id="94" name="Google Shape;94;p15"/>
            <p:cNvSpPr/>
            <p:nvPr/>
          </p:nvSpPr>
          <p:spPr>
            <a:xfrm>
              <a:off x="4924425" y="2501900"/>
              <a:ext cx="227012" cy="157163"/>
            </a:xfrm>
            <a:custGeom>
              <a:rect b="b" l="l" r="r" t="t"/>
              <a:pathLst>
                <a:path extrusionOk="0" h="495" w="712">
                  <a:moveTo>
                    <a:pt x="15" y="495"/>
                  </a:moveTo>
                  <a:lnTo>
                    <a:pt x="19" y="494"/>
                  </a:lnTo>
                  <a:lnTo>
                    <a:pt x="23" y="493"/>
                  </a:lnTo>
                  <a:lnTo>
                    <a:pt x="679" y="60"/>
                  </a:lnTo>
                  <a:lnTo>
                    <a:pt x="668" y="164"/>
                  </a:lnTo>
                  <a:lnTo>
                    <a:pt x="668" y="167"/>
                  </a:lnTo>
                  <a:lnTo>
                    <a:pt x="668" y="170"/>
                  </a:lnTo>
                  <a:lnTo>
                    <a:pt x="669" y="173"/>
                  </a:lnTo>
                  <a:lnTo>
                    <a:pt x="671" y="175"/>
                  </a:lnTo>
                  <a:lnTo>
                    <a:pt x="672" y="177"/>
                  </a:lnTo>
                  <a:lnTo>
                    <a:pt x="675" y="179"/>
                  </a:lnTo>
                  <a:lnTo>
                    <a:pt x="677" y="180"/>
                  </a:lnTo>
                  <a:lnTo>
                    <a:pt x="681" y="180"/>
                  </a:lnTo>
                  <a:lnTo>
                    <a:pt x="682" y="180"/>
                  </a:lnTo>
                  <a:lnTo>
                    <a:pt x="682" y="180"/>
                  </a:lnTo>
                  <a:lnTo>
                    <a:pt x="688" y="179"/>
                  </a:lnTo>
                  <a:lnTo>
                    <a:pt x="692" y="177"/>
                  </a:lnTo>
                  <a:lnTo>
                    <a:pt x="696" y="173"/>
                  </a:lnTo>
                  <a:lnTo>
                    <a:pt x="697" y="168"/>
                  </a:lnTo>
                  <a:lnTo>
                    <a:pt x="712" y="31"/>
                  </a:lnTo>
                  <a:lnTo>
                    <a:pt x="712" y="31"/>
                  </a:lnTo>
                  <a:lnTo>
                    <a:pt x="712" y="30"/>
                  </a:lnTo>
                  <a:lnTo>
                    <a:pt x="712" y="28"/>
                  </a:lnTo>
                  <a:lnTo>
                    <a:pt x="712" y="27"/>
                  </a:lnTo>
                  <a:lnTo>
                    <a:pt x="712" y="25"/>
                  </a:lnTo>
                  <a:lnTo>
                    <a:pt x="711" y="24"/>
                  </a:lnTo>
                  <a:lnTo>
                    <a:pt x="711" y="23"/>
                  </a:lnTo>
                  <a:lnTo>
                    <a:pt x="710" y="22"/>
                  </a:lnTo>
                  <a:lnTo>
                    <a:pt x="710" y="22"/>
                  </a:lnTo>
                  <a:lnTo>
                    <a:pt x="710" y="22"/>
                  </a:lnTo>
                  <a:lnTo>
                    <a:pt x="709" y="21"/>
                  </a:lnTo>
                  <a:lnTo>
                    <a:pt x="707" y="20"/>
                  </a:lnTo>
                  <a:lnTo>
                    <a:pt x="706" y="18"/>
                  </a:lnTo>
                  <a:lnTo>
                    <a:pt x="705" y="17"/>
                  </a:lnTo>
                  <a:lnTo>
                    <a:pt x="704" y="17"/>
                  </a:lnTo>
                  <a:lnTo>
                    <a:pt x="702" y="16"/>
                  </a:lnTo>
                  <a:lnTo>
                    <a:pt x="701" y="16"/>
                  </a:lnTo>
                  <a:lnTo>
                    <a:pt x="700" y="15"/>
                  </a:lnTo>
                  <a:lnTo>
                    <a:pt x="699" y="15"/>
                  </a:lnTo>
                  <a:lnTo>
                    <a:pt x="699" y="15"/>
                  </a:lnTo>
                  <a:lnTo>
                    <a:pt x="564" y="0"/>
                  </a:lnTo>
                  <a:lnTo>
                    <a:pt x="561" y="0"/>
                  </a:lnTo>
                  <a:lnTo>
                    <a:pt x="557" y="0"/>
                  </a:lnTo>
                  <a:lnTo>
                    <a:pt x="555" y="1"/>
                  </a:lnTo>
                  <a:lnTo>
                    <a:pt x="553" y="3"/>
                  </a:lnTo>
                  <a:lnTo>
                    <a:pt x="551" y="6"/>
                  </a:lnTo>
                  <a:lnTo>
                    <a:pt x="549" y="8"/>
                  </a:lnTo>
                  <a:lnTo>
                    <a:pt x="548" y="11"/>
                  </a:lnTo>
                  <a:lnTo>
                    <a:pt x="547" y="13"/>
                  </a:lnTo>
                  <a:lnTo>
                    <a:pt x="547" y="16"/>
                  </a:lnTo>
                  <a:lnTo>
                    <a:pt x="548" y="20"/>
                  </a:lnTo>
                  <a:lnTo>
                    <a:pt x="549" y="22"/>
                  </a:lnTo>
                  <a:lnTo>
                    <a:pt x="550" y="25"/>
                  </a:lnTo>
                  <a:lnTo>
                    <a:pt x="552" y="27"/>
                  </a:lnTo>
                  <a:lnTo>
                    <a:pt x="554" y="28"/>
                  </a:lnTo>
                  <a:lnTo>
                    <a:pt x="557" y="29"/>
                  </a:lnTo>
                  <a:lnTo>
                    <a:pt x="561" y="30"/>
                  </a:lnTo>
                  <a:lnTo>
                    <a:pt x="654" y="41"/>
                  </a:lnTo>
                  <a:lnTo>
                    <a:pt x="6" y="467"/>
                  </a:lnTo>
                  <a:lnTo>
                    <a:pt x="4" y="469"/>
                  </a:lnTo>
                  <a:lnTo>
                    <a:pt x="2" y="471"/>
                  </a:lnTo>
                  <a:lnTo>
                    <a:pt x="1" y="473"/>
                  </a:lnTo>
                  <a:lnTo>
                    <a:pt x="0" y="477"/>
                  </a:lnTo>
                  <a:lnTo>
                    <a:pt x="0" y="480"/>
                  </a:lnTo>
                  <a:lnTo>
                    <a:pt x="0" y="482"/>
                  </a:lnTo>
                  <a:lnTo>
                    <a:pt x="1" y="485"/>
                  </a:lnTo>
                  <a:lnTo>
                    <a:pt x="2" y="488"/>
                  </a:lnTo>
                  <a:lnTo>
                    <a:pt x="5" y="490"/>
                  </a:lnTo>
                  <a:lnTo>
                    <a:pt x="8" y="493"/>
                  </a:lnTo>
                  <a:lnTo>
                    <a:pt x="11" y="494"/>
                  </a:lnTo>
                  <a:lnTo>
                    <a:pt x="15" y="49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 name="Google Shape;95;p15"/>
            <p:cNvSpPr/>
            <p:nvPr/>
          </p:nvSpPr>
          <p:spPr>
            <a:xfrm>
              <a:off x="4892675" y="2587625"/>
              <a:ext cx="287339" cy="192088"/>
            </a:xfrm>
            <a:custGeom>
              <a:rect b="b" l="l" r="r" t="t"/>
              <a:pathLst>
                <a:path extrusionOk="0" h="602" w="903">
                  <a:moveTo>
                    <a:pt x="888" y="572"/>
                  </a:moveTo>
                  <a:lnTo>
                    <a:pt x="843" y="572"/>
                  </a:lnTo>
                  <a:lnTo>
                    <a:pt x="843" y="16"/>
                  </a:lnTo>
                  <a:lnTo>
                    <a:pt x="842" y="12"/>
                  </a:lnTo>
                  <a:lnTo>
                    <a:pt x="842" y="9"/>
                  </a:lnTo>
                  <a:lnTo>
                    <a:pt x="840" y="7"/>
                  </a:lnTo>
                  <a:lnTo>
                    <a:pt x="839" y="5"/>
                  </a:lnTo>
                  <a:lnTo>
                    <a:pt x="835" y="3"/>
                  </a:lnTo>
                  <a:lnTo>
                    <a:pt x="833" y="2"/>
                  </a:lnTo>
                  <a:lnTo>
                    <a:pt x="830" y="1"/>
                  </a:lnTo>
                  <a:lnTo>
                    <a:pt x="828" y="1"/>
                  </a:lnTo>
                  <a:lnTo>
                    <a:pt x="707" y="0"/>
                  </a:lnTo>
                  <a:lnTo>
                    <a:pt x="704" y="1"/>
                  </a:lnTo>
                  <a:lnTo>
                    <a:pt x="701" y="2"/>
                  </a:lnTo>
                  <a:lnTo>
                    <a:pt x="698" y="3"/>
                  </a:lnTo>
                  <a:lnTo>
                    <a:pt x="696" y="5"/>
                  </a:lnTo>
                  <a:lnTo>
                    <a:pt x="695" y="7"/>
                  </a:lnTo>
                  <a:lnTo>
                    <a:pt x="693" y="9"/>
                  </a:lnTo>
                  <a:lnTo>
                    <a:pt x="693" y="12"/>
                  </a:lnTo>
                  <a:lnTo>
                    <a:pt x="692" y="16"/>
                  </a:lnTo>
                  <a:lnTo>
                    <a:pt x="692" y="572"/>
                  </a:lnTo>
                  <a:lnTo>
                    <a:pt x="632" y="572"/>
                  </a:lnTo>
                  <a:lnTo>
                    <a:pt x="632" y="166"/>
                  </a:lnTo>
                  <a:lnTo>
                    <a:pt x="632" y="163"/>
                  </a:lnTo>
                  <a:lnTo>
                    <a:pt x="630" y="159"/>
                  </a:lnTo>
                  <a:lnTo>
                    <a:pt x="629" y="157"/>
                  </a:lnTo>
                  <a:lnTo>
                    <a:pt x="627" y="155"/>
                  </a:lnTo>
                  <a:lnTo>
                    <a:pt x="625" y="153"/>
                  </a:lnTo>
                  <a:lnTo>
                    <a:pt x="623" y="152"/>
                  </a:lnTo>
                  <a:lnTo>
                    <a:pt x="620" y="151"/>
                  </a:lnTo>
                  <a:lnTo>
                    <a:pt x="617" y="151"/>
                  </a:lnTo>
                  <a:lnTo>
                    <a:pt x="496" y="151"/>
                  </a:lnTo>
                  <a:lnTo>
                    <a:pt x="493" y="151"/>
                  </a:lnTo>
                  <a:lnTo>
                    <a:pt x="490" y="152"/>
                  </a:lnTo>
                  <a:lnTo>
                    <a:pt x="488" y="153"/>
                  </a:lnTo>
                  <a:lnTo>
                    <a:pt x="486" y="155"/>
                  </a:lnTo>
                  <a:lnTo>
                    <a:pt x="484" y="157"/>
                  </a:lnTo>
                  <a:lnTo>
                    <a:pt x="482" y="159"/>
                  </a:lnTo>
                  <a:lnTo>
                    <a:pt x="481" y="163"/>
                  </a:lnTo>
                  <a:lnTo>
                    <a:pt x="481" y="166"/>
                  </a:lnTo>
                  <a:lnTo>
                    <a:pt x="481" y="572"/>
                  </a:lnTo>
                  <a:lnTo>
                    <a:pt x="421" y="572"/>
                  </a:lnTo>
                  <a:lnTo>
                    <a:pt x="421" y="316"/>
                  </a:lnTo>
                  <a:lnTo>
                    <a:pt x="420" y="313"/>
                  </a:lnTo>
                  <a:lnTo>
                    <a:pt x="420" y="311"/>
                  </a:lnTo>
                  <a:lnTo>
                    <a:pt x="418" y="307"/>
                  </a:lnTo>
                  <a:lnTo>
                    <a:pt x="417" y="305"/>
                  </a:lnTo>
                  <a:lnTo>
                    <a:pt x="414" y="304"/>
                  </a:lnTo>
                  <a:lnTo>
                    <a:pt x="412" y="302"/>
                  </a:lnTo>
                  <a:lnTo>
                    <a:pt x="408" y="302"/>
                  </a:lnTo>
                  <a:lnTo>
                    <a:pt x="406" y="301"/>
                  </a:lnTo>
                  <a:lnTo>
                    <a:pt x="285" y="301"/>
                  </a:lnTo>
                  <a:lnTo>
                    <a:pt x="283" y="302"/>
                  </a:lnTo>
                  <a:lnTo>
                    <a:pt x="280" y="302"/>
                  </a:lnTo>
                  <a:lnTo>
                    <a:pt x="278" y="304"/>
                  </a:lnTo>
                  <a:lnTo>
                    <a:pt x="274" y="305"/>
                  </a:lnTo>
                  <a:lnTo>
                    <a:pt x="273" y="307"/>
                  </a:lnTo>
                  <a:lnTo>
                    <a:pt x="271" y="311"/>
                  </a:lnTo>
                  <a:lnTo>
                    <a:pt x="271" y="313"/>
                  </a:lnTo>
                  <a:lnTo>
                    <a:pt x="270" y="316"/>
                  </a:lnTo>
                  <a:lnTo>
                    <a:pt x="270" y="572"/>
                  </a:lnTo>
                  <a:lnTo>
                    <a:pt x="210" y="572"/>
                  </a:lnTo>
                  <a:lnTo>
                    <a:pt x="210" y="467"/>
                  </a:lnTo>
                  <a:lnTo>
                    <a:pt x="210" y="464"/>
                  </a:lnTo>
                  <a:lnTo>
                    <a:pt x="209" y="461"/>
                  </a:lnTo>
                  <a:lnTo>
                    <a:pt x="208" y="459"/>
                  </a:lnTo>
                  <a:lnTo>
                    <a:pt x="206" y="457"/>
                  </a:lnTo>
                  <a:lnTo>
                    <a:pt x="204" y="454"/>
                  </a:lnTo>
                  <a:lnTo>
                    <a:pt x="201" y="453"/>
                  </a:lnTo>
                  <a:lnTo>
                    <a:pt x="198" y="452"/>
                  </a:lnTo>
                  <a:lnTo>
                    <a:pt x="195" y="452"/>
                  </a:lnTo>
                  <a:lnTo>
                    <a:pt x="75" y="452"/>
                  </a:lnTo>
                  <a:lnTo>
                    <a:pt x="72" y="452"/>
                  </a:lnTo>
                  <a:lnTo>
                    <a:pt x="69" y="453"/>
                  </a:lnTo>
                  <a:lnTo>
                    <a:pt x="66" y="454"/>
                  </a:lnTo>
                  <a:lnTo>
                    <a:pt x="64" y="457"/>
                  </a:lnTo>
                  <a:lnTo>
                    <a:pt x="62" y="459"/>
                  </a:lnTo>
                  <a:lnTo>
                    <a:pt x="61" y="461"/>
                  </a:lnTo>
                  <a:lnTo>
                    <a:pt x="60" y="464"/>
                  </a:lnTo>
                  <a:lnTo>
                    <a:pt x="60" y="467"/>
                  </a:lnTo>
                  <a:lnTo>
                    <a:pt x="60" y="572"/>
                  </a:lnTo>
                  <a:lnTo>
                    <a:pt x="15" y="572"/>
                  </a:lnTo>
                  <a:lnTo>
                    <a:pt x="12" y="572"/>
                  </a:lnTo>
                  <a:lnTo>
                    <a:pt x="8" y="573"/>
                  </a:lnTo>
                  <a:lnTo>
                    <a:pt x="6" y="575"/>
                  </a:lnTo>
                  <a:lnTo>
                    <a:pt x="4" y="577"/>
                  </a:lnTo>
                  <a:lnTo>
                    <a:pt x="2" y="579"/>
                  </a:lnTo>
                  <a:lnTo>
                    <a:pt x="1" y="581"/>
                  </a:lnTo>
                  <a:lnTo>
                    <a:pt x="0" y="584"/>
                  </a:lnTo>
                  <a:lnTo>
                    <a:pt x="0" y="587"/>
                  </a:lnTo>
                  <a:lnTo>
                    <a:pt x="0" y="591"/>
                  </a:lnTo>
                  <a:lnTo>
                    <a:pt x="1" y="593"/>
                  </a:lnTo>
                  <a:lnTo>
                    <a:pt x="2" y="596"/>
                  </a:lnTo>
                  <a:lnTo>
                    <a:pt x="4" y="598"/>
                  </a:lnTo>
                  <a:lnTo>
                    <a:pt x="6" y="600"/>
                  </a:lnTo>
                  <a:lnTo>
                    <a:pt x="8" y="601"/>
                  </a:lnTo>
                  <a:lnTo>
                    <a:pt x="12" y="602"/>
                  </a:lnTo>
                  <a:lnTo>
                    <a:pt x="15" y="602"/>
                  </a:lnTo>
                  <a:lnTo>
                    <a:pt x="75" y="602"/>
                  </a:lnTo>
                  <a:lnTo>
                    <a:pt x="195" y="602"/>
                  </a:lnTo>
                  <a:lnTo>
                    <a:pt x="285" y="602"/>
                  </a:lnTo>
                  <a:lnTo>
                    <a:pt x="406" y="602"/>
                  </a:lnTo>
                  <a:lnTo>
                    <a:pt x="496" y="602"/>
                  </a:lnTo>
                  <a:lnTo>
                    <a:pt x="617" y="602"/>
                  </a:lnTo>
                  <a:lnTo>
                    <a:pt x="707" y="602"/>
                  </a:lnTo>
                  <a:lnTo>
                    <a:pt x="828" y="602"/>
                  </a:lnTo>
                  <a:lnTo>
                    <a:pt x="888" y="602"/>
                  </a:lnTo>
                  <a:lnTo>
                    <a:pt x="891" y="602"/>
                  </a:lnTo>
                  <a:lnTo>
                    <a:pt x="893" y="601"/>
                  </a:lnTo>
                  <a:lnTo>
                    <a:pt x="896" y="600"/>
                  </a:lnTo>
                  <a:lnTo>
                    <a:pt x="899" y="598"/>
                  </a:lnTo>
                  <a:lnTo>
                    <a:pt x="900" y="596"/>
                  </a:lnTo>
                  <a:lnTo>
                    <a:pt x="902" y="593"/>
                  </a:lnTo>
                  <a:lnTo>
                    <a:pt x="902" y="591"/>
                  </a:lnTo>
                  <a:lnTo>
                    <a:pt x="903" y="587"/>
                  </a:lnTo>
                  <a:lnTo>
                    <a:pt x="902" y="584"/>
                  </a:lnTo>
                  <a:lnTo>
                    <a:pt x="902" y="581"/>
                  </a:lnTo>
                  <a:lnTo>
                    <a:pt x="900" y="579"/>
                  </a:lnTo>
                  <a:lnTo>
                    <a:pt x="899" y="577"/>
                  </a:lnTo>
                  <a:lnTo>
                    <a:pt x="896" y="575"/>
                  </a:lnTo>
                  <a:lnTo>
                    <a:pt x="893" y="573"/>
                  </a:lnTo>
                  <a:lnTo>
                    <a:pt x="891" y="572"/>
                  </a:lnTo>
                  <a:lnTo>
                    <a:pt x="888" y="57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6"/>
          <p:cNvSpPr txBox="1"/>
          <p:nvPr>
            <p:ph idx="1" type="body"/>
          </p:nvPr>
        </p:nvSpPr>
        <p:spPr>
          <a:xfrm>
            <a:off x="6920925" y="1356075"/>
            <a:ext cx="5181600" cy="5218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rPr lang="en-US">
                <a:solidFill>
                  <a:srgbClr val="000000"/>
                </a:solidFill>
                <a:latin typeface="Lato"/>
                <a:ea typeface="Lato"/>
                <a:cs typeface="Lato"/>
                <a:sym typeface="Lato"/>
              </a:rPr>
              <a:t>62% of Newark voters said public charter schools are an important part of the public school landscape in the city, up from 60% in 2020 and 59% in 2019.</a:t>
            </a:r>
            <a:endParaRPr sz="2700">
              <a:solidFill>
                <a:srgbClr val="000000"/>
              </a:solidFill>
              <a:latin typeface="Lato"/>
              <a:ea typeface="Lato"/>
              <a:cs typeface="Lato"/>
              <a:sym typeface="Lato"/>
            </a:endParaRPr>
          </a:p>
          <a:p>
            <a:pPr indent="0" lvl="0" marL="0" rtl="0" algn="l">
              <a:lnSpc>
                <a:spcPct val="100000"/>
              </a:lnSpc>
              <a:spcBef>
                <a:spcPts val="1000"/>
              </a:spcBef>
              <a:spcAft>
                <a:spcPts val="0"/>
              </a:spcAft>
              <a:buNone/>
            </a:pPr>
            <a:r>
              <a:t/>
            </a:r>
            <a:endParaRPr sz="2700">
              <a:solidFill>
                <a:srgbClr val="000000"/>
              </a:solidFill>
              <a:latin typeface="Lato"/>
              <a:ea typeface="Lato"/>
              <a:cs typeface="Lato"/>
              <a:sym typeface="Lato"/>
            </a:endParaRPr>
          </a:p>
          <a:p>
            <a:pPr indent="0" lvl="0" marL="0" rtl="0" algn="l">
              <a:lnSpc>
                <a:spcPct val="100000"/>
              </a:lnSpc>
              <a:spcBef>
                <a:spcPts val="1000"/>
              </a:spcBef>
              <a:spcAft>
                <a:spcPts val="0"/>
              </a:spcAft>
              <a:buNone/>
            </a:pPr>
            <a:r>
              <a:rPr lang="en-US" sz="2700">
                <a:solidFill>
                  <a:srgbClr val="000000"/>
                </a:solidFill>
                <a:latin typeface="Lato"/>
                <a:ea typeface="Lato"/>
                <a:cs typeface="Lato"/>
                <a:sym typeface="Lato"/>
              </a:rPr>
              <a:t>By a 57%-23% margin, voters believe that public charter schools help improve public education in the city.</a:t>
            </a:r>
            <a:endParaRPr sz="2700">
              <a:solidFill>
                <a:srgbClr val="000000"/>
              </a:solidFill>
              <a:latin typeface="Lato"/>
              <a:ea typeface="Lato"/>
              <a:cs typeface="Lato"/>
              <a:sym typeface="Lato"/>
            </a:endParaRPr>
          </a:p>
        </p:txBody>
      </p:sp>
      <p:sp>
        <p:nvSpPr>
          <p:cNvPr id="101" name="Google Shape;101;p16"/>
          <p:cNvSpPr txBox="1"/>
          <p:nvPr/>
        </p:nvSpPr>
        <p:spPr>
          <a:xfrm>
            <a:off x="803275" y="491350"/>
            <a:ext cx="10550400" cy="36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000">
                <a:solidFill>
                  <a:srgbClr val="1B5992"/>
                </a:solidFill>
                <a:latin typeface="Lato"/>
                <a:ea typeface="Lato"/>
                <a:cs typeface="Lato"/>
                <a:sym typeface="Lato"/>
              </a:rPr>
              <a:t>Newarkers Strongly Support Public Charter Schools</a:t>
            </a:r>
            <a:endParaRPr sz="3000">
              <a:latin typeface="Lato"/>
              <a:ea typeface="Lato"/>
              <a:cs typeface="Lato"/>
              <a:sym typeface="Lato"/>
            </a:endParaRPr>
          </a:p>
        </p:txBody>
      </p:sp>
      <p:pic>
        <p:nvPicPr>
          <p:cNvPr id="102" name="Google Shape;102;p16"/>
          <p:cNvPicPr preferRelativeResize="0"/>
          <p:nvPr/>
        </p:nvPicPr>
        <p:blipFill>
          <a:blip r:embed="rId3">
            <a:alphaModFix/>
          </a:blip>
          <a:stretch>
            <a:fillRect/>
          </a:stretch>
        </p:blipFill>
        <p:spPr>
          <a:xfrm>
            <a:off x="152400" y="5640000"/>
            <a:ext cx="1065600" cy="1065600"/>
          </a:xfrm>
          <a:prstGeom prst="rect">
            <a:avLst/>
          </a:prstGeom>
          <a:noFill/>
          <a:ln>
            <a:noFill/>
          </a:ln>
        </p:spPr>
      </p:pic>
      <p:pic>
        <p:nvPicPr>
          <p:cNvPr id="103" name="Google Shape;103;p16"/>
          <p:cNvPicPr preferRelativeResize="0"/>
          <p:nvPr/>
        </p:nvPicPr>
        <p:blipFill>
          <a:blip r:embed="rId4">
            <a:alphaModFix/>
          </a:blip>
          <a:stretch>
            <a:fillRect/>
          </a:stretch>
        </p:blipFill>
        <p:spPr>
          <a:xfrm>
            <a:off x="1217991" y="5631075"/>
            <a:ext cx="1384696" cy="998325"/>
          </a:xfrm>
          <a:prstGeom prst="rect">
            <a:avLst/>
          </a:prstGeom>
          <a:noFill/>
          <a:ln>
            <a:noFill/>
          </a:ln>
        </p:spPr>
      </p:pic>
      <p:pic>
        <p:nvPicPr>
          <p:cNvPr id="104" name="Google Shape;104;p16" title="Chart"/>
          <p:cNvPicPr preferRelativeResize="0"/>
          <p:nvPr/>
        </p:nvPicPr>
        <p:blipFill>
          <a:blip r:embed="rId5">
            <a:alphaModFix/>
          </a:blip>
          <a:stretch>
            <a:fillRect/>
          </a:stretch>
        </p:blipFill>
        <p:spPr>
          <a:xfrm>
            <a:off x="152400" y="1394050"/>
            <a:ext cx="6616125" cy="4090971"/>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idx="1" type="body"/>
          </p:nvPr>
        </p:nvSpPr>
        <p:spPr>
          <a:xfrm>
            <a:off x="6920925" y="1356075"/>
            <a:ext cx="5181600" cy="4351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a:solidFill>
                  <a:srgbClr val="000000"/>
                </a:solidFill>
                <a:latin typeface="Lato"/>
                <a:ea typeface="Lato"/>
                <a:cs typeface="Lato"/>
                <a:sym typeface="Lato"/>
              </a:rPr>
              <a:t>Support for public charter schools is especially high among:</a:t>
            </a:r>
            <a:endParaRPr>
              <a:solidFill>
                <a:srgbClr val="000000"/>
              </a:solidFill>
              <a:latin typeface="Lato"/>
              <a:ea typeface="Lato"/>
              <a:cs typeface="Lato"/>
              <a:sym typeface="Lato"/>
            </a:endParaRPr>
          </a:p>
          <a:p>
            <a:pPr indent="0" lvl="0" marL="0" rtl="0" algn="l">
              <a:lnSpc>
                <a:spcPct val="100000"/>
              </a:lnSpc>
              <a:spcBef>
                <a:spcPts val="0"/>
              </a:spcBef>
              <a:spcAft>
                <a:spcPts val="0"/>
              </a:spcAft>
              <a:buNone/>
            </a:pPr>
            <a:r>
              <a:t/>
            </a:r>
            <a:endParaRPr>
              <a:solidFill>
                <a:srgbClr val="000000"/>
              </a:solidFill>
              <a:latin typeface="Lato"/>
              <a:ea typeface="Lato"/>
              <a:cs typeface="Lato"/>
              <a:sym typeface="Lato"/>
            </a:endParaRPr>
          </a:p>
          <a:p>
            <a:pPr indent="-406400" lvl="0" marL="457200" rtl="0" algn="l">
              <a:lnSpc>
                <a:spcPct val="100000"/>
              </a:lnSpc>
              <a:spcBef>
                <a:spcPts val="0"/>
              </a:spcBef>
              <a:spcAft>
                <a:spcPts val="0"/>
              </a:spcAft>
              <a:buClr>
                <a:srgbClr val="000000"/>
              </a:buClr>
              <a:buSzPts val="2800"/>
              <a:buFont typeface="Lato"/>
              <a:buChar char="•"/>
            </a:pPr>
            <a:r>
              <a:rPr lang="en-US">
                <a:solidFill>
                  <a:srgbClr val="000000"/>
                </a:solidFill>
                <a:latin typeface="Lato"/>
                <a:ea typeface="Lato"/>
                <a:cs typeface="Lato"/>
                <a:sym typeface="Lato"/>
              </a:rPr>
              <a:t>Black voters (66%)</a:t>
            </a:r>
            <a:endParaRPr>
              <a:solidFill>
                <a:srgbClr val="000000"/>
              </a:solidFill>
              <a:latin typeface="Lato"/>
              <a:ea typeface="Lato"/>
              <a:cs typeface="Lato"/>
              <a:sym typeface="Lato"/>
            </a:endParaRPr>
          </a:p>
          <a:p>
            <a:pPr indent="-406400" lvl="0" marL="457200" rtl="0" algn="l">
              <a:lnSpc>
                <a:spcPct val="100000"/>
              </a:lnSpc>
              <a:spcBef>
                <a:spcPts val="0"/>
              </a:spcBef>
              <a:spcAft>
                <a:spcPts val="0"/>
              </a:spcAft>
              <a:buClr>
                <a:srgbClr val="000000"/>
              </a:buClr>
              <a:buSzPts val="2800"/>
              <a:buFont typeface="Lato"/>
              <a:buChar char="•"/>
            </a:pPr>
            <a:r>
              <a:rPr lang="en-US">
                <a:solidFill>
                  <a:srgbClr val="000000"/>
                </a:solidFill>
                <a:latin typeface="Lato"/>
                <a:ea typeface="Lato"/>
                <a:cs typeface="Lato"/>
                <a:sym typeface="Lato"/>
              </a:rPr>
              <a:t>Parents of children &lt;18 (67%)</a:t>
            </a:r>
            <a:endParaRPr>
              <a:solidFill>
                <a:srgbClr val="000000"/>
              </a:solidFill>
              <a:latin typeface="Lato"/>
              <a:ea typeface="Lato"/>
              <a:cs typeface="Lato"/>
              <a:sym typeface="Lato"/>
            </a:endParaRPr>
          </a:p>
          <a:p>
            <a:pPr indent="-406400" lvl="0" marL="457200" rtl="0" algn="l">
              <a:lnSpc>
                <a:spcPct val="100000"/>
              </a:lnSpc>
              <a:spcBef>
                <a:spcPts val="0"/>
              </a:spcBef>
              <a:spcAft>
                <a:spcPts val="0"/>
              </a:spcAft>
              <a:buClr>
                <a:srgbClr val="000000"/>
              </a:buClr>
              <a:buSzPts val="2800"/>
              <a:buFont typeface="Lato"/>
              <a:buChar char="•"/>
            </a:pPr>
            <a:r>
              <a:rPr lang="en-US">
                <a:solidFill>
                  <a:srgbClr val="000000"/>
                </a:solidFill>
                <a:latin typeface="Lato"/>
                <a:ea typeface="Lato"/>
                <a:cs typeface="Lato"/>
                <a:sym typeface="Lato"/>
              </a:rPr>
              <a:t>Senior citizens (65%)</a:t>
            </a:r>
            <a:endParaRPr>
              <a:solidFill>
                <a:srgbClr val="000000"/>
              </a:solidFill>
              <a:latin typeface="Lato"/>
              <a:ea typeface="Lato"/>
              <a:cs typeface="Lato"/>
              <a:sym typeface="Lato"/>
            </a:endParaRPr>
          </a:p>
          <a:p>
            <a:pPr indent="-406400" lvl="0" marL="457200" rtl="0" algn="l">
              <a:lnSpc>
                <a:spcPct val="100000"/>
              </a:lnSpc>
              <a:spcBef>
                <a:spcPts val="0"/>
              </a:spcBef>
              <a:spcAft>
                <a:spcPts val="0"/>
              </a:spcAft>
              <a:buClr>
                <a:srgbClr val="000000"/>
              </a:buClr>
              <a:buSzPts val="2800"/>
              <a:buFont typeface="Lato"/>
              <a:buChar char="•"/>
            </a:pPr>
            <a:r>
              <a:rPr lang="en-US">
                <a:solidFill>
                  <a:srgbClr val="000000"/>
                </a:solidFill>
                <a:latin typeface="Lato"/>
                <a:ea typeface="Lato"/>
                <a:cs typeface="Lato"/>
                <a:sym typeface="Lato"/>
              </a:rPr>
              <a:t>Supporters of Mayor Baraka (69%)</a:t>
            </a:r>
            <a:endParaRPr>
              <a:solidFill>
                <a:srgbClr val="000000"/>
              </a:solidFill>
              <a:latin typeface="Lato"/>
              <a:ea typeface="Lato"/>
              <a:cs typeface="Lato"/>
              <a:sym typeface="Lato"/>
            </a:endParaRPr>
          </a:p>
        </p:txBody>
      </p:sp>
      <p:sp>
        <p:nvSpPr>
          <p:cNvPr id="110" name="Google Shape;110;p17"/>
          <p:cNvSpPr txBox="1"/>
          <p:nvPr/>
        </p:nvSpPr>
        <p:spPr>
          <a:xfrm>
            <a:off x="803275" y="491350"/>
            <a:ext cx="10550400" cy="36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000">
                <a:solidFill>
                  <a:srgbClr val="1B5992"/>
                </a:solidFill>
                <a:latin typeface="Lato"/>
                <a:ea typeface="Lato"/>
                <a:cs typeface="Lato"/>
                <a:sym typeface="Lato"/>
              </a:rPr>
              <a:t>Charter Support - Crosstabs</a:t>
            </a:r>
            <a:endParaRPr sz="3000">
              <a:latin typeface="Lato"/>
              <a:ea typeface="Lato"/>
              <a:cs typeface="Lato"/>
              <a:sym typeface="Lato"/>
            </a:endParaRPr>
          </a:p>
        </p:txBody>
      </p:sp>
      <p:pic>
        <p:nvPicPr>
          <p:cNvPr id="111" name="Google Shape;111;p17"/>
          <p:cNvPicPr preferRelativeResize="0"/>
          <p:nvPr/>
        </p:nvPicPr>
        <p:blipFill>
          <a:blip r:embed="rId3">
            <a:alphaModFix/>
          </a:blip>
          <a:stretch>
            <a:fillRect/>
          </a:stretch>
        </p:blipFill>
        <p:spPr>
          <a:xfrm>
            <a:off x="152400" y="5640000"/>
            <a:ext cx="1065600" cy="1065600"/>
          </a:xfrm>
          <a:prstGeom prst="rect">
            <a:avLst/>
          </a:prstGeom>
          <a:noFill/>
          <a:ln>
            <a:noFill/>
          </a:ln>
        </p:spPr>
      </p:pic>
      <p:pic>
        <p:nvPicPr>
          <p:cNvPr id="112" name="Google Shape;112;p17"/>
          <p:cNvPicPr preferRelativeResize="0"/>
          <p:nvPr/>
        </p:nvPicPr>
        <p:blipFill>
          <a:blip r:embed="rId4">
            <a:alphaModFix/>
          </a:blip>
          <a:stretch>
            <a:fillRect/>
          </a:stretch>
        </p:blipFill>
        <p:spPr>
          <a:xfrm>
            <a:off x="1217991" y="5631075"/>
            <a:ext cx="1384696" cy="998325"/>
          </a:xfrm>
          <a:prstGeom prst="rect">
            <a:avLst/>
          </a:prstGeom>
          <a:noFill/>
          <a:ln>
            <a:noFill/>
          </a:ln>
        </p:spPr>
      </p:pic>
      <p:pic>
        <p:nvPicPr>
          <p:cNvPr id="113" name="Google Shape;113;p17" title="Chart"/>
          <p:cNvPicPr preferRelativeResize="0"/>
          <p:nvPr/>
        </p:nvPicPr>
        <p:blipFill>
          <a:blip r:embed="rId5">
            <a:alphaModFix/>
          </a:blip>
          <a:stretch>
            <a:fillRect/>
          </a:stretch>
        </p:blipFill>
        <p:spPr>
          <a:xfrm>
            <a:off x="152400" y="1452216"/>
            <a:ext cx="6768525" cy="418520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idx="1" type="body"/>
          </p:nvPr>
        </p:nvSpPr>
        <p:spPr>
          <a:xfrm>
            <a:off x="6920925" y="1356075"/>
            <a:ext cx="5181600" cy="4773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rPr lang="en-US">
                <a:solidFill>
                  <a:srgbClr val="000000"/>
                </a:solidFill>
                <a:latin typeface="Lato"/>
                <a:ea typeface="Lato"/>
                <a:cs typeface="Lato"/>
                <a:sym typeface="Lato"/>
              </a:rPr>
              <a:t>By a 17-point margin, voters are more likely to vote for a candidate who supports expanding public charter schools. </a:t>
            </a:r>
            <a:endParaRPr>
              <a:solidFill>
                <a:srgbClr val="000000"/>
              </a:solidFill>
              <a:latin typeface="Lato"/>
              <a:ea typeface="Lato"/>
              <a:cs typeface="Lato"/>
              <a:sym typeface="Lato"/>
            </a:endParaRPr>
          </a:p>
          <a:p>
            <a:pPr indent="0" lvl="0" marL="457200" rtl="0" algn="l">
              <a:lnSpc>
                <a:spcPct val="100000"/>
              </a:lnSpc>
              <a:spcBef>
                <a:spcPts val="1000"/>
              </a:spcBef>
              <a:spcAft>
                <a:spcPts val="0"/>
              </a:spcAft>
              <a:buNone/>
            </a:pPr>
            <a:r>
              <a:t/>
            </a:r>
            <a:endParaRPr>
              <a:solidFill>
                <a:srgbClr val="000000"/>
              </a:solidFill>
              <a:latin typeface="Lato"/>
              <a:ea typeface="Lato"/>
              <a:cs typeface="Lato"/>
              <a:sym typeface="Lato"/>
            </a:endParaRPr>
          </a:p>
          <a:p>
            <a:pPr indent="0" lvl="0" marL="0" rtl="0" algn="l">
              <a:lnSpc>
                <a:spcPct val="100000"/>
              </a:lnSpc>
              <a:spcBef>
                <a:spcPts val="1000"/>
              </a:spcBef>
              <a:spcAft>
                <a:spcPts val="0"/>
              </a:spcAft>
              <a:buNone/>
            </a:pPr>
            <a:r>
              <a:rPr lang="en-US">
                <a:solidFill>
                  <a:srgbClr val="000000"/>
                </a:solidFill>
                <a:latin typeface="Lato"/>
                <a:ea typeface="Lato"/>
                <a:cs typeface="Lato"/>
                <a:sym typeface="Lato"/>
              </a:rPr>
              <a:t>Such a candidate would have an advantage with voters of all political affiliations, and with </a:t>
            </a:r>
            <a:r>
              <a:rPr lang="en-US">
                <a:solidFill>
                  <a:srgbClr val="000000"/>
                </a:solidFill>
                <a:latin typeface="Lato"/>
                <a:ea typeface="Lato"/>
                <a:cs typeface="Lato"/>
                <a:sym typeface="Lato"/>
              </a:rPr>
              <a:t>nearly </a:t>
            </a:r>
            <a:r>
              <a:rPr lang="en-US">
                <a:solidFill>
                  <a:srgbClr val="000000"/>
                </a:solidFill>
                <a:latin typeface="Lato"/>
                <a:ea typeface="Lato"/>
                <a:cs typeface="Lato"/>
                <a:sym typeface="Lato"/>
              </a:rPr>
              <a:t>every racial and ethnic group, age group, and gender.</a:t>
            </a:r>
            <a:endParaRPr>
              <a:solidFill>
                <a:srgbClr val="000000"/>
              </a:solidFill>
              <a:latin typeface="Lato"/>
              <a:ea typeface="Lato"/>
              <a:cs typeface="Lato"/>
              <a:sym typeface="Lato"/>
            </a:endParaRPr>
          </a:p>
          <a:p>
            <a:pPr indent="0" lvl="0" marL="0" rtl="0" algn="l">
              <a:lnSpc>
                <a:spcPct val="100000"/>
              </a:lnSpc>
              <a:spcBef>
                <a:spcPts val="0"/>
              </a:spcBef>
              <a:spcAft>
                <a:spcPts val="0"/>
              </a:spcAft>
              <a:buNone/>
            </a:pPr>
            <a:r>
              <a:t/>
            </a:r>
            <a:endParaRPr>
              <a:solidFill>
                <a:srgbClr val="000000"/>
              </a:solidFill>
              <a:latin typeface="Lato"/>
              <a:ea typeface="Lato"/>
              <a:cs typeface="Lato"/>
              <a:sym typeface="Lato"/>
            </a:endParaRPr>
          </a:p>
        </p:txBody>
      </p:sp>
      <p:sp>
        <p:nvSpPr>
          <p:cNvPr id="119" name="Google Shape;119;p18"/>
          <p:cNvSpPr txBox="1"/>
          <p:nvPr/>
        </p:nvSpPr>
        <p:spPr>
          <a:xfrm>
            <a:off x="803275" y="491350"/>
            <a:ext cx="10550400" cy="36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000">
                <a:solidFill>
                  <a:srgbClr val="1B5992"/>
                </a:solidFill>
                <a:latin typeface="Lato"/>
                <a:ea typeface="Lato"/>
                <a:cs typeface="Lato"/>
                <a:sym typeface="Lato"/>
              </a:rPr>
              <a:t>Newarkers Prefer Candidates Who Support Public Charters</a:t>
            </a:r>
            <a:endParaRPr sz="3000">
              <a:latin typeface="Lato"/>
              <a:ea typeface="Lato"/>
              <a:cs typeface="Lato"/>
              <a:sym typeface="Lato"/>
            </a:endParaRPr>
          </a:p>
        </p:txBody>
      </p:sp>
      <p:pic>
        <p:nvPicPr>
          <p:cNvPr id="120" name="Google Shape;120;p18"/>
          <p:cNvPicPr preferRelativeResize="0"/>
          <p:nvPr/>
        </p:nvPicPr>
        <p:blipFill>
          <a:blip r:embed="rId3">
            <a:alphaModFix/>
          </a:blip>
          <a:stretch>
            <a:fillRect/>
          </a:stretch>
        </p:blipFill>
        <p:spPr>
          <a:xfrm>
            <a:off x="152400" y="5640000"/>
            <a:ext cx="1065600" cy="1065600"/>
          </a:xfrm>
          <a:prstGeom prst="rect">
            <a:avLst/>
          </a:prstGeom>
          <a:noFill/>
          <a:ln>
            <a:noFill/>
          </a:ln>
        </p:spPr>
      </p:pic>
      <p:pic>
        <p:nvPicPr>
          <p:cNvPr id="121" name="Google Shape;121;p18"/>
          <p:cNvPicPr preferRelativeResize="0"/>
          <p:nvPr/>
        </p:nvPicPr>
        <p:blipFill>
          <a:blip r:embed="rId4">
            <a:alphaModFix/>
          </a:blip>
          <a:stretch>
            <a:fillRect/>
          </a:stretch>
        </p:blipFill>
        <p:spPr>
          <a:xfrm>
            <a:off x="1217991" y="5631075"/>
            <a:ext cx="1384696" cy="998325"/>
          </a:xfrm>
          <a:prstGeom prst="rect">
            <a:avLst/>
          </a:prstGeom>
          <a:noFill/>
          <a:ln>
            <a:noFill/>
          </a:ln>
        </p:spPr>
      </p:pic>
      <p:pic>
        <p:nvPicPr>
          <p:cNvPr id="122" name="Google Shape;122;p18" title="Chart"/>
          <p:cNvPicPr preferRelativeResize="0"/>
          <p:nvPr/>
        </p:nvPicPr>
        <p:blipFill>
          <a:blip r:embed="rId5">
            <a:alphaModFix/>
          </a:blip>
          <a:stretch>
            <a:fillRect/>
          </a:stretch>
        </p:blipFill>
        <p:spPr>
          <a:xfrm>
            <a:off x="228600" y="1470250"/>
            <a:ext cx="6616125" cy="4090971"/>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ph idx="1" type="body"/>
          </p:nvPr>
        </p:nvSpPr>
        <p:spPr>
          <a:xfrm>
            <a:off x="6920925" y="1356075"/>
            <a:ext cx="5181600" cy="4351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rPr lang="en-US">
                <a:solidFill>
                  <a:srgbClr val="000000"/>
                </a:solidFill>
                <a:latin typeface="Lato"/>
                <a:ea typeface="Lato"/>
                <a:cs typeface="Lato"/>
                <a:sym typeface="Lato"/>
              </a:rPr>
              <a:t>Charter school parents are particularly enthusiastic about their children’s schools. 93% of charter school parents feel positively about their child’s school, compared with 66% of district parents who feel positively about their child’s district school. </a:t>
            </a:r>
            <a:endParaRPr>
              <a:solidFill>
                <a:srgbClr val="000000"/>
              </a:solidFill>
              <a:latin typeface="Lato"/>
              <a:ea typeface="Lato"/>
              <a:cs typeface="Lato"/>
              <a:sym typeface="Lato"/>
            </a:endParaRPr>
          </a:p>
          <a:p>
            <a:pPr indent="0" lvl="0" marL="0" rtl="0" algn="l">
              <a:lnSpc>
                <a:spcPct val="100000"/>
              </a:lnSpc>
              <a:spcBef>
                <a:spcPts val="0"/>
              </a:spcBef>
              <a:spcAft>
                <a:spcPts val="0"/>
              </a:spcAft>
              <a:buNone/>
            </a:pPr>
            <a:r>
              <a:t/>
            </a:r>
            <a:endParaRPr b="1">
              <a:solidFill>
                <a:srgbClr val="000000"/>
              </a:solidFill>
              <a:latin typeface="Lato"/>
              <a:ea typeface="Lato"/>
              <a:cs typeface="Lato"/>
              <a:sym typeface="Lato"/>
            </a:endParaRPr>
          </a:p>
        </p:txBody>
      </p:sp>
      <p:sp>
        <p:nvSpPr>
          <p:cNvPr id="128" name="Google Shape;128;p19"/>
          <p:cNvSpPr txBox="1"/>
          <p:nvPr/>
        </p:nvSpPr>
        <p:spPr>
          <a:xfrm>
            <a:off x="445500" y="380325"/>
            <a:ext cx="11569500" cy="36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000">
                <a:solidFill>
                  <a:srgbClr val="1B5992"/>
                </a:solidFill>
                <a:latin typeface="Lato"/>
                <a:ea typeface="Lato"/>
                <a:cs typeface="Lato"/>
                <a:sym typeface="Lato"/>
              </a:rPr>
              <a:t>Charter School Parents Are Very Positive About Children’s Schools</a:t>
            </a:r>
            <a:endParaRPr sz="3000">
              <a:latin typeface="Lato"/>
              <a:ea typeface="Lato"/>
              <a:cs typeface="Lato"/>
              <a:sym typeface="Lato"/>
            </a:endParaRPr>
          </a:p>
        </p:txBody>
      </p:sp>
      <p:pic>
        <p:nvPicPr>
          <p:cNvPr id="129" name="Google Shape;129;p19"/>
          <p:cNvPicPr preferRelativeResize="0"/>
          <p:nvPr/>
        </p:nvPicPr>
        <p:blipFill>
          <a:blip r:embed="rId3">
            <a:alphaModFix/>
          </a:blip>
          <a:stretch>
            <a:fillRect/>
          </a:stretch>
        </p:blipFill>
        <p:spPr>
          <a:xfrm>
            <a:off x="152400" y="5640000"/>
            <a:ext cx="1065600" cy="1065600"/>
          </a:xfrm>
          <a:prstGeom prst="rect">
            <a:avLst/>
          </a:prstGeom>
          <a:noFill/>
          <a:ln>
            <a:noFill/>
          </a:ln>
        </p:spPr>
      </p:pic>
      <p:pic>
        <p:nvPicPr>
          <p:cNvPr id="130" name="Google Shape;130;p19"/>
          <p:cNvPicPr preferRelativeResize="0"/>
          <p:nvPr/>
        </p:nvPicPr>
        <p:blipFill>
          <a:blip r:embed="rId4">
            <a:alphaModFix/>
          </a:blip>
          <a:stretch>
            <a:fillRect/>
          </a:stretch>
        </p:blipFill>
        <p:spPr>
          <a:xfrm>
            <a:off x="1217991" y="5631075"/>
            <a:ext cx="1384696" cy="998325"/>
          </a:xfrm>
          <a:prstGeom prst="rect">
            <a:avLst/>
          </a:prstGeom>
          <a:noFill/>
          <a:ln>
            <a:noFill/>
          </a:ln>
        </p:spPr>
      </p:pic>
      <p:pic>
        <p:nvPicPr>
          <p:cNvPr id="131" name="Google Shape;131;p19" title="Chart"/>
          <p:cNvPicPr preferRelativeResize="0"/>
          <p:nvPr/>
        </p:nvPicPr>
        <p:blipFill>
          <a:blip r:embed="rId5">
            <a:alphaModFix/>
          </a:blip>
          <a:stretch>
            <a:fillRect/>
          </a:stretch>
        </p:blipFill>
        <p:spPr>
          <a:xfrm>
            <a:off x="152400" y="1485625"/>
            <a:ext cx="6658176" cy="41169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0"/>
          <p:cNvSpPr txBox="1"/>
          <p:nvPr>
            <p:ph idx="1" type="body"/>
          </p:nvPr>
        </p:nvSpPr>
        <p:spPr>
          <a:xfrm>
            <a:off x="6997125" y="1356075"/>
            <a:ext cx="5181600" cy="5043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rPr lang="en-US">
                <a:solidFill>
                  <a:srgbClr val="000000"/>
                </a:solidFill>
                <a:latin typeface="Lato"/>
                <a:ea typeface="Lato"/>
                <a:cs typeface="Lato"/>
                <a:sym typeface="Lato"/>
              </a:rPr>
              <a:t>T</a:t>
            </a:r>
            <a:r>
              <a:rPr lang="en-US">
                <a:solidFill>
                  <a:srgbClr val="000000"/>
                </a:solidFill>
                <a:latin typeface="Lato"/>
                <a:ea typeface="Lato"/>
                <a:cs typeface="Lato"/>
                <a:sym typeface="Lato"/>
              </a:rPr>
              <a:t>he percentage of Newark voters who say education is on the right track fell by almost 20 percentage points, from 42% in 2020, to 23% in 2021.</a:t>
            </a:r>
            <a:endParaRPr>
              <a:solidFill>
                <a:srgbClr val="000000"/>
              </a:solidFill>
              <a:latin typeface="Lato"/>
              <a:ea typeface="Lato"/>
              <a:cs typeface="Lato"/>
              <a:sym typeface="Lato"/>
            </a:endParaRPr>
          </a:p>
          <a:p>
            <a:pPr indent="0" lvl="0" marL="0" rtl="0" algn="l">
              <a:lnSpc>
                <a:spcPct val="100000"/>
              </a:lnSpc>
              <a:spcBef>
                <a:spcPts val="1000"/>
              </a:spcBef>
              <a:spcAft>
                <a:spcPts val="0"/>
              </a:spcAft>
              <a:buNone/>
            </a:pPr>
            <a:r>
              <a:t/>
            </a:r>
            <a:endParaRPr>
              <a:solidFill>
                <a:srgbClr val="000000"/>
              </a:solidFill>
              <a:latin typeface="Lato"/>
              <a:ea typeface="Lato"/>
              <a:cs typeface="Lato"/>
              <a:sym typeface="Lato"/>
            </a:endParaRPr>
          </a:p>
          <a:p>
            <a:pPr indent="0" lvl="0" marL="0" rtl="0" algn="l">
              <a:lnSpc>
                <a:spcPct val="100000"/>
              </a:lnSpc>
              <a:spcBef>
                <a:spcPts val="1000"/>
              </a:spcBef>
              <a:spcAft>
                <a:spcPts val="0"/>
              </a:spcAft>
              <a:buNone/>
            </a:pPr>
            <a:r>
              <a:rPr lang="en-US">
                <a:solidFill>
                  <a:srgbClr val="000000"/>
                </a:solidFill>
                <a:latin typeface="Lato"/>
                <a:ea typeface="Lato"/>
                <a:cs typeface="Lato"/>
                <a:sym typeface="Lato"/>
              </a:rPr>
              <a:t>Still, a plurality (44%) think that there are more high quality schools available to Newark families than there were 10 years ago.</a:t>
            </a:r>
            <a:endParaRPr>
              <a:solidFill>
                <a:srgbClr val="000000"/>
              </a:solidFill>
              <a:latin typeface="Lato"/>
              <a:ea typeface="Lato"/>
              <a:cs typeface="Lato"/>
              <a:sym typeface="Lato"/>
            </a:endParaRPr>
          </a:p>
          <a:p>
            <a:pPr indent="0" lvl="0" marL="0" rtl="0" algn="l">
              <a:spcBef>
                <a:spcPts val="1000"/>
              </a:spcBef>
              <a:spcAft>
                <a:spcPts val="0"/>
              </a:spcAft>
              <a:buNone/>
            </a:pPr>
            <a:r>
              <a:t/>
            </a:r>
            <a:endParaRPr sz="2700">
              <a:latin typeface="Proxima Nova"/>
              <a:ea typeface="Proxima Nova"/>
              <a:cs typeface="Proxima Nova"/>
              <a:sym typeface="Proxima Nova"/>
            </a:endParaRPr>
          </a:p>
        </p:txBody>
      </p:sp>
      <p:sp>
        <p:nvSpPr>
          <p:cNvPr id="137" name="Google Shape;137;p20"/>
          <p:cNvSpPr txBox="1"/>
          <p:nvPr/>
        </p:nvSpPr>
        <p:spPr>
          <a:xfrm>
            <a:off x="803275" y="491350"/>
            <a:ext cx="10550400" cy="36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400">
                <a:solidFill>
                  <a:srgbClr val="1B5992"/>
                </a:solidFill>
                <a:latin typeface="Lato"/>
                <a:ea typeface="Lato"/>
                <a:cs typeface="Lato"/>
                <a:sym typeface="Lato"/>
              </a:rPr>
              <a:t>Newarkers Are More Pessimistic About the State of Education</a:t>
            </a:r>
            <a:endParaRPr>
              <a:latin typeface="Lato"/>
              <a:ea typeface="Lato"/>
              <a:cs typeface="Lato"/>
              <a:sym typeface="Lato"/>
            </a:endParaRPr>
          </a:p>
        </p:txBody>
      </p:sp>
      <p:pic>
        <p:nvPicPr>
          <p:cNvPr id="138" name="Google Shape;138;p20"/>
          <p:cNvPicPr preferRelativeResize="0"/>
          <p:nvPr/>
        </p:nvPicPr>
        <p:blipFill>
          <a:blip r:embed="rId3">
            <a:alphaModFix/>
          </a:blip>
          <a:stretch>
            <a:fillRect/>
          </a:stretch>
        </p:blipFill>
        <p:spPr>
          <a:xfrm>
            <a:off x="152400" y="5640000"/>
            <a:ext cx="1065600" cy="1065600"/>
          </a:xfrm>
          <a:prstGeom prst="rect">
            <a:avLst/>
          </a:prstGeom>
          <a:noFill/>
          <a:ln>
            <a:noFill/>
          </a:ln>
        </p:spPr>
      </p:pic>
      <p:pic>
        <p:nvPicPr>
          <p:cNvPr id="139" name="Google Shape;139;p20"/>
          <p:cNvPicPr preferRelativeResize="0"/>
          <p:nvPr/>
        </p:nvPicPr>
        <p:blipFill>
          <a:blip r:embed="rId4">
            <a:alphaModFix/>
          </a:blip>
          <a:stretch>
            <a:fillRect/>
          </a:stretch>
        </p:blipFill>
        <p:spPr>
          <a:xfrm>
            <a:off x="1217991" y="5631075"/>
            <a:ext cx="1384696" cy="998325"/>
          </a:xfrm>
          <a:prstGeom prst="rect">
            <a:avLst/>
          </a:prstGeom>
          <a:noFill/>
          <a:ln>
            <a:noFill/>
          </a:ln>
        </p:spPr>
      </p:pic>
      <p:pic>
        <p:nvPicPr>
          <p:cNvPr id="140" name="Google Shape;140;p20" title="Chart"/>
          <p:cNvPicPr preferRelativeResize="0"/>
          <p:nvPr/>
        </p:nvPicPr>
        <p:blipFill>
          <a:blip r:embed="rId5">
            <a:alphaModFix/>
          </a:blip>
          <a:stretch>
            <a:fillRect/>
          </a:stretch>
        </p:blipFill>
        <p:spPr>
          <a:xfrm>
            <a:off x="228600" y="1394050"/>
            <a:ext cx="6692325" cy="4138088"/>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idx="1" type="body"/>
          </p:nvPr>
        </p:nvSpPr>
        <p:spPr>
          <a:xfrm>
            <a:off x="6920925" y="1356075"/>
            <a:ext cx="5181600" cy="4351200"/>
          </a:xfrm>
          <a:prstGeom prst="rect">
            <a:avLst/>
          </a:prstGeom>
          <a:noFill/>
          <a:ln>
            <a:noFill/>
          </a:ln>
        </p:spPr>
        <p:txBody>
          <a:bodyPr anchorCtr="0" anchor="t" bIns="45700" lIns="91425" spcFirstLastPara="1" rIns="91425" wrap="square" tIns="45700">
            <a:noAutofit/>
          </a:bodyPr>
          <a:lstStyle/>
          <a:p>
            <a:pPr indent="0" lvl="0" marL="0" rtl="0" algn="l">
              <a:spcBef>
                <a:spcPts val="1000"/>
              </a:spcBef>
              <a:spcAft>
                <a:spcPts val="0"/>
              </a:spcAft>
              <a:buNone/>
            </a:pPr>
            <a:r>
              <a:rPr lang="en-US">
                <a:solidFill>
                  <a:srgbClr val="000000"/>
                </a:solidFill>
                <a:latin typeface="Lato"/>
                <a:ea typeface="Lato"/>
                <a:cs typeface="Lato"/>
                <a:sym typeface="Lato"/>
              </a:rPr>
              <a:t>In a ballot test against a generic opponent, Mayor Baraka leads by 24 points (47%-23%). </a:t>
            </a:r>
            <a:endParaRPr>
              <a:solidFill>
                <a:srgbClr val="000000"/>
              </a:solidFill>
              <a:latin typeface="Lato"/>
              <a:ea typeface="Lato"/>
              <a:cs typeface="Lato"/>
              <a:sym typeface="Lato"/>
            </a:endParaRPr>
          </a:p>
          <a:p>
            <a:pPr indent="0" lvl="0" marL="0" rtl="0" algn="l">
              <a:spcBef>
                <a:spcPts val="1000"/>
              </a:spcBef>
              <a:spcAft>
                <a:spcPts val="0"/>
              </a:spcAft>
              <a:buNone/>
            </a:pPr>
            <a:r>
              <a:t/>
            </a:r>
            <a:endParaRPr>
              <a:solidFill>
                <a:srgbClr val="000000"/>
              </a:solidFill>
              <a:latin typeface="Lato"/>
              <a:ea typeface="Lato"/>
              <a:cs typeface="Lato"/>
              <a:sym typeface="Lato"/>
            </a:endParaRPr>
          </a:p>
          <a:p>
            <a:pPr indent="0" lvl="0" marL="0" rtl="0" algn="l">
              <a:spcBef>
                <a:spcPts val="1000"/>
              </a:spcBef>
              <a:spcAft>
                <a:spcPts val="0"/>
              </a:spcAft>
              <a:buNone/>
            </a:pPr>
            <a:r>
              <a:rPr lang="en-US">
                <a:solidFill>
                  <a:srgbClr val="000000"/>
                </a:solidFill>
                <a:latin typeface="Lato"/>
                <a:ea typeface="Lato"/>
                <a:cs typeface="Lato"/>
                <a:sym typeface="Lato"/>
              </a:rPr>
              <a:t>Supporters of Mayor Baraka support public charter schools by a 42 point margin (69% favorable to 27% unfavorable)</a:t>
            </a:r>
            <a:r>
              <a:rPr lang="en-US">
                <a:solidFill>
                  <a:srgbClr val="000000"/>
                </a:solidFill>
                <a:latin typeface="Lato"/>
                <a:ea typeface="Lato"/>
                <a:cs typeface="Lato"/>
                <a:sym typeface="Lato"/>
              </a:rPr>
              <a:t>.</a:t>
            </a:r>
            <a:endParaRPr>
              <a:solidFill>
                <a:srgbClr val="000000"/>
              </a:solidFill>
              <a:latin typeface="Lato"/>
              <a:ea typeface="Lato"/>
              <a:cs typeface="Lato"/>
              <a:sym typeface="Lato"/>
            </a:endParaRPr>
          </a:p>
        </p:txBody>
      </p:sp>
      <p:sp>
        <p:nvSpPr>
          <p:cNvPr id="146" name="Google Shape;146;p21"/>
          <p:cNvSpPr txBox="1"/>
          <p:nvPr/>
        </p:nvSpPr>
        <p:spPr>
          <a:xfrm>
            <a:off x="820800" y="237700"/>
            <a:ext cx="10550400" cy="36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400">
                <a:solidFill>
                  <a:srgbClr val="1B5992"/>
                </a:solidFill>
                <a:latin typeface="Lato"/>
                <a:ea typeface="Lato"/>
                <a:cs typeface="Lato"/>
                <a:sym typeface="Lato"/>
              </a:rPr>
              <a:t>Mayor Baraka Has Strong Support for Re-Election, And His Supporters View Charter Schools Favorably</a:t>
            </a:r>
            <a:endParaRPr>
              <a:latin typeface="Lato"/>
              <a:ea typeface="Lato"/>
              <a:cs typeface="Lato"/>
              <a:sym typeface="Lato"/>
            </a:endParaRPr>
          </a:p>
        </p:txBody>
      </p:sp>
      <p:pic>
        <p:nvPicPr>
          <p:cNvPr id="147" name="Google Shape;147;p21"/>
          <p:cNvPicPr preferRelativeResize="0"/>
          <p:nvPr/>
        </p:nvPicPr>
        <p:blipFill>
          <a:blip r:embed="rId3">
            <a:alphaModFix/>
          </a:blip>
          <a:stretch>
            <a:fillRect/>
          </a:stretch>
        </p:blipFill>
        <p:spPr>
          <a:xfrm>
            <a:off x="152400" y="5640000"/>
            <a:ext cx="1065600" cy="1065600"/>
          </a:xfrm>
          <a:prstGeom prst="rect">
            <a:avLst/>
          </a:prstGeom>
          <a:noFill/>
          <a:ln>
            <a:noFill/>
          </a:ln>
        </p:spPr>
      </p:pic>
      <p:pic>
        <p:nvPicPr>
          <p:cNvPr id="148" name="Google Shape;148;p21"/>
          <p:cNvPicPr preferRelativeResize="0"/>
          <p:nvPr/>
        </p:nvPicPr>
        <p:blipFill>
          <a:blip r:embed="rId4">
            <a:alphaModFix/>
          </a:blip>
          <a:stretch>
            <a:fillRect/>
          </a:stretch>
        </p:blipFill>
        <p:spPr>
          <a:xfrm>
            <a:off x="1217991" y="5631075"/>
            <a:ext cx="1384696" cy="998325"/>
          </a:xfrm>
          <a:prstGeom prst="rect">
            <a:avLst/>
          </a:prstGeom>
          <a:noFill/>
          <a:ln>
            <a:noFill/>
          </a:ln>
        </p:spPr>
      </p:pic>
      <p:pic>
        <p:nvPicPr>
          <p:cNvPr id="149" name="Google Shape;149;p21" title="Chart"/>
          <p:cNvPicPr preferRelativeResize="0"/>
          <p:nvPr/>
        </p:nvPicPr>
        <p:blipFill>
          <a:blip r:embed="rId5">
            <a:alphaModFix/>
          </a:blip>
          <a:stretch>
            <a:fillRect/>
          </a:stretch>
        </p:blipFill>
        <p:spPr>
          <a:xfrm>
            <a:off x="152400" y="1369000"/>
            <a:ext cx="6616125" cy="4090971"/>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2"/>
          <p:cNvSpPr txBox="1"/>
          <p:nvPr>
            <p:ph idx="2" type="body"/>
          </p:nvPr>
        </p:nvSpPr>
        <p:spPr>
          <a:xfrm>
            <a:off x="6817075" y="1682100"/>
            <a:ext cx="5181600" cy="4351200"/>
          </a:xfrm>
          <a:prstGeom prst="rect">
            <a:avLst/>
          </a:prstGeom>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rPr lang="en-US" sz="2600">
                <a:solidFill>
                  <a:srgbClr val="000000"/>
                </a:solidFill>
                <a:latin typeface="Lato"/>
                <a:ea typeface="Lato"/>
                <a:cs typeface="Lato"/>
                <a:sym typeface="Lato"/>
              </a:rPr>
              <a:t>85% of voters say they are concerned about the long-term impacts of the COVID-19 pandemic on Newark students</a:t>
            </a:r>
            <a:r>
              <a:rPr b="1" lang="en-US" sz="2600">
                <a:solidFill>
                  <a:srgbClr val="000000"/>
                </a:solidFill>
                <a:latin typeface="Lato"/>
                <a:ea typeface="Lato"/>
                <a:cs typeface="Lato"/>
                <a:sym typeface="Lato"/>
              </a:rPr>
              <a:t> </a:t>
            </a:r>
            <a:r>
              <a:rPr lang="en-US" sz="2600">
                <a:solidFill>
                  <a:srgbClr val="000000"/>
                </a:solidFill>
                <a:latin typeface="Lato"/>
                <a:ea typeface="Lato"/>
                <a:cs typeface="Lato"/>
                <a:sym typeface="Lato"/>
              </a:rPr>
              <a:t>and their future, and two-thirds (66%) report that they are very concerned.</a:t>
            </a:r>
            <a:endParaRPr sz="2600">
              <a:solidFill>
                <a:srgbClr val="000000"/>
              </a:solidFill>
              <a:latin typeface="Lato"/>
              <a:ea typeface="Lato"/>
              <a:cs typeface="Lato"/>
              <a:sym typeface="Lato"/>
            </a:endParaRPr>
          </a:p>
          <a:p>
            <a:pPr indent="0" lvl="0" marL="0" rtl="0" algn="l">
              <a:lnSpc>
                <a:spcPct val="100000"/>
              </a:lnSpc>
              <a:spcBef>
                <a:spcPts val="1000"/>
              </a:spcBef>
              <a:spcAft>
                <a:spcPts val="0"/>
              </a:spcAft>
              <a:buNone/>
            </a:pPr>
            <a:r>
              <a:rPr lang="en-US" sz="2600">
                <a:solidFill>
                  <a:srgbClr val="000000"/>
                </a:solidFill>
                <a:latin typeface="Lato"/>
                <a:ea typeface="Lato"/>
                <a:cs typeface="Lato"/>
                <a:sym typeface="Lato"/>
              </a:rPr>
              <a:t>42% say they aren’t confident that Newark’s local school leaders have a plan to address students’ learning loss due to the pandemic.</a:t>
            </a:r>
            <a:endParaRPr sz="2600">
              <a:solidFill>
                <a:srgbClr val="000000"/>
              </a:solidFill>
              <a:latin typeface="Lato"/>
              <a:ea typeface="Lato"/>
              <a:cs typeface="Lato"/>
              <a:sym typeface="Lato"/>
            </a:endParaRPr>
          </a:p>
          <a:p>
            <a:pPr indent="0" lvl="0" marL="457200" rtl="0" algn="l">
              <a:spcBef>
                <a:spcPts val="1000"/>
              </a:spcBef>
              <a:spcAft>
                <a:spcPts val="0"/>
              </a:spcAft>
              <a:buNone/>
            </a:pPr>
            <a:r>
              <a:t/>
            </a:r>
            <a:endParaRPr b="1" sz="2700">
              <a:solidFill>
                <a:srgbClr val="000000"/>
              </a:solidFill>
              <a:latin typeface="Proxima Nova"/>
              <a:ea typeface="Proxima Nova"/>
              <a:cs typeface="Proxima Nova"/>
              <a:sym typeface="Proxima Nova"/>
            </a:endParaRPr>
          </a:p>
        </p:txBody>
      </p:sp>
      <p:sp>
        <p:nvSpPr>
          <p:cNvPr id="156" name="Google Shape;156;p22"/>
          <p:cNvSpPr txBox="1"/>
          <p:nvPr/>
        </p:nvSpPr>
        <p:spPr>
          <a:xfrm>
            <a:off x="803275" y="491350"/>
            <a:ext cx="10550400" cy="36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000">
                <a:solidFill>
                  <a:srgbClr val="1B5992"/>
                </a:solidFill>
                <a:latin typeface="Lato"/>
                <a:ea typeface="Lato"/>
                <a:cs typeface="Lato"/>
                <a:sym typeface="Lato"/>
              </a:rPr>
              <a:t>Newarkers are Very Concerned about Impact of COVID-19 </a:t>
            </a:r>
            <a:endParaRPr sz="3000">
              <a:latin typeface="Lato"/>
              <a:ea typeface="Lato"/>
              <a:cs typeface="Lato"/>
              <a:sym typeface="Lato"/>
            </a:endParaRPr>
          </a:p>
        </p:txBody>
      </p:sp>
      <p:pic>
        <p:nvPicPr>
          <p:cNvPr id="157" name="Google Shape;157;p22"/>
          <p:cNvPicPr preferRelativeResize="0"/>
          <p:nvPr/>
        </p:nvPicPr>
        <p:blipFill>
          <a:blip r:embed="rId3">
            <a:alphaModFix/>
          </a:blip>
          <a:stretch>
            <a:fillRect/>
          </a:stretch>
        </p:blipFill>
        <p:spPr>
          <a:xfrm>
            <a:off x="152400" y="5640000"/>
            <a:ext cx="1065600" cy="1065600"/>
          </a:xfrm>
          <a:prstGeom prst="rect">
            <a:avLst/>
          </a:prstGeom>
          <a:noFill/>
          <a:ln>
            <a:noFill/>
          </a:ln>
        </p:spPr>
      </p:pic>
      <p:pic>
        <p:nvPicPr>
          <p:cNvPr id="158" name="Google Shape;158;p22"/>
          <p:cNvPicPr preferRelativeResize="0"/>
          <p:nvPr/>
        </p:nvPicPr>
        <p:blipFill>
          <a:blip r:embed="rId4">
            <a:alphaModFix/>
          </a:blip>
          <a:stretch>
            <a:fillRect/>
          </a:stretch>
        </p:blipFill>
        <p:spPr>
          <a:xfrm>
            <a:off x="1217991" y="5631075"/>
            <a:ext cx="1384696" cy="998325"/>
          </a:xfrm>
          <a:prstGeom prst="rect">
            <a:avLst/>
          </a:prstGeom>
          <a:noFill/>
          <a:ln>
            <a:noFill/>
          </a:ln>
        </p:spPr>
      </p:pic>
      <p:pic>
        <p:nvPicPr>
          <p:cNvPr id="159" name="Google Shape;159;p22" title="Chart"/>
          <p:cNvPicPr preferRelativeResize="0"/>
          <p:nvPr/>
        </p:nvPicPr>
        <p:blipFill>
          <a:blip r:embed="rId5">
            <a:alphaModFix/>
          </a:blip>
          <a:stretch>
            <a:fillRect/>
          </a:stretch>
        </p:blipFill>
        <p:spPr>
          <a:xfrm>
            <a:off x="76200" y="1376016"/>
            <a:ext cx="6664674" cy="4120985"/>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3"/>
          <p:cNvSpPr txBox="1"/>
          <p:nvPr>
            <p:ph idx="2" type="body"/>
          </p:nvPr>
        </p:nvSpPr>
        <p:spPr>
          <a:xfrm>
            <a:off x="6817075" y="1682100"/>
            <a:ext cx="5181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solidFill>
                  <a:srgbClr val="000000"/>
                </a:solidFill>
                <a:latin typeface="Lato"/>
                <a:ea typeface="Lato"/>
                <a:cs typeface="Lato"/>
                <a:sym typeface="Lato"/>
              </a:rPr>
              <a:t>55% of voters believe that the best way to use federal ARPA  funding is to provide direct academic assistance to students to help them catch up, like hiring additional classroom aides, offering after-school tutoring, and expanding summer learning opportunities</a:t>
            </a:r>
            <a:r>
              <a:rPr lang="en-US">
                <a:latin typeface="Lato"/>
                <a:ea typeface="Lato"/>
                <a:cs typeface="Lato"/>
                <a:sym typeface="Lato"/>
              </a:rPr>
              <a:t>. </a:t>
            </a:r>
            <a:endParaRPr>
              <a:latin typeface="Lato"/>
              <a:ea typeface="Lato"/>
              <a:cs typeface="Lato"/>
              <a:sym typeface="Lato"/>
            </a:endParaRPr>
          </a:p>
          <a:p>
            <a:pPr indent="0" lvl="0" marL="457200" rtl="0" algn="l">
              <a:spcBef>
                <a:spcPts val="1000"/>
              </a:spcBef>
              <a:spcAft>
                <a:spcPts val="0"/>
              </a:spcAft>
              <a:buNone/>
            </a:pPr>
            <a:r>
              <a:t/>
            </a:r>
            <a:endParaRPr>
              <a:latin typeface="Lato"/>
              <a:ea typeface="Lato"/>
              <a:cs typeface="Lato"/>
              <a:sym typeface="Lato"/>
            </a:endParaRPr>
          </a:p>
        </p:txBody>
      </p:sp>
      <p:sp>
        <p:nvSpPr>
          <p:cNvPr id="166" name="Google Shape;166;p23"/>
          <p:cNvSpPr txBox="1"/>
          <p:nvPr/>
        </p:nvSpPr>
        <p:spPr>
          <a:xfrm>
            <a:off x="803275" y="491350"/>
            <a:ext cx="10550400" cy="36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000">
                <a:solidFill>
                  <a:srgbClr val="1B5992"/>
                </a:solidFill>
                <a:latin typeface="Lato"/>
                <a:ea typeface="Lato"/>
                <a:cs typeface="Lato"/>
                <a:sym typeface="Lato"/>
              </a:rPr>
              <a:t>Addressing Learning Loss is Top Priority for Federal Relief $</a:t>
            </a:r>
            <a:endParaRPr sz="3000">
              <a:latin typeface="Lato"/>
              <a:ea typeface="Lato"/>
              <a:cs typeface="Lato"/>
              <a:sym typeface="Lato"/>
            </a:endParaRPr>
          </a:p>
        </p:txBody>
      </p:sp>
      <p:pic>
        <p:nvPicPr>
          <p:cNvPr id="167" name="Google Shape;167;p23"/>
          <p:cNvPicPr preferRelativeResize="0"/>
          <p:nvPr/>
        </p:nvPicPr>
        <p:blipFill>
          <a:blip r:embed="rId3">
            <a:alphaModFix/>
          </a:blip>
          <a:stretch>
            <a:fillRect/>
          </a:stretch>
        </p:blipFill>
        <p:spPr>
          <a:xfrm>
            <a:off x="152400" y="5640000"/>
            <a:ext cx="1065600" cy="1065600"/>
          </a:xfrm>
          <a:prstGeom prst="rect">
            <a:avLst/>
          </a:prstGeom>
          <a:noFill/>
          <a:ln>
            <a:noFill/>
          </a:ln>
        </p:spPr>
      </p:pic>
      <p:pic>
        <p:nvPicPr>
          <p:cNvPr id="168" name="Google Shape;168;p23"/>
          <p:cNvPicPr preferRelativeResize="0"/>
          <p:nvPr/>
        </p:nvPicPr>
        <p:blipFill>
          <a:blip r:embed="rId4">
            <a:alphaModFix/>
          </a:blip>
          <a:stretch>
            <a:fillRect/>
          </a:stretch>
        </p:blipFill>
        <p:spPr>
          <a:xfrm>
            <a:off x="1217991" y="5631075"/>
            <a:ext cx="1384696" cy="998325"/>
          </a:xfrm>
          <a:prstGeom prst="rect">
            <a:avLst/>
          </a:prstGeom>
          <a:noFill/>
          <a:ln>
            <a:noFill/>
          </a:ln>
        </p:spPr>
      </p:pic>
      <p:pic>
        <p:nvPicPr>
          <p:cNvPr id="169" name="Google Shape;169;p23" title="Chart"/>
          <p:cNvPicPr preferRelativeResize="0"/>
          <p:nvPr/>
        </p:nvPicPr>
        <p:blipFill>
          <a:blip r:embed="rId5">
            <a:alphaModFix/>
          </a:blip>
          <a:stretch>
            <a:fillRect/>
          </a:stretch>
        </p:blipFill>
        <p:spPr>
          <a:xfrm>
            <a:off x="133350" y="1371225"/>
            <a:ext cx="6572724" cy="4064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NJCF 1">
      <a:dk1>
        <a:srgbClr val="41464B"/>
      </a:dk1>
      <a:lt1>
        <a:srgbClr val="FFFFFF"/>
      </a:lt1>
      <a:dk2>
        <a:srgbClr val="C5C6C5"/>
      </a:dk2>
      <a:lt2>
        <a:srgbClr val="E7E6E6"/>
      </a:lt2>
      <a:accent1>
        <a:srgbClr val="56C3C3"/>
      </a:accent1>
      <a:accent2>
        <a:srgbClr val="E9A434"/>
      </a:accent2>
      <a:accent3>
        <a:srgbClr val="EA4845"/>
      </a:accent3>
      <a:accent4>
        <a:srgbClr val="1B5892"/>
      </a:accent4>
      <a:accent5>
        <a:srgbClr val="41464B"/>
      </a:accent5>
      <a:accent6>
        <a:srgbClr val="744AC0"/>
      </a:accent6>
      <a:hlink>
        <a:srgbClr val="8CC8E5"/>
      </a:hlink>
      <a:folHlink>
        <a:srgbClr val="56C3C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