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embeddedFontLst>
    <p:embeddedFont>
      <p:font typeface="Montserrat Medium"/>
      <p:regular r:id="rId22"/>
      <p:bold r:id="rId23"/>
      <p:italic r:id="rId24"/>
      <p:boldItalic r:id="rId25"/>
    </p:embeddedFont>
    <p:embeddedFont>
      <p:font typeface="Average"/>
      <p:regular r:id="rId26"/>
    </p:embeddedFont>
    <p:embeddedFont>
      <p:font typeface="Oswald"/>
      <p:regular r:id="rId27"/>
      <p:bold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9AA0A6"/>
          </p15:clr>
        </p15:guide>
        <p15:guide id="2" pos="120">
          <p15:clr>
            <a:srgbClr val="9AA0A6"/>
          </p15:clr>
        </p15:guide>
        <p15:guide id="3" pos="3713">
          <p15:clr>
            <a:srgbClr val="9AA0A6"/>
          </p15:clr>
        </p15:guide>
        <p15:guide id="4" orient="horz" pos="936">
          <p15:clr>
            <a:srgbClr val="9AA0A6"/>
          </p15:clr>
        </p15:guide>
        <p15:guide id="5" orient="horz" pos="759">
          <p15:clr>
            <a:srgbClr val="9AA0A6"/>
          </p15:clr>
        </p15:guide>
        <p15:guide id="6" orient="horz" pos="2761">
          <p15:clr>
            <a:srgbClr val="9AA0A6"/>
          </p15:clr>
        </p15:guide>
        <p15:guide id="7" orient="horz" pos="288">
          <p15:clr>
            <a:srgbClr val="9AA0A6"/>
          </p15:clr>
        </p15:guide>
        <p15:guide id="8" orient="horz" pos="2734">
          <p15:clr>
            <a:srgbClr val="9AA0A6"/>
          </p15:clr>
        </p15:guide>
        <p15:guide id="9" orient="horz" pos="2777">
          <p15:clr>
            <a:srgbClr val="9AA0A6"/>
          </p15:clr>
        </p15:guide>
        <p15:guide id="10" orient="horz" pos="1152">
          <p15:clr>
            <a:srgbClr val="9AA0A6"/>
          </p15:clr>
        </p15:guide>
        <p15:guide id="11" orient="horz" pos="384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120"/>
        <p:guide pos="3713"/>
        <p:guide pos="936" orient="horz"/>
        <p:guide pos="759" orient="horz"/>
        <p:guide pos="2761" orient="horz"/>
        <p:guide pos="288" orient="horz"/>
        <p:guide pos="2734" orient="horz"/>
        <p:guide pos="2777" orient="horz"/>
        <p:guide pos="1152" orient="horz"/>
        <p:guide pos="384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MontserratMedium-regular.fntdata"/><Relationship Id="rId21" Type="http://schemas.openxmlformats.org/officeDocument/2006/relationships/slide" Target="slides/slide16.xml"/><Relationship Id="rId24" Type="http://schemas.openxmlformats.org/officeDocument/2006/relationships/font" Target="fonts/MontserratMedium-italic.fntdata"/><Relationship Id="rId23" Type="http://schemas.openxmlformats.org/officeDocument/2006/relationships/font" Target="fonts/MontserratMedium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Average-regular.fntdata"/><Relationship Id="rId25" Type="http://schemas.openxmlformats.org/officeDocument/2006/relationships/font" Target="fonts/MontserratMedium-boldItalic.fntdata"/><Relationship Id="rId28" Type="http://schemas.openxmlformats.org/officeDocument/2006/relationships/font" Target="fonts/Oswald-bold.fntdata"/><Relationship Id="rId27" Type="http://schemas.openxmlformats.org/officeDocument/2006/relationships/font" Target="fonts/Oswald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" name="Google Shape;5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" name="Google Shape;19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1" name="Google Shape;241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5" name="Google Shape;25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6" name="Google Shape;26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9" name="Google Shape;279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" name="Google Shape;6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" name="Google Shape;7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" name="Google Shape;154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3" name="Google Shape;16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7" name="Google Shape;18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50" name="Google Shape;50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2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3" name="Google Shape;53;p12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oogle Shape;15;p4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6" name="Google Shape;16;p4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4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4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4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20" name="Google Shape;20;p4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6" name="Google Shape;36;p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3" name="Google Shape;43;p1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4" name="Google Shape;44;p10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5" name="Google Shape;45;p10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" name="Google Shape;46;p10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late">
    <p:bg>
      <p:bgPr>
        <a:solidFill>
          <a:srgbClr val="888888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b="0" i="0" sz="18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 b="0" i="0" sz="14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 b="0" i="0" sz="14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 b="0" i="0" sz="14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 b="0" i="0" sz="14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 b="0" i="0" sz="14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 b="0" i="0" sz="14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 b="0" i="0" sz="14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 b="0" i="0" sz="14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Relationship Id="rId4" Type="http://schemas.openxmlformats.org/officeDocument/2006/relationships/image" Target="../media/image17.png"/><Relationship Id="rId5" Type="http://schemas.openxmlformats.org/officeDocument/2006/relationships/image" Target="../media/image10.png"/><Relationship Id="rId6" Type="http://schemas.openxmlformats.org/officeDocument/2006/relationships/image" Target="../media/image9.png"/><Relationship Id="rId7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Relationship Id="rId4" Type="http://schemas.openxmlformats.org/officeDocument/2006/relationships/image" Target="../media/image7.png"/><Relationship Id="rId5" Type="http://schemas.openxmlformats.org/officeDocument/2006/relationships/image" Target="../media/image11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1B4872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/>
          <p:nvPr/>
        </p:nvSpPr>
        <p:spPr>
          <a:xfrm>
            <a:off x="0" y="2384600"/>
            <a:ext cx="9144000" cy="2758800"/>
          </a:xfrm>
          <a:prstGeom prst="rect">
            <a:avLst/>
          </a:prstGeom>
          <a:solidFill>
            <a:srgbClr val="4BCDB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3"/>
          <p:cNvSpPr txBox="1"/>
          <p:nvPr>
            <p:ph idx="4294967295" type="subTitle"/>
          </p:nvPr>
        </p:nvSpPr>
        <p:spPr>
          <a:xfrm>
            <a:off x="100" y="4622775"/>
            <a:ext cx="91440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Average"/>
              <a:buNone/>
            </a:pPr>
            <a:r>
              <a:rPr b="0" i="0" lang="en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2019 TaskFriend Technologies Corp.</a:t>
            </a: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100" y="3804300"/>
            <a:ext cx="9144000" cy="69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Rebuilding local communities by providing a new way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 people reconnect </a:t>
            </a:r>
            <a:r>
              <a:rPr lang="en">
                <a:solidFill>
                  <a:schemeClr val="dk1"/>
                </a:solidFill>
              </a:rPr>
              <a:t>and</a:t>
            </a: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support nonprofit causes.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3"/>
          <p:cNvSpPr txBox="1"/>
          <p:nvPr/>
        </p:nvSpPr>
        <p:spPr>
          <a:xfrm>
            <a:off x="225" y="3183600"/>
            <a:ext cx="9144000" cy="6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Giving By Doing</a:t>
            </a:r>
            <a:endParaRPr b="0" i="0" sz="2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13"/>
          <p:cNvSpPr/>
          <p:nvPr/>
        </p:nvSpPr>
        <p:spPr>
          <a:xfrm>
            <a:off x="3164625" y="396625"/>
            <a:ext cx="2815200" cy="2815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4" name="Google Shape;6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48732" y="603200"/>
            <a:ext cx="2424349" cy="24273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1B4872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2"/>
          <p:cNvSpPr/>
          <p:nvPr/>
        </p:nvSpPr>
        <p:spPr>
          <a:xfrm>
            <a:off x="0" y="0"/>
            <a:ext cx="2286000" cy="5143500"/>
          </a:xfrm>
          <a:prstGeom prst="rect">
            <a:avLst/>
          </a:prstGeom>
          <a:solidFill>
            <a:srgbClr val="00C7A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22"/>
          <p:cNvSpPr/>
          <p:nvPr/>
        </p:nvSpPr>
        <p:spPr>
          <a:xfrm>
            <a:off x="2285987" y="0"/>
            <a:ext cx="2286000" cy="5143500"/>
          </a:xfrm>
          <a:prstGeom prst="rect">
            <a:avLst/>
          </a:prstGeom>
          <a:solidFill>
            <a:srgbClr val="4BCDB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22"/>
          <p:cNvSpPr/>
          <p:nvPr/>
        </p:nvSpPr>
        <p:spPr>
          <a:xfrm>
            <a:off x="4571973" y="0"/>
            <a:ext cx="2286000" cy="5143500"/>
          </a:xfrm>
          <a:prstGeom prst="rect">
            <a:avLst/>
          </a:prstGeom>
          <a:solidFill>
            <a:srgbClr val="00C7A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22"/>
          <p:cNvSpPr/>
          <p:nvPr/>
        </p:nvSpPr>
        <p:spPr>
          <a:xfrm>
            <a:off x="6857960" y="0"/>
            <a:ext cx="2286000" cy="5143500"/>
          </a:xfrm>
          <a:prstGeom prst="rect">
            <a:avLst/>
          </a:prstGeom>
          <a:solidFill>
            <a:srgbClr val="4BCDB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8" name="Google Shape;19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8400" y="571900"/>
            <a:ext cx="1729201" cy="3744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230600" y="350038"/>
            <a:ext cx="2747189" cy="418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39136" y="547642"/>
            <a:ext cx="1751650" cy="3792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46960" y="350038"/>
            <a:ext cx="2747189" cy="4188025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2"/>
          <p:cNvSpPr txBox="1"/>
          <p:nvPr/>
        </p:nvSpPr>
        <p:spPr>
          <a:xfrm>
            <a:off x="225" y="4408500"/>
            <a:ext cx="2286000" cy="6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Browse list of causes.</a:t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22"/>
          <p:cNvSpPr txBox="1"/>
          <p:nvPr/>
        </p:nvSpPr>
        <p:spPr>
          <a:xfrm>
            <a:off x="2285988" y="4408500"/>
            <a:ext cx="2286000" cy="6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Select a cause you feel passionate about.</a:t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2"/>
          <p:cNvSpPr txBox="1"/>
          <p:nvPr/>
        </p:nvSpPr>
        <p:spPr>
          <a:xfrm>
            <a:off x="4577538" y="4408500"/>
            <a:ext cx="2286000" cy="6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“Start Fundraising” to share cause with friends &amp; family.</a:t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22"/>
          <p:cNvSpPr txBox="1"/>
          <p:nvPr/>
        </p:nvSpPr>
        <p:spPr>
          <a:xfrm>
            <a:off x="6869088" y="4408500"/>
            <a:ext cx="2286000" cy="6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Complete tasks for friends &amp; family to raise money.</a:t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22"/>
          <p:cNvSpPr/>
          <p:nvPr/>
        </p:nvSpPr>
        <p:spPr>
          <a:xfrm>
            <a:off x="2134625" y="2248375"/>
            <a:ext cx="303300" cy="3033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22"/>
          <p:cNvSpPr/>
          <p:nvPr/>
        </p:nvSpPr>
        <p:spPr>
          <a:xfrm>
            <a:off x="4414425" y="2248375"/>
            <a:ext cx="303300" cy="3033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22"/>
          <p:cNvSpPr/>
          <p:nvPr/>
        </p:nvSpPr>
        <p:spPr>
          <a:xfrm>
            <a:off x="6712200" y="2248375"/>
            <a:ext cx="303300" cy="3033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22"/>
          <p:cNvSpPr/>
          <p:nvPr/>
        </p:nvSpPr>
        <p:spPr>
          <a:xfrm>
            <a:off x="2196275" y="2355025"/>
            <a:ext cx="180000" cy="900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22"/>
          <p:cNvSpPr/>
          <p:nvPr/>
        </p:nvSpPr>
        <p:spPr>
          <a:xfrm>
            <a:off x="4476075" y="2355025"/>
            <a:ext cx="180000" cy="900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22"/>
          <p:cNvSpPr/>
          <p:nvPr/>
        </p:nvSpPr>
        <p:spPr>
          <a:xfrm>
            <a:off x="6773850" y="2355025"/>
            <a:ext cx="180000" cy="900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2" name="Google Shape;212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148075" y="547628"/>
            <a:ext cx="1751650" cy="3792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42119" y="350038"/>
            <a:ext cx="2747189" cy="418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567179" y="571901"/>
            <a:ext cx="1729201" cy="3744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56190" y="350038"/>
            <a:ext cx="2747189" cy="4188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1B4872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3"/>
          <p:cNvSpPr txBox="1"/>
          <p:nvPr/>
        </p:nvSpPr>
        <p:spPr>
          <a:xfrm>
            <a:off x="0" y="457200"/>
            <a:ext cx="4603800" cy="8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Acquisition Model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221" name="Google Shape;221;p23"/>
          <p:cNvSpPr txBox="1"/>
          <p:nvPr/>
        </p:nvSpPr>
        <p:spPr>
          <a:xfrm>
            <a:off x="426450" y="1581150"/>
            <a:ext cx="3968700" cy="272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1. </a:t>
            </a: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Nonprofits sign up to give people the ability to start “Giving by Doing”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2. </a:t>
            </a: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Fundraising members share their cause with others and encourage them to post tasks on the TaskCause app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3. </a:t>
            </a: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Users complete tasks to raise money for their nonprofit cause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23"/>
          <p:cNvSpPr/>
          <p:nvPr/>
        </p:nvSpPr>
        <p:spPr>
          <a:xfrm>
            <a:off x="4587550" y="0"/>
            <a:ext cx="4556400" cy="5143500"/>
          </a:xfrm>
          <a:prstGeom prst="rect">
            <a:avLst/>
          </a:prstGeom>
          <a:solidFill>
            <a:srgbClr val="4BCDB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3" name="Google Shape;223;p23"/>
          <p:cNvPicPr preferRelativeResize="0"/>
          <p:nvPr/>
        </p:nvPicPr>
        <p:blipFill rotWithShape="1">
          <a:blip r:embed="rId3">
            <a:alphaModFix/>
          </a:blip>
          <a:srcRect b="0" l="21151" r="20159" t="0"/>
          <a:stretch/>
        </p:blipFill>
        <p:spPr>
          <a:xfrm>
            <a:off x="4985975" y="770163"/>
            <a:ext cx="3759552" cy="36031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1B4872"/>
        </a:solidFill>
      </p:bgPr>
    </p:bg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4"/>
          <p:cNvSpPr/>
          <p:nvPr/>
        </p:nvSpPr>
        <p:spPr>
          <a:xfrm>
            <a:off x="0" y="0"/>
            <a:ext cx="5409300" cy="5143500"/>
          </a:xfrm>
          <a:prstGeom prst="rect">
            <a:avLst/>
          </a:prstGeom>
          <a:solidFill>
            <a:srgbClr val="4BCDB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9" name="Google Shape;229;p24"/>
          <p:cNvCxnSpPr/>
          <p:nvPr/>
        </p:nvCxnSpPr>
        <p:spPr>
          <a:xfrm flipH="1">
            <a:off x="7114825" y="30025"/>
            <a:ext cx="2021400" cy="1451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230" name="Google Shape;230;p24"/>
          <p:cNvCxnSpPr/>
          <p:nvPr/>
        </p:nvCxnSpPr>
        <p:spPr>
          <a:xfrm>
            <a:off x="7079893" y="1568730"/>
            <a:ext cx="27000" cy="2146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231" name="Google Shape;231;p24"/>
          <p:cNvCxnSpPr/>
          <p:nvPr/>
        </p:nvCxnSpPr>
        <p:spPr>
          <a:xfrm rot="10800000">
            <a:off x="7079600" y="3870500"/>
            <a:ext cx="2046600" cy="12630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232" name="Google Shape;232;p24"/>
          <p:cNvSpPr txBox="1"/>
          <p:nvPr/>
        </p:nvSpPr>
        <p:spPr>
          <a:xfrm>
            <a:off x="0" y="457200"/>
            <a:ext cx="54093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Current Revenue Model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233" name="Google Shape;233;p24"/>
          <p:cNvSpPr txBox="1"/>
          <p:nvPr/>
        </p:nvSpPr>
        <p:spPr>
          <a:xfrm>
            <a:off x="0" y="1244100"/>
            <a:ext cx="54093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24"/>
          <p:cNvSpPr/>
          <p:nvPr/>
        </p:nvSpPr>
        <p:spPr>
          <a:xfrm>
            <a:off x="6209764" y="2801137"/>
            <a:ext cx="1767300" cy="17673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24"/>
          <p:cNvSpPr txBox="1"/>
          <p:nvPr/>
        </p:nvSpPr>
        <p:spPr>
          <a:xfrm>
            <a:off x="426450" y="1761200"/>
            <a:ext cx="4556400" cy="187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5% fee on all receiving payments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6" name="Google Shape;236;p24"/>
          <p:cNvCxnSpPr/>
          <p:nvPr/>
        </p:nvCxnSpPr>
        <p:spPr>
          <a:xfrm flipH="1" rot="10800000">
            <a:off x="7222575" y="3260948"/>
            <a:ext cx="605400" cy="742200"/>
          </a:xfrm>
          <a:prstGeom prst="straightConnector1">
            <a:avLst/>
          </a:prstGeom>
          <a:noFill/>
          <a:ln cap="flat" cmpd="sng" w="114300">
            <a:solidFill>
              <a:srgbClr val="00C7A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37" name="Google Shape;237;p24"/>
          <p:cNvCxnSpPr/>
          <p:nvPr/>
        </p:nvCxnSpPr>
        <p:spPr>
          <a:xfrm rot="10800000">
            <a:off x="6725350" y="3568404"/>
            <a:ext cx="549900" cy="403200"/>
          </a:xfrm>
          <a:prstGeom prst="straightConnector1">
            <a:avLst/>
          </a:prstGeom>
          <a:noFill/>
          <a:ln cap="flat" cmpd="sng" w="114300">
            <a:solidFill>
              <a:srgbClr val="00C7A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8" name="Google Shape;238;p24"/>
          <p:cNvCxnSpPr/>
          <p:nvPr/>
        </p:nvCxnSpPr>
        <p:spPr>
          <a:xfrm flipH="1">
            <a:off x="6335342" y="3557788"/>
            <a:ext cx="462600" cy="373500"/>
          </a:xfrm>
          <a:prstGeom prst="straightConnector1">
            <a:avLst/>
          </a:prstGeom>
          <a:noFill/>
          <a:ln cap="flat" cmpd="sng" w="114300">
            <a:solidFill>
              <a:srgbClr val="00C7A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1B4872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5"/>
          <p:cNvSpPr/>
          <p:nvPr/>
        </p:nvSpPr>
        <p:spPr>
          <a:xfrm>
            <a:off x="4587550" y="0"/>
            <a:ext cx="4556400" cy="5143500"/>
          </a:xfrm>
          <a:prstGeom prst="rect">
            <a:avLst/>
          </a:prstGeom>
          <a:solidFill>
            <a:srgbClr val="4BCDB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25"/>
          <p:cNvSpPr txBox="1"/>
          <p:nvPr/>
        </p:nvSpPr>
        <p:spPr>
          <a:xfrm>
            <a:off x="0" y="457200"/>
            <a:ext cx="4603800" cy="28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Future Revenue Model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Selling fundraising programs to groups wanting to use the TaskCause app to raise money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Nonprofit organizations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45720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ex: school booster clubs, shelters/rescues, student-run university organizations, political campaigns, research organizations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Corporate partnerships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245" name="Google Shape;245;p25"/>
          <p:cNvSpPr txBox="1"/>
          <p:nvPr/>
        </p:nvSpPr>
        <p:spPr>
          <a:xfrm>
            <a:off x="0" y="3152150"/>
            <a:ext cx="4395300" cy="16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Subscription model for premium features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-Background check badges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-License and insurance verification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-Split payments (ex: 80% for profit, 20% to nonprofit)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25"/>
          <p:cNvSpPr/>
          <p:nvPr/>
        </p:nvSpPr>
        <p:spPr>
          <a:xfrm>
            <a:off x="6155900" y="785923"/>
            <a:ext cx="2050500" cy="20505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7" name="Google Shape;247;p25"/>
          <p:cNvCxnSpPr/>
          <p:nvPr/>
        </p:nvCxnSpPr>
        <p:spPr>
          <a:xfrm flipH="1" rot="10800000">
            <a:off x="7341075" y="1334300"/>
            <a:ext cx="694500" cy="851400"/>
          </a:xfrm>
          <a:prstGeom prst="straightConnector1">
            <a:avLst/>
          </a:prstGeom>
          <a:noFill/>
          <a:ln cap="flat" cmpd="sng" w="114300">
            <a:solidFill>
              <a:srgbClr val="00C7A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48" name="Google Shape;248;p25"/>
          <p:cNvCxnSpPr/>
          <p:nvPr/>
        </p:nvCxnSpPr>
        <p:spPr>
          <a:xfrm rot="10800000">
            <a:off x="6770890" y="1686920"/>
            <a:ext cx="630600" cy="462600"/>
          </a:xfrm>
          <a:prstGeom prst="straightConnector1">
            <a:avLst/>
          </a:prstGeom>
          <a:noFill/>
          <a:ln cap="flat" cmpd="sng" w="114300">
            <a:solidFill>
              <a:srgbClr val="00C7A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9" name="Google Shape;249;p25"/>
          <p:cNvCxnSpPr/>
          <p:nvPr/>
        </p:nvCxnSpPr>
        <p:spPr>
          <a:xfrm flipH="1">
            <a:off x="6323350" y="1674900"/>
            <a:ext cx="530700" cy="428400"/>
          </a:xfrm>
          <a:prstGeom prst="straightConnector1">
            <a:avLst/>
          </a:prstGeom>
          <a:noFill/>
          <a:ln cap="flat" cmpd="sng" w="114300">
            <a:solidFill>
              <a:srgbClr val="00C7A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50" name="Google Shape;250;p25"/>
          <p:cNvCxnSpPr/>
          <p:nvPr/>
        </p:nvCxnSpPr>
        <p:spPr>
          <a:xfrm flipH="1">
            <a:off x="7768525" y="20025"/>
            <a:ext cx="1367700" cy="8592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251" name="Google Shape;251;p25"/>
          <p:cNvCxnSpPr/>
          <p:nvPr/>
        </p:nvCxnSpPr>
        <p:spPr>
          <a:xfrm>
            <a:off x="7133635" y="2895816"/>
            <a:ext cx="12900" cy="698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252" name="Google Shape;252;p25"/>
          <p:cNvCxnSpPr/>
          <p:nvPr/>
        </p:nvCxnSpPr>
        <p:spPr>
          <a:xfrm rot="10800000">
            <a:off x="7168381" y="3682600"/>
            <a:ext cx="1971300" cy="14466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4BCDB3"/>
        </a:solid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6"/>
          <p:cNvSpPr txBox="1"/>
          <p:nvPr>
            <p:ph type="title"/>
          </p:nvPr>
        </p:nvSpPr>
        <p:spPr>
          <a:xfrm>
            <a:off x="0" y="445025"/>
            <a:ext cx="4587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Signed Organizations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8" name="Google Shape;258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0504" y="1399400"/>
            <a:ext cx="3487750" cy="68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0507" y="2266100"/>
            <a:ext cx="1573272" cy="125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26"/>
          <p:cNvPicPr preferRelativeResize="0"/>
          <p:nvPr/>
        </p:nvPicPr>
        <p:blipFill/>
        <p:spPr>
          <a:xfrm>
            <a:off x="572138" y="3695075"/>
            <a:ext cx="1249999" cy="1249999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261" name="Google Shape;261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61904" y="1399400"/>
            <a:ext cx="4150097" cy="68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2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387629" y="2358675"/>
            <a:ext cx="3296788" cy="1157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2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844329" y="2358674"/>
            <a:ext cx="2939751" cy="115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1B4872"/>
        </a:solid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7"/>
          <p:cNvSpPr txBox="1"/>
          <p:nvPr/>
        </p:nvSpPr>
        <p:spPr>
          <a:xfrm>
            <a:off x="903300" y="457200"/>
            <a:ext cx="56034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Management Team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269" name="Google Shape;269;p27"/>
          <p:cNvSpPr txBox="1"/>
          <p:nvPr/>
        </p:nvSpPr>
        <p:spPr>
          <a:xfrm>
            <a:off x="681800" y="1139100"/>
            <a:ext cx="7118700" cy="381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C7A0"/>
                </a:solidFill>
                <a:latin typeface="Arial"/>
                <a:ea typeface="Arial"/>
                <a:cs typeface="Arial"/>
                <a:sym typeface="Arial"/>
              </a:rPr>
              <a:t>Sang Nam (Kevin)</a:t>
            </a:r>
            <a:endParaRPr b="0" i="0" sz="1800" u="none" cap="none" strike="noStrike">
              <a:solidFill>
                <a:srgbClr val="00C7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Chief Executive Officer</a:t>
            </a:r>
            <a:endParaRPr b="1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Brought together a team and product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without raising any outside investments.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C7A0"/>
                </a:solidFill>
                <a:latin typeface="Arial"/>
                <a:ea typeface="Arial"/>
                <a:cs typeface="Arial"/>
                <a:sym typeface="Arial"/>
              </a:rPr>
              <a:t>E. Kase Kasemodel</a:t>
            </a:r>
            <a:endParaRPr b="0" i="0" sz="1800" u="none" cap="none" strike="noStrike">
              <a:solidFill>
                <a:srgbClr val="00C7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Chief Technology Officer</a:t>
            </a:r>
            <a:endParaRPr b="1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Overseeing the development of the TaskCause app.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C7A0"/>
                </a:solidFill>
                <a:latin typeface="Arial"/>
                <a:ea typeface="Arial"/>
                <a:cs typeface="Arial"/>
                <a:sym typeface="Arial"/>
              </a:rPr>
              <a:t>Daniel Heiniger</a:t>
            </a:r>
            <a:endParaRPr b="0" i="0" sz="1800" u="none" cap="none" strike="noStrike">
              <a:solidFill>
                <a:srgbClr val="00C7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Director of Partnerships and Development</a:t>
            </a:r>
            <a:endParaRPr b="1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Secured over $5 million in grants for nonprofit organizations.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0" name="Google Shape;270;p27"/>
          <p:cNvCxnSpPr/>
          <p:nvPr/>
        </p:nvCxnSpPr>
        <p:spPr>
          <a:xfrm>
            <a:off x="7714625" y="151799"/>
            <a:ext cx="0" cy="49155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271" name="Google Shape;271;p27"/>
          <p:cNvSpPr/>
          <p:nvPr/>
        </p:nvSpPr>
        <p:spPr>
          <a:xfrm>
            <a:off x="7163361" y="925625"/>
            <a:ext cx="1071900" cy="1071900"/>
          </a:xfrm>
          <a:prstGeom prst="ellipse">
            <a:avLst/>
          </a:prstGeom>
          <a:solidFill>
            <a:srgbClr val="4BCDB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A3CB3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27"/>
          <p:cNvSpPr/>
          <p:nvPr/>
        </p:nvSpPr>
        <p:spPr>
          <a:xfrm>
            <a:off x="7178674" y="2260739"/>
            <a:ext cx="1071900" cy="1071900"/>
          </a:xfrm>
          <a:prstGeom prst="ellipse">
            <a:avLst/>
          </a:prstGeom>
          <a:solidFill>
            <a:srgbClr val="4BCDB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6B3F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27"/>
          <p:cNvSpPr/>
          <p:nvPr/>
        </p:nvSpPr>
        <p:spPr>
          <a:xfrm>
            <a:off x="7178677" y="3837834"/>
            <a:ext cx="1071900" cy="1071900"/>
          </a:xfrm>
          <a:prstGeom prst="ellipse">
            <a:avLst/>
          </a:prstGeom>
          <a:solidFill>
            <a:srgbClr val="4BCDB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6B3F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4" name="Google Shape;274;p27"/>
          <p:cNvPicPr preferRelativeResize="0"/>
          <p:nvPr/>
        </p:nvPicPr>
        <p:blipFill rotWithShape="1">
          <a:blip r:embed="rId3">
            <a:alphaModFix/>
          </a:blip>
          <a:srcRect b="69155" l="9098" r="11848" t="10278"/>
          <a:stretch/>
        </p:blipFill>
        <p:spPr>
          <a:xfrm>
            <a:off x="7258275" y="1010275"/>
            <a:ext cx="882050" cy="902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27"/>
          <p:cNvPicPr preferRelativeResize="0"/>
          <p:nvPr/>
        </p:nvPicPr>
        <p:blipFill rotWithShape="1">
          <a:blip r:embed="rId3">
            <a:alphaModFix/>
          </a:blip>
          <a:srcRect b="39159" l="9035" r="11913" t="40274"/>
          <a:stretch/>
        </p:blipFill>
        <p:spPr>
          <a:xfrm>
            <a:off x="7273600" y="2345400"/>
            <a:ext cx="882050" cy="902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27"/>
          <p:cNvPicPr preferRelativeResize="0"/>
          <p:nvPr/>
        </p:nvPicPr>
        <p:blipFill rotWithShape="1">
          <a:blip r:embed="rId3">
            <a:alphaModFix/>
          </a:blip>
          <a:srcRect b="5001" l="13593" r="14972" t="75576"/>
          <a:stretch/>
        </p:blipFill>
        <p:spPr>
          <a:xfrm>
            <a:off x="7316100" y="3947613"/>
            <a:ext cx="797050" cy="852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1B4872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8"/>
          <p:cNvSpPr txBox="1"/>
          <p:nvPr/>
        </p:nvSpPr>
        <p:spPr>
          <a:xfrm>
            <a:off x="0" y="457200"/>
            <a:ext cx="48426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TaskCause Needs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282" name="Google Shape;282;p28"/>
          <p:cNvSpPr txBox="1"/>
          <p:nvPr/>
        </p:nvSpPr>
        <p:spPr>
          <a:xfrm>
            <a:off x="571500" y="1359600"/>
            <a:ext cx="4842600" cy="26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Introduction to nonprofits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Angel investment of $150k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 that we can: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-Accelerate and on-board more pilot programs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-Continue to develop our technology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3" name="Google Shape;283;p28"/>
          <p:cNvPicPr preferRelativeResize="0"/>
          <p:nvPr/>
        </p:nvPicPr>
        <p:blipFill rotWithShape="1">
          <a:blip r:embed="rId3">
            <a:alphaModFix/>
          </a:blip>
          <a:srcRect b="15972" l="0" r="22647" t="0"/>
          <a:stretch/>
        </p:blipFill>
        <p:spPr>
          <a:xfrm>
            <a:off x="6494675" y="2767375"/>
            <a:ext cx="2649325" cy="237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1B4872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4"/>
          <p:cNvPicPr preferRelativeResize="0"/>
          <p:nvPr/>
        </p:nvPicPr>
        <p:blipFill rotWithShape="1">
          <a:blip r:embed="rId3">
            <a:alphaModFix/>
          </a:blip>
          <a:srcRect b="13224" l="41078" r="8130" t="13632"/>
          <a:stretch/>
        </p:blipFill>
        <p:spPr>
          <a:xfrm flipH="1">
            <a:off x="-380999" y="1553500"/>
            <a:ext cx="4644024" cy="3761998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/>
          <p:nvPr/>
        </p:nvSpPr>
        <p:spPr>
          <a:xfrm>
            <a:off x="4587550" y="0"/>
            <a:ext cx="4556400" cy="5143500"/>
          </a:xfrm>
          <a:prstGeom prst="rect">
            <a:avLst/>
          </a:prstGeom>
          <a:solidFill>
            <a:srgbClr val="4BCDB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4587550" y="457200"/>
            <a:ext cx="45564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Problem #1</a:t>
            </a:r>
            <a:endParaRPr b="0" i="0" sz="3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14"/>
          <p:cNvSpPr txBox="1"/>
          <p:nvPr/>
        </p:nvSpPr>
        <p:spPr>
          <a:xfrm>
            <a:off x="4587550" y="1471000"/>
            <a:ext cx="4556400" cy="4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Local communities have become disconnected. 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14"/>
          <p:cNvSpPr txBox="1"/>
          <p:nvPr/>
        </p:nvSpPr>
        <p:spPr>
          <a:xfrm>
            <a:off x="4587550" y="1811225"/>
            <a:ext cx="4556400" cy="134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Lacking purpose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Loneliness epidemic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1B4872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/>
          <p:nvPr/>
        </p:nvSpPr>
        <p:spPr>
          <a:xfrm>
            <a:off x="0" y="0"/>
            <a:ext cx="5409300" cy="5143500"/>
          </a:xfrm>
          <a:prstGeom prst="rect">
            <a:avLst/>
          </a:prstGeom>
          <a:solidFill>
            <a:srgbClr val="4BCDB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9" name="Google Shape;79;p15"/>
          <p:cNvCxnSpPr/>
          <p:nvPr/>
        </p:nvCxnSpPr>
        <p:spPr>
          <a:xfrm flipH="1">
            <a:off x="7264850" y="903300"/>
            <a:ext cx="1194300" cy="8727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80" name="Google Shape;80;p15"/>
          <p:cNvCxnSpPr/>
          <p:nvPr/>
        </p:nvCxnSpPr>
        <p:spPr>
          <a:xfrm>
            <a:off x="7251375" y="1893900"/>
            <a:ext cx="17100" cy="13557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81" name="Google Shape;81;p15"/>
          <p:cNvCxnSpPr/>
          <p:nvPr/>
        </p:nvCxnSpPr>
        <p:spPr>
          <a:xfrm rot="10800000">
            <a:off x="7251300" y="3347550"/>
            <a:ext cx="1303500" cy="9564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82" name="Google Shape;82;p15"/>
          <p:cNvSpPr txBox="1"/>
          <p:nvPr/>
        </p:nvSpPr>
        <p:spPr>
          <a:xfrm>
            <a:off x="0" y="457200"/>
            <a:ext cx="54093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Problem #2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83" name="Google Shape;83;p15"/>
          <p:cNvSpPr txBox="1"/>
          <p:nvPr/>
        </p:nvSpPr>
        <p:spPr>
          <a:xfrm>
            <a:off x="0" y="1244100"/>
            <a:ext cx="54093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High barriers for people to join and support nonprofits.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5"/>
          <p:cNvSpPr/>
          <p:nvPr/>
        </p:nvSpPr>
        <p:spPr>
          <a:xfrm>
            <a:off x="7977126" y="3652700"/>
            <a:ext cx="1116000" cy="1116000"/>
          </a:xfrm>
          <a:prstGeom prst="ellipse">
            <a:avLst/>
          </a:prstGeom>
          <a:solidFill>
            <a:srgbClr val="00C7A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5"/>
          <p:cNvSpPr/>
          <p:nvPr/>
        </p:nvSpPr>
        <p:spPr>
          <a:xfrm>
            <a:off x="6701925" y="2013750"/>
            <a:ext cx="1116000" cy="1116000"/>
          </a:xfrm>
          <a:prstGeom prst="ellipse">
            <a:avLst/>
          </a:prstGeom>
          <a:solidFill>
            <a:srgbClr val="00C7A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C7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15"/>
          <p:cNvSpPr txBox="1"/>
          <p:nvPr/>
        </p:nvSpPr>
        <p:spPr>
          <a:xfrm>
            <a:off x="8026025" y="3739664"/>
            <a:ext cx="1030200" cy="8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" sz="48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$$</a:t>
            </a:r>
            <a:endParaRPr b="0" i="0" sz="4800" u="none" cap="none" strike="noStrik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7" name="Google Shape;87;p15"/>
          <p:cNvSpPr/>
          <p:nvPr/>
        </p:nvSpPr>
        <p:spPr>
          <a:xfrm>
            <a:off x="8026026" y="0"/>
            <a:ext cx="1116000" cy="1116000"/>
          </a:xfrm>
          <a:prstGeom prst="ellipse">
            <a:avLst/>
          </a:prstGeom>
          <a:solidFill>
            <a:srgbClr val="00C7A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8" name="Google Shape;88;p15"/>
          <p:cNvPicPr preferRelativeResize="0"/>
          <p:nvPr/>
        </p:nvPicPr>
        <p:blipFill rotWithShape="1">
          <a:blip r:embed="rId3">
            <a:alphaModFix/>
          </a:blip>
          <a:srcRect b="0" l="30243" r="25701" t="0"/>
          <a:stretch/>
        </p:blipFill>
        <p:spPr>
          <a:xfrm>
            <a:off x="6950740" y="2125119"/>
            <a:ext cx="698418" cy="8289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5"/>
          <p:cNvSpPr/>
          <p:nvPr/>
        </p:nvSpPr>
        <p:spPr>
          <a:xfrm>
            <a:off x="8275203" y="300909"/>
            <a:ext cx="419400" cy="419700"/>
          </a:xfrm>
          <a:prstGeom prst="ellipse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5"/>
          <p:cNvSpPr txBox="1"/>
          <p:nvPr/>
        </p:nvSpPr>
        <p:spPr>
          <a:xfrm>
            <a:off x="426450" y="1926000"/>
            <a:ext cx="4556400" cy="17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Specified volunteer events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Applications, background checks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Need $ to donate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1" name="Google Shape;91;p15"/>
          <p:cNvCxnSpPr>
            <a:stCxn id="89" idx="5"/>
          </p:cNvCxnSpPr>
          <p:nvPr/>
        </p:nvCxnSpPr>
        <p:spPr>
          <a:xfrm>
            <a:off x="8633183" y="659145"/>
            <a:ext cx="225900" cy="17760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1B4872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6"/>
          <p:cNvSpPr/>
          <p:nvPr/>
        </p:nvSpPr>
        <p:spPr>
          <a:xfrm>
            <a:off x="4587550" y="0"/>
            <a:ext cx="4556400" cy="5143500"/>
          </a:xfrm>
          <a:prstGeom prst="rect">
            <a:avLst/>
          </a:prstGeom>
          <a:solidFill>
            <a:srgbClr val="4BCDB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7" name="Google Shape;97;p16"/>
          <p:cNvPicPr preferRelativeResize="0"/>
          <p:nvPr/>
        </p:nvPicPr>
        <p:blipFill rotWithShape="1">
          <a:blip r:embed="rId3">
            <a:alphaModFix/>
          </a:blip>
          <a:srcRect b="13875" l="36844" r="27013" t="16494"/>
          <a:stretch/>
        </p:blipFill>
        <p:spPr>
          <a:xfrm>
            <a:off x="5030300" y="403825"/>
            <a:ext cx="3900600" cy="4226951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6"/>
          <p:cNvSpPr txBox="1"/>
          <p:nvPr/>
        </p:nvSpPr>
        <p:spPr>
          <a:xfrm>
            <a:off x="0" y="457200"/>
            <a:ext cx="46038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Solution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99" name="Google Shape;99;p16"/>
          <p:cNvSpPr txBox="1"/>
          <p:nvPr/>
        </p:nvSpPr>
        <p:spPr>
          <a:xfrm>
            <a:off x="0" y="1499950"/>
            <a:ext cx="4478400" cy="272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TaskCause app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Reconnect</a:t>
            </a: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and raise $ for nonprofit </a:t>
            </a:r>
            <a:r>
              <a:rPr b="0" i="0" lang="en" sz="1400" u="sng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causes</a:t>
            </a: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by doing </a:t>
            </a:r>
            <a:r>
              <a:rPr b="0" i="0" lang="en" sz="1400" u="sng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tasks</a:t>
            </a: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for family, friends, and other members of your community.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0" name="Google Shape;100;p16"/>
          <p:cNvCxnSpPr/>
          <p:nvPr/>
        </p:nvCxnSpPr>
        <p:spPr>
          <a:xfrm flipH="1">
            <a:off x="7241225" y="1304925"/>
            <a:ext cx="250200" cy="4134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01" name="Google Shape;101;p16"/>
          <p:cNvCxnSpPr/>
          <p:nvPr/>
        </p:nvCxnSpPr>
        <p:spPr>
          <a:xfrm flipH="1">
            <a:off x="6870240" y="1766828"/>
            <a:ext cx="376500" cy="7119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02" name="Google Shape;102;p16"/>
          <p:cNvCxnSpPr/>
          <p:nvPr/>
        </p:nvCxnSpPr>
        <p:spPr>
          <a:xfrm>
            <a:off x="6638925" y="1952625"/>
            <a:ext cx="209700" cy="7143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03" name="Google Shape;103;p16"/>
          <p:cNvCxnSpPr/>
          <p:nvPr/>
        </p:nvCxnSpPr>
        <p:spPr>
          <a:xfrm>
            <a:off x="6219825" y="2100275"/>
            <a:ext cx="285900" cy="1953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04" name="Google Shape;104;p16"/>
          <p:cNvCxnSpPr/>
          <p:nvPr/>
        </p:nvCxnSpPr>
        <p:spPr>
          <a:xfrm>
            <a:off x="7262825" y="3033725"/>
            <a:ext cx="9300" cy="4620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05" name="Google Shape;105;p16"/>
          <p:cNvCxnSpPr/>
          <p:nvPr/>
        </p:nvCxnSpPr>
        <p:spPr>
          <a:xfrm>
            <a:off x="7705725" y="1581150"/>
            <a:ext cx="114300" cy="5145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06" name="Google Shape;106;p16"/>
          <p:cNvCxnSpPr/>
          <p:nvPr/>
        </p:nvCxnSpPr>
        <p:spPr>
          <a:xfrm flipH="1">
            <a:off x="6477113" y="2696459"/>
            <a:ext cx="275400" cy="2850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07" name="Google Shape;107;p16"/>
          <p:cNvCxnSpPr/>
          <p:nvPr/>
        </p:nvCxnSpPr>
        <p:spPr>
          <a:xfrm flipH="1">
            <a:off x="6795975" y="2667000"/>
            <a:ext cx="52500" cy="5289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08" name="Google Shape;108;p16"/>
          <p:cNvCxnSpPr/>
          <p:nvPr/>
        </p:nvCxnSpPr>
        <p:spPr>
          <a:xfrm>
            <a:off x="6186500" y="2390775"/>
            <a:ext cx="157200" cy="1809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09" name="Google Shape;109;p16"/>
          <p:cNvCxnSpPr/>
          <p:nvPr/>
        </p:nvCxnSpPr>
        <p:spPr>
          <a:xfrm flipH="1" rot="10800000">
            <a:off x="6248400" y="1462175"/>
            <a:ext cx="328800" cy="25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10" name="Google Shape;110;p16"/>
          <p:cNvCxnSpPr/>
          <p:nvPr/>
        </p:nvCxnSpPr>
        <p:spPr>
          <a:xfrm>
            <a:off x="6529400" y="2490800"/>
            <a:ext cx="304800" cy="1287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11" name="Google Shape;111;p16"/>
          <p:cNvCxnSpPr/>
          <p:nvPr/>
        </p:nvCxnSpPr>
        <p:spPr>
          <a:xfrm>
            <a:off x="6176975" y="1866900"/>
            <a:ext cx="471600" cy="714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12" name="Google Shape;112;p16"/>
          <p:cNvCxnSpPr/>
          <p:nvPr/>
        </p:nvCxnSpPr>
        <p:spPr>
          <a:xfrm>
            <a:off x="6553200" y="3257550"/>
            <a:ext cx="99900" cy="2382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13" name="Google Shape;113;p16"/>
          <p:cNvCxnSpPr/>
          <p:nvPr/>
        </p:nvCxnSpPr>
        <p:spPr>
          <a:xfrm flipH="1">
            <a:off x="7010400" y="2824175"/>
            <a:ext cx="419100" cy="6240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14" name="Google Shape;114;p16"/>
          <p:cNvCxnSpPr/>
          <p:nvPr/>
        </p:nvCxnSpPr>
        <p:spPr>
          <a:xfrm rot="10800000">
            <a:off x="5805525" y="1157300"/>
            <a:ext cx="833400" cy="800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15" name="Google Shape;115;p16"/>
          <p:cNvCxnSpPr/>
          <p:nvPr/>
        </p:nvCxnSpPr>
        <p:spPr>
          <a:xfrm flipH="1" rot="10800000">
            <a:off x="6808460" y="2729015"/>
            <a:ext cx="399900" cy="5352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16" name="Google Shape;116;p16"/>
          <p:cNvCxnSpPr/>
          <p:nvPr/>
        </p:nvCxnSpPr>
        <p:spPr>
          <a:xfrm>
            <a:off x="7471100" y="2590773"/>
            <a:ext cx="206100" cy="4287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17" name="Google Shape;117;p16"/>
          <p:cNvCxnSpPr/>
          <p:nvPr/>
        </p:nvCxnSpPr>
        <p:spPr>
          <a:xfrm flipH="1" rot="10800000">
            <a:off x="7510475" y="3024275"/>
            <a:ext cx="171300" cy="2952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18" name="Google Shape;118;p16"/>
          <p:cNvCxnSpPr/>
          <p:nvPr/>
        </p:nvCxnSpPr>
        <p:spPr>
          <a:xfrm flipH="1" rot="10800000">
            <a:off x="7776245" y="2317170"/>
            <a:ext cx="117000" cy="352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19" name="Google Shape;119;p16"/>
          <p:cNvCxnSpPr/>
          <p:nvPr/>
        </p:nvCxnSpPr>
        <p:spPr>
          <a:xfrm flipH="1" rot="10800000">
            <a:off x="7248525" y="1719525"/>
            <a:ext cx="676500" cy="499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20" name="Google Shape;120;p16"/>
          <p:cNvCxnSpPr/>
          <p:nvPr/>
        </p:nvCxnSpPr>
        <p:spPr>
          <a:xfrm rot="10800000">
            <a:off x="6857900" y="1214475"/>
            <a:ext cx="471600" cy="333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21" name="Google Shape;121;p16"/>
          <p:cNvCxnSpPr/>
          <p:nvPr/>
        </p:nvCxnSpPr>
        <p:spPr>
          <a:xfrm rot="10800000">
            <a:off x="6834350" y="1409675"/>
            <a:ext cx="95100" cy="6906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22" name="Google Shape;122;p16"/>
          <p:cNvCxnSpPr/>
          <p:nvPr/>
        </p:nvCxnSpPr>
        <p:spPr>
          <a:xfrm rot="10800000">
            <a:off x="5500610" y="2443292"/>
            <a:ext cx="1307400" cy="1806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23" name="Google Shape;123;p16"/>
          <p:cNvCxnSpPr/>
          <p:nvPr/>
        </p:nvCxnSpPr>
        <p:spPr>
          <a:xfrm flipH="1">
            <a:off x="5805500" y="3219450"/>
            <a:ext cx="990600" cy="4095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24" name="Google Shape;124;p16"/>
          <p:cNvCxnSpPr/>
          <p:nvPr/>
        </p:nvCxnSpPr>
        <p:spPr>
          <a:xfrm flipH="1" rot="10800000">
            <a:off x="7407352" y="1157350"/>
            <a:ext cx="903300" cy="5484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25" name="Google Shape;125;p16"/>
          <p:cNvCxnSpPr/>
          <p:nvPr/>
        </p:nvCxnSpPr>
        <p:spPr>
          <a:xfrm flipH="1" rot="10800000">
            <a:off x="7471100" y="2420078"/>
            <a:ext cx="1262400" cy="405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26" name="Google Shape;126;p16"/>
          <p:cNvCxnSpPr/>
          <p:nvPr/>
        </p:nvCxnSpPr>
        <p:spPr>
          <a:xfrm>
            <a:off x="7254330" y="3057463"/>
            <a:ext cx="1065900" cy="5859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1B4872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7"/>
          <p:cNvSpPr/>
          <p:nvPr/>
        </p:nvSpPr>
        <p:spPr>
          <a:xfrm>
            <a:off x="0" y="0"/>
            <a:ext cx="5409300" cy="5143500"/>
          </a:xfrm>
          <a:prstGeom prst="rect">
            <a:avLst/>
          </a:prstGeom>
          <a:solidFill>
            <a:srgbClr val="4BCDB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2" name="Google Shape;132;p17"/>
          <p:cNvCxnSpPr/>
          <p:nvPr/>
        </p:nvCxnSpPr>
        <p:spPr>
          <a:xfrm flipH="1">
            <a:off x="7264850" y="903300"/>
            <a:ext cx="1194300" cy="8727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33" name="Google Shape;133;p17"/>
          <p:cNvCxnSpPr/>
          <p:nvPr/>
        </p:nvCxnSpPr>
        <p:spPr>
          <a:xfrm>
            <a:off x="7251375" y="1893900"/>
            <a:ext cx="0" cy="14385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34" name="Google Shape;134;p17"/>
          <p:cNvCxnSpPr/>
          <p:nvPr/>
        </p:nvCxnSpPr>
        <p:spPr>
          <a:xfrm rot="10800000">
            <a:off x="7305000" y="3372450"/>
            <a:ext cx="1249800" cy="9315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135" name="Google Shape;135;p17"/>
          <p:cNvSpPr txBox="1"/>
          <p:nvPr/>
        </p:nvSpPr>
        <p:spPr>
          <a:xfrm>
            <a:off x="0" y="457200"/>
            <a:ext cx="54093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Why #1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136" name="Google Shape;136;p17"/>
          <p:cNvSpPr txBox="1"/>
          <p:nvPr/>
        </p:nvSpPr>
        <p:spPr>
          <a:xfrm>
            <a:off x="365400" y="1571325"/>
            <a:ext cx="47475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Lower barriers for people to join nonprofits by making it accessible to participate in “Giving by Doing”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17"/>
          <p:cNvSpPr/>
          <p:nvPr/>
        </p:nvSpPr>
        <p:spPr>
          <a:xfrm>
            <a:off x="7977126" y="3652700"/>
            <a:ext cx="1116000" cy="1116000"/>
          </a:xfrm>
          <a:prstGeom prst="ellipse">
            <a:avLst/>
          </a:prstGeom>
          <a:solidFill>
            <a:srgbClr val="00C7A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17"/>
          <p:cNvSpPr/>
          <p:nvPr/>
        </p:nvSpPr>
        <p:spPr>
          <a:xfrm>
            <a:off x="7977139" y="289450"/>
            <a:ext cx="1116000" cy="1116000"/>
          </a:xfrm>
          <a:prstGeom prst="ellipse">
            <a:avLst/>
          </a:prstGeom>
          <a:solidFill>
            <a:srgbClr val="00C7A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17"/>
          <p:cNvSpPr/>
          <p:nvPr/>
        </p:nvSpPr>
        <p:spPr>
          <a:xfrm>
            <a:off x="6701939" y="2003775"/>
            <a:ext cx="1116000" cy="1116000"/>
          </a:xfrm>
          <a:prstGeom prst="ellipse">
            <a:avLst/>
          </a:prstGeom>
          <a:solidFill>
            <a:srgbClr val="00C7A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0" name="Google Shape;140;p17"/>
          <p:cNvPicPr preferRelativeResize="0"/>
          <p:nvPr/>
        </p:nvPicPr>
        <p:blipFill rotWithShape="1">
          <a:blip r:embed="rId3">
            <a:alphaModFix/>
          </a:blip>
          <a:srcRect b="0" l="30243" r="25701" t="0"/>
          <a:stretch/>
        </p:blipFill>
        <p:spPr>
          <a:xfrm>
            <a:off x="8247863" y="3869750"/>
            <a:ext cx="574563" cy="681899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7"/>
          <p:cNvSpPr/>
          <p:nvPr/>
        </p:nvSpPr>
        <p:spPr>
          <a:xfrm>
            <a:off x="8098763" y="3774354"/>
            <a:ext cx="872700" cy="872700"/>
          </a:xfrm>
          <a:prstGeom prst="ellipse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2" name="Google Shape;142;p17"/>
          <p:cNvCxnSpPr>
            <a:stCxn id="141" idx="1"/>
            <a:endCxn id="141" idx="5"/>
          </p:cNvCxnSpPr>
          <p:nvPr/>
        </p:nvCxnSpPr>
        <p:spPr>
          <a:xfrm>
            <a:off x="8226567" y="3902158"/>
            <a:ext cx="617100" cy="61710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3" name="Google Shape;143;p17"/>
          <p:cNvSpPr/>
          <p:nvPr/>
        </p:nvSpPr>
        <p:spPr>
          <a:xfrm>
            <a:off x="6823563" y="2125429"/>
            <a:ext cx="872700" cy="872700"/>
          </a:xfrm>
          <a:prstGeom prst="ellipse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4" name="Google Shape;144;p17"/>
          <p:cNvCxnSpPr>
            <a:stCxn id="143" idx="1"/>
            <a:endCxn id="143" idx="5"/>
          </p:cNvCxnSpPr>
          <p:nvPr/>
        </p:nvCxnSpPr>
        <p:spPr>
          <a:xfrm>
            <a:off x="6951367" y="2253233"/>
            <a:ext cx="617100" cy="61710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5" name="Google Shape;145;p17"/>
          <p:cNvSpPr/>
          <p:nvPr/>
        </p:nvSpPr>
        <p:spPr>
          <a:xfrm>
            <a:off x="7074825" y="2301575"/>
            <a:ext cx="360300" cy="535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17"/>
          <p:cNvSpPr txBox="1"/>
          <p:nvPr/>
        </p:nvSpPr>
        <p:spPr>
          <a:xfrm>
            <a:off x="6859750" y="2294025"/>
            <a:ext cx="8004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" sz="1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</a:t>
            </a:r>
            <a:endParaRPr b="0" i="0" sz="1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7" name="Google Shape;147;p17"/>
          <p:cNvCxnSpPr/>
          <p:nvPr/>
        </p:nvCxnSpPr>
        <p:spPr>
          <a:xfrm rot="10800000">
            <a:off x="8365700" y="850450"/>
            <a:ext cx="0" cy="24030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" name="Google Shape;148;p17"/>
          <p:cNvCxnSpPr/>
          <p:nvPr/>
        </p:nvCxnSpPr>
        <p:spPr>
          <a:xfrm rot="10800000">
            <a:off x="8775975" y="850450"/>
            <a:ext cx="0" cy="24030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9" name="Google Shape;149;p17"/>
          <p:cNvSpPr/>
          <p:nvPr/>
        </p:nvSpPr>
        <p:spPr>
          <a:xfrm>
            <a:off x="8263300" y="570400"/>
            <a:ext cx="574500" cy="240300"/>
          </a:xfrm>
          <a:prstGeom prst="triangle">
            <a:avLst>
              <a:gd fmla="val 50000" name="adj"/>
            </a:avLst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17"/>
          <p:cNvSpPr/>
          <p:nvPr/>
        </p:nvSpPr>
        <p:spPr>
          <a:xfrm>
            <a:off x="8114188" y="411104"/>
            <a:ext cx="872700" cy="872700"/>
          </a:xfrm>
          <a:prstGeom prst="ellipse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1" name="Google Shape;151;p17"/>
          <p:cNvCxnSpPr>
            <a:stCxn id="150" idx="1"/>
            <a:endCxn id="150" idx="5"/>
          </p:cNvCxnSpPr>
          <p:nvPr/>
        </p:nvCxnSpPr>
        <p:spPr>
          <a:xfrm>
            <a:off x="8241992" y="538908"/>
            <a:ext cx="617100" cy="61710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1B4872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8"/>
          <p:cNvSpPr/>
          <p:nvPr/>
        </p:nvSpPr>
        <p:spPr>
          <a:xfrm>
            <a:off x="4587450" y="0"/>
            <a:ext cx="4556400" cy="5143500"/>
          </a:xfrm>
          <a:prstGeom prst="rect">
            <a:avLst/>
          </a:prstGeom>
          <a:solidFill>
            <a:srgbClr val="4BCDB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8"/>
          <p:cNvSpPr txBox="1"/>
          <p:nvPr/>
        </p:nvSpPr>
        <p:spPr>
          <a:xfrm>
            <a:off x="0" y="457200"/>
            <a:ext cx="4603800" cy="11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#1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158" name="Google Shape;158;p18"/>
          <p:cNvSpPr txBox="1"/>
          <p:nvPr/>
        </p:nvSpPr>
        <p:spPr>
          <a:xfrm>
            <a:off x="426450" y="1926000"/>
            <a:ext cx="4161000" cy="17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Through the TaskCause app, people can reconnect with their local community and raise money to support a nonprofit cause, 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all on their own terms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9" name="Google Shape;15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09521" y="571901"/>
            <a:ext cx="1729201" cy="3744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98533" y="350038"/>
            <a:ext cx="2747189" cy="4188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1B4872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9"/>
          <p:cNvSpPr/>
          <p:nvPr/>
        </p:nvSpPr>
        <p:spPr>
          <a:xfrm>
            <a:off x="0" y="0"/>
            <a:ext cx="5409300" cy="5143500"/>
          </a:xfrm>
          <a:prstGeom prst="rect">
            <a:avLst/>
          </a:prstGeom>
          <a:solidFill>
            <a:srgbClr val="4BCDB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6" name="Google Shape;166;p19"/>
          <p:cNvCxnSpPr/>
          <p:nvPr/>
        </p:nvCxnSpPr>
        <p:spPr>
          <a:xfrm flipH="1">
            <a:off x="7264850" y="903300"/>
            <a:ext cx="1194300" cy="8727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67" name="Google Shape;167;p19"/>
          <p:cNvCxnSpPr/>
          <p:nvPr/>
        </p:nvCxnSpPr>
        <p:spPr>
          <a:xfrm>
            <a:off x="7251375" y="1893900"/>
            <a:ext cx="17100" cy="13557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68" name="Google Shape;168;p19"/>
          <p:cNvCxnSpPr/>
          <p:nvPr/>
        </p:nvCxnSpPr>
        <p:spPr>
          <a:xfrm rot="10800000">
            <a:off x="7251300" y="3347550"/>
            <a:ext cx="1303500" cy="9564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169" name="Google Shape;169;p19"/>
          <p:cNvSpPr txBox="1"/>
          <p:nvPr/>
        </p:nvSpPr>
        <p:spPr>
          <a:xfrm>
            <a:off x="0" y="457200"/>
            <a:ext cx="54093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Why #2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170" name="Google Shape;170;p19"/>
          <p:cNvSpPr txBox="1"/>
          <p:nvPr/>
        </p:nvSpPr>
        <p:spPr>
          <a:xfrm>
            <a:off x="0" y="1555780"/>
            <a:ext cx="5409300" cy="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Make local services affordable and accessible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19"/>
          <p:cNvSpPr/>
          <p:nvPr/>
        </p:nvSpPr>
        <p:spPr>
          <a:xfrm>
            <a:off x="7977126" y="3652700"/>
            <a:ext cx="1116000" cy="1116000"/>
          </a:xfrm>
          <a:prstGeom prst="ellipse">
            <a:avLst/>
          </a:prstGeom>
          <a:solidFill>
            <a:srgbClr val="00C7A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19"/>
          <p:cNvSpPr/>
          <p:nvPr/>
        </p:nvSpPr>
        <p:spPr>
          <a:xfrm>
            <a:off x="7977139" y="289450"/>
            <a:ext cx="1116000" cy="11160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19"/>
          <p:cNvSpPr txBox="1"/>
          <p:nvPr/>
        </p:nvSpPr>
        <p:spPr>
          <a:xfrm>
            <a:off x="7940089" y="383700"/>
            <a:ext cx="1190100" cy="8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" sz="4800" u="none" cap="none" strike="noStrike">
                <a:solidFill>
                  <a:srgbClr val="00C7A0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$</a:t>
            </a:r>
            <a:endParaRPr b="0" i="0" sz="4800" u="none" cap="none" strike="noStrike">
              <a:solidFill>
                <a:srgbClr val="00C7A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74" name="Google Shape;174;p19"/>
          <p:cNvPicPr preferRelativeResize="0"/>
          <p:nvPr/>
        </p:nvPicPr>
        <p:blipFill rotWithShape="1">
          <a:blip r:embed="rId3">
            <a:alphaModFix/>
          </a:blip>
          <a:srcRect b="0" l="30243" r="25701" t="0"/>
          <a:stretch/>
        </p:blipFill>
        <p:spPr>
          <a:xfrm>
            <a:off x="8234825" y="3796249"/>
            <a:ext cx="698418" cy="8289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9"/>
          <p:cNvSpPr/>
          <p:nvPr/>
        </p:nvSpPr>
        <p:spPr>
          <a:xfrm>
            <a:off x="8234825" y="3862625"/>
            <a:ext cx="521100" cy="340200"/>
          </a:xfrm>
          <a:prstGeom prst="rtTriangle">
            <a:avLst/>
          </a:prstGeom>
          <a:solidFill>
            <a:srgbClr val="00C7A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1B4872"/>
        </a:solid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0"/>
          <p:cNvSpPr/>
          <p:nvPr/>
        </p:nvSpPr>
        <p:spPr>
          <a:xfrm>
            <a:off x="4587450" y="0"/>
            <a:ext cx="4556400" cy="5143500"/>
          </a:xfrm>
          <a:prstGeom prst="rect">
            <a:avLst/>
          </a:prstGeom>
          <a:solidFill>
            <a:srgbClr val="4BCDB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0"/>
          <p:cNvSpPr txBox="1"/>
          <p:nvPr/>
        </p:nvSpPr>
        <p:spPr>
          <a:xfrm>
            <a:off x="0" y="457200"/>
            <a:ext cx="4603800" cy="11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#2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182" name="Google Shape;182;p20"/>
          <p:cNvSpPr txBox="1"/>
          <p:nvPr/>
        </p:nvSpPr>
        <p:spPr>
          <a:xfrm>
            <a:off x="426450" y="1926000"/>
            <a:ext cx="4161000" cy="17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By connecting local fundraising members with people who need tasks done.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3" name="Google Shape;183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07293" y="544703"/>
            <a:ext cx="1751650" cy="3792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01338" y="347113"/>
            <a:ext cx="2747189" cy="4188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1B4872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1"/>
          <p:cNvSpPr txBox="1"/>
          <p:nvPr/>
        </p:nvSpPr>
        <p:spPr>
          <a:xfrm>
            <a:off x="0" y="2037025"/>
            <a:ext cx="9144000" cy="17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it works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